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91" r:id="rId3"/>
    <p:sldId id="294" r:id="rId4"/>
    <p:sldId id="295" r:id="rId5"/>
    <p:sldId id="289" r:id="rId6"/>
    <p:sldId id="290" r:id="rId7"/>
    <p:sldId id="285" r:id="rId8"/>
    <p:sldId id="306" r:id="rId9"/>
    <p:sldId id="305" r:id="rId10"/>
    <p:sldId id="296" r:id="rId11"/>
    <p:sldId id="307" r:id="rId12"/>
    <p:sldId id="297" r:id="rId13"/>
    <p:sldId id="298" r:id="rId14"/>
    <p:sldId id="300" r:id="rId15"/>
    <p:sldId id="301" r:id="rId16"/>
    <p:sldId id="302" r:id="rId17"/>
    <p:sldId id="303" r:id="rId18"/>
    <p:sldId id="304" r:id="rId19"/>
    <p:sldId id="286" r:id="rId20"/>
    <p:sldId id="280" r:id="rId21"/>
    <p:sldId id="275" r:id="rId22"/>
    <p:sldId id="277" r:id="rId23"/>
    <p:sldId id="272" r:id="rId24"/>
    <p:sldId id="262" r:id="rId25"/>
    <p:sldId id="265" r:id="rId26"/>
    <p:sldId id="266" r:id="rId27"/>
    <p:sldId id="261" r:id="rId2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2323B0E-A157-45DE-BB6A-31F65F150478}" type="datetimeFigureOut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7184227-C639-4538-8B91-197DBF0C8F8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9536D7-3E06-4344-89CF-897D67D8CF2A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s-E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0402CD-1256-48BE-B5EA-084154D79FB0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C88042-EA25-4DC8-BE67-35F36417C92A}" type="slidenum">
              <a:rPr 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de-DE"/>
          </a:p>
        </p:txBody>
      </p:sp>
      <p:sp>
        <p:nvSpPr>
          <p:cNvPr id="327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1028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5C7C9A-23AD-4993-A4FC-A93BE62E5DA2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s-E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83AD1-86AF-4E06-A651-4DC72F0DA31F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048DD-230A-42C2-BEA5-89D9B3BBD9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90CE2-E150-40E3-B40D-0E73F883B039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CB38-C2F8-4FCC-B692-6F6FA7A16D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401E0-F023-4E85-BAF9-F747A0D493B5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7852A-B0BB-4EB3-88B6-A1177048B6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07AE-5B7E-4E27-905D-25F6BA91D452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A1436-6AA5-4A02-BE29-1E6F1D598C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E87EF-62E4-4793-AB14-A875F2880E43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083B5-70C6-494F-AFB5-E862A3FB65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6F3F6-EE88-4AA9-A3EE-05573FF15890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186DD-8F07-4E5A-98B2-1831C8EF6D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9D3D-E421-4F73-A2AC-FB7601A559B9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BD8A-04A9-4305-B9F9-E99C6AFB08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72249-E16C-4D85-AFB2-BB968AC10DC5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6A231-94C8-4B92-9C68-CBF103BED6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90108-5AFD-4F01-BF91-C367A6BBCED7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B8B9B-86EE-4F1B-A42D-4A50B8D41C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4DCA5-5530-4D8E-BD77-7E369632B05A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49FEA-245D-4B8D-A136-27AE4FC5507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8235-0CB6-4C5B-BFBB-110A3970A896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Ramón R. Abarca Fernández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31585-1FC0-462C-B1D9-8733275E76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F7A00"/>
            </a:gs>
            <a:gs pos="45000">
              <a:srgbClr val="FF7A00"/>
            </a:gs>
            <a:gs pos="70000">
              <a:srgbClr val="FF0300"/>
            </a:gs>
            <a:gs pos="95000">
              <a:srgbClr val="FFF200"/>
            </a:gs>
            <a:gs pos="100000">
              <a:srgbClr val="4D0808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701D7C-0128-4266-9885-BC6457C07F7A}" type="datetime1">
              <a:rPr lang="es-ES"/>
              <a:pPr>
                <a:defRPr/>
              </a:pPr>
              <a:t>21/11/2011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A5E5D6-3BE6-413F-9EA7-98F9170F8E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WordArt 1"/>
          <p:cNvSpPr>
            <a:spLocks noChangeArrowheads="1" noChangeShapeType="1" noTextEdit="1"/>
          </p:cNvSpPr>
          <p:nvPr/>
        </p:nvSpPr>
        <p:spPr bwMode="auto">
          <a:xfrm rot="-2456688">
            <a:off x="-114300" y="1425575"/>
            <a:ext cx="6800850" cy="3062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Gestión del </a:t>
            </a:r>
          </a:p>
          <a:p>
            <a:pPr algn="ctr"/>
            <a:r>
              <a:rPr lang="es-MX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Docente</a:t>
            </a:r>
          </a:p>
          <a:p>
            <a:pPr algn="ctr"/>
            <a:r>
              <a:rPr lang="es-MX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Comprometido</a:t>
            </a:r>
          </a:p>
        </p:txBody>
      </p:sp>
      <p:sp>
        <p:nvSpPr>
          <p:cNvPr id="5" name="4 CuadroTexto"/>
          <p:cNvSpPr txBox="1"/>
          <p:nvPr/>
        </p:nvSpPr>
        <p:spPr>
          <a:xfrm rot="19140546">
            <a:off x="3627477" y="2774823"/>
            <a:ext cx="5286412" cy="2677656"/>
          </a:xfrm>
          <a:prstGeom prst="rect">
            <a:avLst/>
          </a:prstGeom>
          <a:gradFill>
            <a:gsLst>
              <a:gs pos="5600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100000" t="100000"/>
            </a:path>
          </a:gra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+mn-lt"/>
              </a:rPr>
              <a:t>“ Debemos mucho a quienes nos precedieron y rodearon, a quienes crearon nuestra humanidad a través de reflexiones elevadas y logros culturales que son ahora nuestro orgullo, y que hacen que la vida valga la pena...” </a:t>
            </a:r>
            <a:r>
              <a:rPr lang="es-ES" sz="2000" b="1" dirty="0">
                <a:latin typeface="+mn-lt"/>
              </a:rPr>
              <a:t>Bruno </a:t>
            </a:r>
            <a:r>
              <a:rPr lang="es-ES" sz="2000" b="1" dirty="0" err="1">
                <a:latin typeface="+mn-lt"/>
              </a:rPr>
              <a:t>Bettelheim</a:t>
            </a:r>
            <a:r>
              <a:rPr lang="es-ES" sz="2000" b="1" dirty="0">
                <a:latin typeface="+mn-lt"/>
              </a:rPr>
              <a:t> sobre </a:t>
            </a:r>
            <a:r>
              <a:rPr lang="es-ES" sz="2000" b="1" dirty="0" err="1">
                <a:latin typeface="+mn-lt"/>
              </a:rPr>
              <a:t>Donabedian</a:t>
            </a:r>
            <a:endParaRPr lang="es-ES" sz="2000" b="1" dirty="0">
              <a:latin typeface="+mn-lt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4F13C-995C-40EB-8645-C1C642AF7D95}" type="slidenum">
              <a:rPr lang="es-ES"/>
              <a:pPr>
                <a:defRPr/>
              </a:pPr>
              <a:t>1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Oval 2"/>
          <p:cNvSpPr>
            <a:spLocks noChangeArrowheads="1"/>
          </p:cNvSpPr>
          <p:nvPr/>
        </p:nvSpPr>
        <p:spPr bwMode="auto">
          <a:xfrm>
            <a:off x="1763714" y="1118862"/>
            <a:ext cx="5616575" cy="5126390"/>
          </a:xfrm>
          <a:prstGeom prst="ellipse">
            <a:avLst/>
          </a:prstGeom>
          <a:gradFill flip="none" rotWithShape="1">
            <a:gsLst>
              <a:gs pos="3300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path path="circle">
              <a:fillToRect l="50000" t="50000" r="50000" b="50000"/>
            </a:path>
            <a:tileRect/>
          </a:gradFill>
          <a:ln w="9525" algn="ctr">
            <a:solidFill>
              <a:srgbClr val="66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sp>
        <p:nvSpPr>
          <p:cNvPr id="271363" name="Oval 3"/>
          <p:cNvSpPr>
            <a:spLocks noChangeArrowheads="1"/>
          </p:cNvSpPr>
          <p:nvPr/>
        </p:nvSpPr>
        <p:spPr bwMode="auto">
          <a:xfrm>
            <a:off x="3779838" y="3068638"/>
            <a:ext cx="1728787" cy="1227137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El Docente</a:t>
            </a:r>
            <a:endParaRPr lang="es-PE" sz="2000" b="1">
              <a:latin typeface="Calibri" pitchFamily="34" charset="0"/>
            </a:endParaRP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6084888" y="2128838"/>
            <a:ext cx="2089150" cy="1301750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2. Búsqueda de 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medios para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sat. necesidades</a:t>
            </a:r>
            <a:endParaRPr lang="es-PE">
              <a:latin typeface="Calibri" pitchFamily="34" charset="0"/>
            </a:endParaRPr>
          </a:p>
        </p:txBody>
      </p:sp>
      <p:sp>
        <p:nvSpPr>
          <p:cNvPr id="271365" name="Rectangle 5"/>
          <p:cNvSpPr>
            <a:spLocks noChangeArrowheads="1"/>
          </p:cNvSpPr>
          <p:nvPr/>
        </p:nvSpPr>
        <p:spPr bwMode="auto">
          <a:xfrm>
            <a:off x="6084888" y="4005263"/>
            <a:ext cx="2089150" cy="1301750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 sz="2000" b="1">
                <a:latin typeface="Calibri" pitchFamily="34" charset="0"/>
              </a:rPr>
              <a:t>3. Conducta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    orientada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    a objetivos</a:t>
            </a:r>
            <a:endParaRPr lang="es-PE">
              <a:latin typeface="Calibri" pitchFamily="34" charset="0"/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3563938" y="469900"/>
            <a:ext cx="2089150" cy="1300163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1</a:t>
            </a:r>
            <a:r>
              <a:rPr lang="es-ES_tradnl">
                <a:latin typeface="Calibri" pitchFamily="34" charset="0"/>
              </a:rPr>
              <a:t>. </a:t>
            </a:r>
            <a:r>
              <a:rPr lang="es-ES_tradnl" sz="2000" b="1">
                <a:latin typeface="Calibri" pitchFamily="34" charset="0"/>
              </a:rPr>
              <a:t>Identificación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de necesidades</a:t>
            </a:r>
            <a:endParaRPr lang="es-PE" sz="2000" b="1">
              <a:latin typeface="Calibri" pitchFamily="34" charset="0"/>
            </a:endParaRPr>
          </a:p>
        </p:txBody>
      </p:sp>
      <p:sp>
        <p:nvSpPr>
          <p:cNvPr id="271367" name="Rectangle 7"/>
          <p:cNvSpPr>
            <a:spLocks noChangeArrowheads="1"/>
          </p:cNvSpPr>
          <p:nvPr/>
        </p:nvSpPr>
        <p:spPr bwMode="auto">
          <a:xfrm>
            <a:off x="1116013" y="2128838"/>
            <a:ext cx="2089150" cy="1301750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6. Nueva evaluac.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de  necesidades</a:t>
            </a:r>
            <a:endParaRPr lang="es-PE">
              <a:latin typeface="Calibri" pitchFamily="34" charset="0"/>
            </a:endParaRPr>
          </a:p>
        </p:txBody>
      </p:sp>
      <p:sp>
        <p:nvSpPr>
          <p:cNvPr id="271368" name="Rectangle 8"/>
          <p:cNvSpPr>
            <a:spLocks noChangeArrowheads="1"/>
          </p:cNvSpPr>
          <p:nvPr/>
        </p:nvSpPr>
        <p:spPr bwMode="auto">
          <a:xfrm>
            <a:off x="1116013" y="4005263"/>
            <a:ext cx="2089150" cy="1301750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5. Recompensas 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y (Castigos?)  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Estímulos</a:t>
            </a:r>
            <a:endParaRPr lang="es-PE">
              <a:latin typeface="Calibri" pitchFamily="34" charset="0"/>
            </a:endParaRPr>
          </a:p>
        </p:txBody>
      </p:sp>
      <p:sp>
        <p:nvSpPr>
          <p:cNvPr id="271369" name="Rectangle 9"/>
          <p:cNvSpPr>
            <a:spLocks noChangeArrowheads="1"/>
          </p:cNvSpPr>
          <p:nvPr/>
        </p:nvSpPr>
        <p:spPr bwMode="auto">
          <a:xfrm>
            <a:off x="3563938" y="5449888"/>
            <a:ext cx="2089150" cy="1300162"/>
          </a:xfrm>
          <a:prstGeom prst="rect">
            <a:avLst/>
          </a:prstGeom>
          <a:solidFill>
            <a:srgbClr val="33CC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_tradnl">
                <a:latin typeface="Calibri" pitchFamily="34" charset="0"/>
              </a:rPr>
              <a:t> </a:t>
            </a:r>
            <a:r>
              <a:rPr lang="es-ES_tradnl" sz="2000" b="1">
                <a:latin typeface="Calibri" pitchFamily="34" charset="0"/>
              </a:rPr>
              <a:t>4. Rendimiento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(eval. objetivos</a:t>
            </a:r>
          </a:p>
          <a:p>
            <a:pPr algn="ctr"/>
            <a:r>
              <a:rPr lang="es-ES_tradnl" sz="2000" b="1">
                <a:latin typeface="Calibri" pitchFamily="34" charset="0"/>
              </a:rPr>
              <a:t>alcanzados)</a:t>
            </a:r>
            <a:endParaRPr lang="es-PE">
              <a:latin typeface="Calibri" pitchFamily="34" charset="0"/>
            </a:endParaRPr>
          </a:p>
        </p:txBody>
      </p:sp>
      <p:sp>
        <p:nvSpPr>
          <p:cNvPr id="271370" name="Line 10"/>
          <p:cNvSpPr>
            <a:spLocks noChangeShapeType="1"/>
          </p:cNvSpPr>
          <p:nvPr/>
        </p:nvSpPr>
        <p:spPr bwMode="auto">
          <a:xfrm>
            <a:off x="5651500" y="1550988"/>
            <a:ext cx="792163" cy="577850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1" name="Line 11"/>
          <p:cNvSpPr>
            <a:spLocks noChangeShapeType="1"/>
          </p:cNvSpPr>
          <p:nvPr/>
        </p:nvSpPr>
        <p:spPr bwMode="auto">
          <a:xfrm>
            <a:off x="7143750" y="3429000"/>
            <a:ext cx="0" cy="576263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2" name="Line 12"/>
          <p:cNvSpPr>
            <a:spLocks noChangeShapeType="1"/>
          </p:cNvSpPr>
          <p:nvPr/>
        </p:nvSpPr>
        <p:spPr bwMode="auto">
          <a:xfrm flipH="1">
            <a:off x="5651500" y="5307013"/>
            <a:ext cx="720725" cy="503237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3" name="Line 13"/>
          <p:cNvSpPr>
            <a:spLocks noChangeShapeType="1"/>
          </p:cNvSpPr>
          <p:nvPr/>
        </p:nvSpPr>
        <p:spPr bwMode="auto">
          <a:xfrm flipH="1" flipV="1">
            <a:off x="2627313" y="5307013"/>
            <a:ext cx="936625" cy="576262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4" name="Line 14"/>
          <p:cNvSpPr>
            <a:spLocks noChangeShapeType="1"/>
          </p:cNvSpPr>
          <p:nvPr/>
        </p:nvSpPr>
        <p:spPr bwMode="auto">
          <a:xfrm flipH="1" flipV="1">
            <a:off x="1979613" y="3430588"/>
            <a:ext cx="0" cy="574675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5" name="Line 15"/>
          <p:cNvSpPr>
            <a:spLocks noChangeShapeType="1"/>
          </p:cNvSpPr>
          <p:nvPr/>
        </p:nvSpPr>
        <p:spPr bwMode="auto">
          <a:xfrm flipV="1">
            <a:off x="2627313" y="1550988"/>
            <a:ext cx="936625" cy="577850"/>
          </a:xfrm>
          <a:prstGeom prst="line">
            <a:avLst/>
          </a:prstGeom>
          <a:noFill/>
          <a:ln w="38100">
            <a:solidFill>
              <a:srgbClr val="6600CC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s-MX"/>
          </a:p>
        </p:txBody>
      </p:sp>
      <p:sp>
        <p:nvSpPr>
          <p:cNvPr id="271376" name="Rectangle 16"/>
          <p:cNvSpPr>
            <a:spLocks noChangeArrowheads="1"/>
          </p:cNvSpPr>
          <p:nvPr/>
        </p:nvSpPr>
        <p:spPr bwMode="auto">
          <a:xfrm>
            <a:off x="1714500" y="0"/>
            <a:ext cx="5473700" cy="325438"/>
          </a:xfrm>
          <a:prstGeom prst="rect">
            <a:avLst/>
          </a:prstGeom>
          <a:gradFill rotWithShape="1">
            <a:gsLst>
              <a:gs pos="0">
                <a:srgbClr val="00005C"/>
              </a:gs>
              <a:gs pos="100000">
                <a:srgbClr val="0000C6"/>
              </a:gs>
            </a:gsLst>
            <a:lin ang="189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3200" b="1">
                <a:solidFill>
                  <a:srgbClr val="F6FC04"/>
                </a:solidFill>
                <a:latin typeface="Calibri" pitchFamily="34" charset="0"/>
              </a:rPr>
              <a:t>7. Proceso motivacional basico</a:t>
            </a:r>
            <a:endParaRPr lang="es-PE" sz="3200" b="1">
              <a:solidFill>
                <a:srgbClr val="F6FC04"/>
              </a:solidFill>
              <a:latin typeface="Calibri" pitchFamily="34" charset="0"/>
            </a:endParaRPr>
          </a:p>
        </p:txBody>
      </p:sp>
      <p:pic>
        <p:nvPicPr>
          <p:cNvPr id="18" name="Picture 18" descr="ag00076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000500" y="3857625"/>
            <a:ext cx="1082675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FD189-B36E-409B-8125-C22358289C23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1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1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71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8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271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71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71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271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7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71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7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271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7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27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animBg="1"/>
      <p:bldP spid="271364" grpId="0" animBg="1"/>
      <p:bldP spid="271365" grpId="0" animBg="1"/>
      <p:bldP spid="271366" grpId="0" animBg="1"/>
      <p:bldP spid="271367" grpId="0" animBg="1"/>
      <p:bldP spid="271368" grpId="0" animBg="1"/>
      <p:bldP spid="271369" grpId="0" animBg="1"/>
      <p:bldP spid="271370" grpId="0" animBg="1"/>
      <p:bldP spid="271371" grpId="0" animBg="1"/>
      <p:bldP spid="271372" grpId="0" animBg="1"/>
      <p:bldP spid="271373" grpId="0" animBg="1"/>
      <p:bldP spid="271374" grpId="0" animBg="1"/>
      <p:bldP spid="271375" grpId="0" animBg="1"/>
      <p:bldP spid="2713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de-DE" sz="3800" b="1" smtClean="0"/>
              <a:t>¿El profesor-superman?</a:t>
            </a:r>
          </a:p>
        </p:txBody>
      </p:sp>
      <p:pic>
        <p:nvPicPr>
          <p:cNvPr id="79877" name="Picture 5" descr="D:\WINWORD\!DATEN\imagenes\personas\superman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810000" y="2362200"/>
            <a:ext cx="1660525" cy="1905000"/>
          </a:xfrm>
        </p:spPr>
      </p:pic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500063" y="3657600"/>
            <a:ext cx="3286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Hace aprender</a:t>
            </a: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3733800" y="54864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Adapta su discurso</a:t>
            </a: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6000750" y="257175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Estructura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533400" y="26670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Está motivado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19800" y="38862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Se apasiona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152400" y="4648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Se ocupa de los alumnos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3200400" y="1524000"/>
            <a:ext cx="327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600">
                <a:latin typeface="Calibri" pitchFamily="34" charset="0"/>
              </a:rPr>
              <a:t>Tiene paciencia</a:t>
            </a:r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285750" y="5857875"/>
            <a:ext cx="2338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b="1">
                <a:latin typeface="Calibri" pitchFamily="34" charset="0"/>
              </a:rPr>
              <a:t>El papel del profesor (Dossier)</a:t>
            </a:r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4A5366-CEEF-4D74-BAB9-3C27C33EF9E9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12301" name="12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  <p:bldP spid="79878" grpId="0" autoUpdateAnimBg="0"/>
      <p:bldP spid="79880" grpId="0" autoUpdateAnimBg="0"/>
      <p:bldP spid="79881" grpId="0" autoUpdateAnimBg="0"/>
      <p:bldP spid="79882" grpId="0" autoUpdateAnimBg="0"/>
      <p:bldP spid="79883" grpId="0" autoUpdateAnimBg="0"/>
      <p:bldP spid="79885" grpId="0" autoUpdateAnimBg="0"/>
      <p:bldP spid="79886" grpId="0" autoUpdateAnimBg="0"/>
      <p:bldP spid="798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2800" b="1">
                <a:latin typeface="Calibri" pitchFamily="34" charset="0"/>
              </a:rPr>
              <a:t>8. Concebir al colegio como una Red que incluya a clientes y proveedores </a:t>
            </a:r>
            <a:endParaRPr lang="es-ES" sz="2800">
              <a:latin typeface="Calibri" pitchFamily="34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0" y="714356"/>
            <a:ext cx="9001156" cy="6000792"/>
          </a:xfrm>
          <a:prstGeom prst="ellipse">
            <a:avLst/>
          </a:prstGeom>
          <a:gradFill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4" name="13 Elipse"/>
          <p:cNvSpPr/>
          <p:nvPr/>
        </p:nvSpPr>
        <p:spPr>
          <a:xfrm>
            <a:off x="0" y="857232"/>
            <a:ext cx="7500958" cy="5715040"/>
          </a:xfrm>
          <a:prstGeom prst="ellipse">
            <a:avLst/>
          </a:prstGeom>
          <a:gradFill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0" y="1000108"/>
            <a:ext cx="5929322" cy="5357850"/>
          </a:xfrm>
          <a:prstGeom prst="ellipse">
            <a:avLst/>
          </a:prstGeom>
          <a:gradFill flip="none" rotWithShape="1">
            <a:gsLst>
              <a:gs pos="6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7" name="16 Elipse"/>
          <p:cNvSpPr/>
          <p:nvPr/>
        </p:nvSpPr>
        <p:spPr>
          <a:xfrm>
            <a:off x="0" y="2214554"/>
            <a:ext cx="2714644" cy="2643206"/>
          </a:xfrm>
          <a:prstGeom prst="ellipse">
            <a:avLst/>
          </a:prstGeom>
          <a:gradFill>
            <a:gsLst>
              <a:gs pos="6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357158" y="2285992"/>
            <a:ext cx="1500198" cy="1000132"/>
          </a:xfrm>
          <a:prstGeom prst="ellipse">
            <a:avLst/>
          </a:prstGeom>
          <a:gradFill flip="none" rotWithShape="1">
            <a:gsLst>
              <a:gs pos="6200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E-</a:t>
            </a:r>
            <a:r>
              <a:rPr lang="es-ES" dirty="0" err="1"/>
              <a:t>Learning</a:t>
            </a:r>
            <a:endParaRPr lang="es-ES" dirty="0"/>
          </a:p>
        </p:txBody>
      </p:sp>
      <p:sp>
        <p:nvSpPr>
          <p:cNvPr id="19" name="18 Elipse"/>
          <p:cNvSpPr/>
          <p:nvPr/>
        </p:nvSpPr>
        <p:spPr>
          <a:xfrm>
            <a:off x="428596" y="3571876"/>
            <a:ext cx="1357322" cy="785818"/>
          </a:xfrm>
          <a:prstGeom prst="ellipse">
            <a:avLst/>
          </a:prstGeom>
          <a:gradFill>
            <a:gsLst>
              <a:gs pos="6200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/>
              <a:t>Aula</a:t>
            </a:r>
            <a:endParaRPr lang="es-ES" sz="2400" dirty="0"/>
          </a:p>
        </p:txBody>
      </p:sp>
      <p:sp>
        <p:nvSpPr>
          <p:cNvPr id="20" name="19 Elipse"/>
          <p:cNvSpPr/>
          <p:nvPr/>
        </p:nvSpPr>
        <p:spPr>
          <a:xfrm>
            <a:off x="1928794" y="1000108"/>
            <a:ext cx="1928826" cy="1500198"/>
          </a:xfrm>
          <a:prstGeom prst="ellipse">
            <a:avLst/>
          </a:prstGeom>
          <a:gradFill flip="none" rotWithShape="1">
            <a:gsLst>
              <a:gs pos="62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Apoyo al desempeño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3428992" y="1714488"/>
            <a:ext cx="2143140" cy="1643074"/>
          </a:xfrm>
          <a:prstGeom prst="ellipse">
            <a:avLst/>
          </a:prstGeom>
          <a:gradFill>
            <a:gsLst>
              <a:gs pos="62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Bases documentales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3500430" y="3429000"/>
            <a:ext cx="2071702" cy="1571636"/>
          </a:xfrm>
          <a:prstGeom prst="ellipse">
            <a:avLst/>
          </a:prstGeom>
          <a:gradFill>
            <a:gsLst>
              <a:gs pos="62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Comunidades de aprendizaje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4" name="23 Elipse"/>
          <p:cNvSpPr/>
          <p:nvPr/>
        </p:nvSpPr>
        <p:spPr>
          <a:xfrm>
            <a:off x="1857356" y="4429132"/>
            <a:ext cx="2000264" cy="1571612"/>
          </a:xfrm>
          <a:prstGeom prst="ellipse">
            <a:avLst/>
          </a:prstGeom>
          <a:gradFill>
            <a:gsLst>
              <a:gs pos="62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err="1">
                <a:solidFill>
                  <a:schemeClr val="tx1"/>
                </a:solidFill>
              </a:rPr>
              <a:t>Mentoring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Coaching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>
            <a:spLocks noChangeArrowheads="1"/>
          </p:cNvSpPr>
          <p:nvPr/>
        </p:nvSpPr>
        <p:spPr bwMode="auto">
          <a:xfrm>
            <a:off x="1857375" y="3071813"/>
            <a:ext cx="17859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solidFill>
                  <a:schemeClr val="bg1"/>
                </a:solidFill>
                <a:latin typeface="Calibri" pitchFamily="34" charset="0"/>
              </a:rPr>
              <a:t>Aprendizaje multicanal</a:t>
            </a:r>
          </a:p>
        </p:txBody>
      </p:sp>
      <p:sp>
        <p:nvSpPr>
          <p:cNvPr id="26" name="25 CuadroTexto"/>
          <p:cNvSpPr txBox="1">
            <a:spLocks noChangeArrowheads="1"/>
          </p:cNvSpPr>
          <p:nvPr/>
        </p:nvSpPr>
        <p:spPr bwMode="auto">
          <a:xfrm>
            <a:off x="5857875" y="3000375"/>
            <a:ext cx="1571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latin typeface="Calibri" pitchFamily="34" charset="0"/>
              </a:rPr>
              <a:t>Extranet  Socios y proveedores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7643813" y="3214688"/>
            <a:ext cx="12144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200">
                <a:latin typeface="Calibri" pitchFamily="34" charset="0"/>
              </a:rPr>
              <a:t>Internet Clientes</a:t>
            </a:r>
          </a:p>
        </p:txBody>
      </p:sp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B8AC34-4CF8-49C7-96B3-3519C57B9F35}" type="slidenum">
              <a:rPr lang="es-ES"/>
              <a:pPr>
                <a:defRPr/>
              </a:pPr>
              <a:t>12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5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45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450"/>
                            </p:stCondLst>
                            <p:childTnLst>
                              <p:par>
                                <p:cTn id="2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Oval 2"/>
          <p:cNvSpPr>
            <a:spLocks noChangeArrowheads="1"/>
          </p:cNvSpPr>
          <p:nvPr/>
        </p:nvSpPr>
        <p:spPr bwMode="auto">
          <a:xfrm>
            <a:off x="3348038" y="34925"/>
            <a:ext cx="3671887" cy="3105150"/>
          </a:xfrm>
          <a:prstGeom prst="ellipse">
            <a:avLst/>
          </a:prstGeom>
          <a:solidFill>
            <a:srgbClr val="2CBE44">
              <a:alpha val="48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Comportamiento del líder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 Visión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Establecimiento de marcos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de  referencia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Administración de las 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 impresiones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endParaRPr lang="es-ES_tradnl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endParaRPr lang="es-ES_tradnl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endParaRPr lang="es-PE" dirty="0">
              <a:latin typeface="+mn-lt"/>
            </a:endParaRPr>
          </a:p>
        </p:txBody>
      </p:sp>
      <p:sp>
        <p:nvSpPr>
          <p:cNvPr id="314371" name="Oval 3"/>
          <p:cNvSpPr>
            <a:spLocks noChangeArrowheads="1"/>
          </p:cNvSpPr>
          <p:nvPr/>
        </p:nvSpPr>
        <p:spPr bwMode="auto">
          <a:xfrm>
            <a:off x="1643063" y="2057400"/>
            <a:ext cx="3721100" cy="3371850"/>
          </a:xfrm>
          <a:prstGeom prst="ellipse">
            <a:avLst/>
          </a:prstGeom>
          <a:solidFill>
            <a:srgbClr val="2CBE44">
              <a:alpha val="48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Comportamiento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de los seguidores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Identificación con el líder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y la visión del Líder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Niveles emocionales 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 intensificados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Sentimientos de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</a:t>
            </a:r>
            <a:r>
              <a:rPr lang="es-ES_tradnl" dirty="0" err="1">
                <a:latin typeface="+mn-lt"/>
              </a:rPr>
              <a:t>empowerment</a:t>
            </a:r>
            <a:endParaRPr lang="es-ES_tradnl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Suspensión del juicio para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 seguir al líder</a:t>
            </a:r>
            <a:endParaRPr lang="es-ES_tradnl" dirty="0">
              <a:latin typeface="+mn-lt"/>
            </a:endParaRPr>
          </a:p>
        </p:txBody>
      </p:sp>
      <p:sp>
        <p:nvSpPr>
          <p:cNvPr id="314372" name="Oval 4"/>
          <p:cNvSpPr>
            <a:spLocks noChangeArrowheads="1"/>
          </p:cNvSpPr>
          <p:nvPr/>
        </p:nvSpPr>
        <p:spPr bwMode="auto">
          <a:xfrm>
            <a:off x="4932363" y="1984375"/>
            <a:ext cx="3600450" cy="3394075"/>
          </a:xfrm>
          <a:prstGeom prst="ellipse">
            <a:avLst/>
          </a:prstGeom>
          <a:solidFill>
            <a:srgbClr val="2CBE44">
              <a:alpha val="3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</a:t>
            </a:r>
            <a:r>
              <a:rPr lang="es-ES_tradnl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s-ES_tradnl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Factores situacionales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Crisis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latin typeface="+mn-lt"/>
              </a:rPr>
              <a:t> Necesidad de “empujar”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juntos para lograr la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dirty="0">
                <a:latin typeface="+mn-lt"/>
              </a:rPr>
              <a:t>       nueva visión</a:t>
            </a:r>
            <a:endParaRPr lang="es-PE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2143125" y="5738813"/>
            <a:ext cx="5689600" cy="1119187"/>
          </a:xfrm>
          <a:prstGeom prst="rect">
            <a:avLst/>
          </a:prstGeom>
          <a:solidFill>
            <a:srgbClr val="008000">
              <a:alpha val="64999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dirty="0">
                <a:solidFill>
                  <a:schemeClr val="bg1"/>
                </a:solidFill>
                <a:latin typeface="+mn-lt"/>
              </a:rPr>
              <a:t> </a:t>
            </a:r>
            <a:r>
              <a:rPr lang="es-ES_tradnl" sz="1600" dirty="0">
                <a:solidFill>
                  <a:schemeClr val="bg1"/>
                </a:solidFill>
                <a:latin typeface="+mn-lt"/>
              </a:rPr>
              <a:t>Cambio social u organizacional importante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sz="1600" dirty="0">
                <a:solidFill>
                  <a:schemeClr val="bg1"/>
                </a:solidFill>
                <a:latin typeface="+mn-lt"/>
              </a:rPr>
              <a:t> Niveles más altos de esfuerzo por parte de los seguidores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sz="1600" dirty="0">
                <a:solidFill>
                  <a:schemeClr val="bg1"/>
                </a:solidFill>
                <a:latin typeface="+mn-lt"/>
              </a:rPr>
              <a:t> Mayor satisfacción del seguidor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ES_tradnl" sz="1600" dirty="0">
                <a:solidFill>
                  <a:schemeClr val="bg1"/>
                </a:solidFill>
                <a:latin typeface="+mn-lt"/>
              </a:rPr>
              <a:t> Mayor cohesión del grupo</a:t>
            </a:r>
            <a:endParaRPr lang="es-PE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4377" name="Line 9"/>
          <p:cNvSpPr>
            <a:spLocks noChangeShapeType="1"/>
          </p:cNvSpPr>
          <p:nvPr/>
        </p:nvSpPr>
        <p:spPr bwMode="auto">
          <a:xfrm>
            <a:off x="5000625" y="4786313"/>
            <a:ext cx="0" cy="939800"/>
          </a:xfrm>
          <a:prstGeom prst="line">
            <a:avLst/>
          </a:prstGeom>
          <a:noFill/>
          <a:ln w="152400">
            <a:solidFill>
              <a:srgbClr val="E9E400"/>
            </a:solidFill>
            <a:round/>
            <a:headEnd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9E400"/>
            </a:extrusionClr>
          </a:sp3d>
        </p:spPr>
        <p:txBody>
          <a:bodyPr wrap="none">
            <a:flatTx/>
          </a:bodyPr>
          <a:lstStyle/>
          <a:p>
            <a:endParaRPr lang="es-MX"/>
          </a:p>
        </p:txBody>
      </p:sp>
      <p:sp>
        <p:nvSpPr>
          <p:cNvPr id="314378" name="Rectangle 10"/>
          <p:cNvSpPr>
            <a:spLocks noChangeArrowheads="1"/>
          </p:cNvSpPr>
          <p:nvPr/>
        </p:nvSpPr>
        <p:spPr bwMode="auto">
          <a:xfrm>
            <a:off x="0" y="214313"/>
            <a:ext cx="3168650" cy="1084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3000" dirty="0">
                <a:latin typeface="+mn-lt"/>
              </a:rPr>
              <a:t> </a:t>
            </a:r>
            <a:r>
              <a:rPr lang="es-ES_tradnl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9. Modelo de liderazgo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transformacional</a:t>
            </a:r>
            <a:endParaRPr lang="es-PE" sz="30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89FA0-72C4-4A62-9722-F93CB8C31CD6}" type="slidenum">
              <a:rPr lang="es-ES"/>
              <a:pPr>
                <a:defRPr/>
              </a:pPr>
              <a:t>13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Ramón R. Abarca Fernández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3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250"/>
                            </p:stCondLst>
                            <p:childTnLst>
                              <p:par>
                                <p:cTn id="3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3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0" grpId="0" animBg="1"/>
      <p:bldP spid="314371" grpId="0" animBg="1"/>
      <p:bldP spid="314372" grpId="0" animBg="1"/>
      <p:bldP spid="314376" grpId="0" animBg="1"/>
      <p:bldP spid="314377" grpId="0" animBg="1"/>
      <p:bldP spid="3143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026"/>
          <p:cNvSpPr txBox="1">
            <a:spLocks noChangeArrowheads="1"/>
          </p:cNvSpPr>
          <p:nvPr/>
        </p:nvSpPr>
        <p:spPr bwMode="auto">
          <a:xfrm>
            <a:off x="714348" y="1500174"/>
            <a:ext cx="7715304" cy="4770537"/>
          </a:xfrm>
          <a:prstGeom prst="rect">
            <a:avLst/>
          </a:prstGeom>
          <a:gradFill flip="none" rotWithShape="1">
            <a:gsLst>
              <a:gs pos="88000">
                <a:srgbClr val="D6B19C">
                  <a:alpha val="31000"/>
                </a:srgbClr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AR" altLang="es-ES_tradnl" sz="3200" dirty="0">
                <a:latin typeface="Cambria" pitchFamily="18" charset="0"/>
              </a:rPr>
              <a:t>“Con excesiva frecuencia pensamos </a:t>
            </a:r>
            <a:r>
              <a:rPr lang="es-AR" altLang="es-ES_tradnl" sz="3200" dirty="0">
                <a:latin typeface="Cambria" pitchFamily="18" charset="0"/>
              </a:rPr>
              <a:t>de </a:t>
            </a:r>
            <a:r>
              <a:rPr lang="es-AR" altLang="es-ES_tradnl" sz="3200" dirty="0">
                <a:latin typeface="Cambria" pitchFamily="18" charset="0"/>
              </a:rPr>
              <a:t>los directivos </a:t>
            </a:r>
            <a:r>
              <a:rPr lang="es-AR" altLang="es-ES_tradnl" sz="3200" dirty="0">
                <a:latin typeface="Cambria" pitchFamily="18" charset="0"/>
              </a:rPr>
              <a:t>en </a:t>
            </a:r>
            <a:r>
              <a:rPr lang="es-AR" altLang="es-ES_tradnl" sz="3200" dirty="0">
                <a:latin typeface="Cambria" pitchFamily="18" charset="0"/>
              </a:rPr>
              <a:t>términos de policías, árbitros, abogados del diablo, dictadores y dispuestos a decir siempre </a:t>
            </a:r>
            <a:r>
              <a:rPr lang="es-AR" altLang="es-ES_tradnl" sz="3200" b="1" dirty="0">
                <a:solidFill>
                  <a:srgbClr val="FFFF00"/>
                </a:solidFill>
                <a:latin typeface="Cambria" pitchFamily="18" charset="0"/>
              </a:rPr>
              <a:t>no</a:t>
            </a:r>
            <a:r>
              <a:rPr lang="es-AR" altLang="es-ES_tradnl" sz="3200" dirty="0">
                <a:latin typeface="Cambria" pitchFamily="18" charset="0"/>
              </a:rPr>
              <a:t>. </a:t>
            </a:r>
            <a:endParaRPr lang="es-AR" altLang="es-ES_tradnl" sz="3200" dirty="0">
              <a:latin typeface="Cambria" pitchFamily="18" charset="0"/>
            </a:endParaRPr>
          </a:p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AR" altLang="es-ES_tradnl" sz="3200" dirty="0">
                <a:latin typeface="Cambria" pitchFamily="18" charset="0"/>
              </a:rPr>
              <a:t>Pero, </a:t>
            </a:r>
            <a:r>
              <a:rPr lang="es-AR" altLang="es-ES_tradnl" sz="3200" dirty="0">
                <a:latin typeface="Cambria" pitchFamily="18" charset="0"/>
              </a:rPr>
              <a:t>el líder </a:t>
            </a:r>
            <a:r>
              <a:rPr lang="es-AR" altLang="es-ES_tradnl" sz="3200" dirty="0">
                <a:latin typeface="Cambria" pitchFamily="18" charset="0"/>
              </a:rPr>
              <a:t>que es </a:t>
            </a:r>
            <a:r>
              <a:rPr lang="es-AR" altLang="es-ES_tradnl" sz="3200" dirty="0">
                <a:latin typeface="Cambria" pitchFamily="18" charset="0"/>
              </a:rPr>
              <a:t>realmente efectivo y que brinda apoyo a su personal, es una persona que </a:t>
            </a:r>
            <a:r>
              <a:rPr lang="es-AR" altLang="es-ES_tradnl" sz="3200" b="1" dirty="0">
                <a:latin typeface="Cambria" pitchFamily="18" charset="0"/>
              </a:rPr>
              <a:t>anima</a:t>
            </a:r>
            <a:r>
              <a:rPr lang="es-AR" altLang="es-ES_tradnl" sz="3200" dirty="0">
                <a:latin typeface="Cambria" pitchFamily="18" charset="0"/>
              </a:rPr>
              <a:t>, </a:t>
            </a:r>
            <a:r>
              <a:rPr lang="es-AR" altLang="es-ES_tradnl" sz="3200" b="1" dirty="0">
                <a:latin typeface="Cambria" pitchFamily="18" charset="0"/>
              </a:rPr>
              <a:t>entusiasma</a:t>
            </a:r>
            <a:r>
              <a:rPr lang="es-AR" altLang="es-ES_tradnl" sz="3200" dirty="0">
                <a:latin typeface="Cambria" pitchFamily="18" charset="0"/>
              </a:rPr>
              <a:t>, </a:t>
            </a:r>
            <a:r>
              <a:rPr lang="es-AR" altLang="es-ES_tradnl" sz="3200" b="1" dirty="0">
                <a:latin typeface="Cambria" pitchFamily="18" charset="0"/>
              </a:rPr>
              <a:t>fortalece</a:t>
            </a:r>
            <a:r>
              <a:rPr lang="es-AR" altLang="es-ES_tradnl" sz="3200" dirty="0">
                <a:latin typeface="Cambria" pitchFamily="18" charset="0"/>
              </a:rPr>
              <a:t>, </a:t>
            </a:r>
            <a:r>
              <a:rPr lang="es-AR" altLang="es-ES_tradnl" sz="3200" b="1" dirty="0">
                <a:latin typeface="Cambria" pitchFamily="18" charset="0"/>
              </a:rPr>
              <a:t>entrena</a:t>
            </a:r>
            <a:r>
              <a:rPr lang="es-AR" altLang="es-ES_tradnl" sz="3200" dirty="0">
                <a:latin typeface="Cambria" pitchFamily="18" charset="0"/>
              </a:rPr>
              <a:t> y </a:t>
            </a:r>
            <a:r>
              <a:rPr lang="es-AR" altLang="es-ES_tradnl" sz="3200" b="1" dirty="0">
                <a:latin typeface="Cambria" pitchFamily="18" charset="0"/>
              </a:rPr>
              <a:t>facilita</a:t>
            </a:r>
            <a:r>
              <a:rPr lang="es-AR" altLang="es-ES_tradnl" sz="3200" dirty="0">
                <a:latin typeface="Cambria" pitchFamily="18" charset="0"/>
              </a:rPr>
              <a:t> el desarrollo de las personas </a:t>
            </a:r>
            <a:r>
              <a:rPr lang="es-AR" altLang="es-ES_tradnl" sz="3200" dirty="0">
                <a:latin typeface="Cambria" pitchFamily="18" charset="0"/>
              </a:rPr>
              <a:t>a su cargo.” </a:t>
            </a:r>
            <a:r>
              <a:rPr lang="es-ES_tradnl" altLang="es-ES_tradnl" sz="2000" dirty="0">
                <a:solidFill>
                  <a:srgbClr val="000000"/>
                </a:solidFill>
                <a:latin typeface="Times New Roman" pitchFamily="18" charset="0"/>
              </a:rPr>
              <a:t>Tom </a:t>
            </a:r>
            <a:r>
              <a:rPr lang="es-ES_tradnl" altLang="es-ES_tradnl" sz="2000" dirty="0" err="1">
                <a:solidFill>
                  <a:srgbClr val="000000"/>
                </a:solidFill>
                <a:latin typeface="Times New Roman" pitchFamily="18" charset="0"/>
              </a:rPr>
              <a:t>Peters</a:t>
            </a:r>
            <a:r>
              <a:rPr lang="es-ES_tradnl" altLang="es-ES_tradnl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s-ES_tradnl" altLang="es-ES_tradnl" sz="2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7" name="WordArt 1" descr="Bolsa de papel"/>
          <p:cNvSpPr>
            <a:spLocks noChangeArrowheads="1" noChangeShapeType="1" noTextEdit="1"/>
          </p:cNvSpPr>
          <p:nvPr/>
        </p:nvSpPr>
        <p:spPr bwMode="auto">
          <a:xfrm>
            <a:off x="714375" y="357188"/>
            <a:ext cx="7429500" cy="1071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50"/>
              </a:avLst>
            </a:prstTxWarp>
          </a:bodyPr>
          <a:lstStyle/>
          <a:p>
            <a:pPr algn="ctr"/>
            <a:r>
              <a:rPr lang="es-MX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10. Liderazgo y Compromiso Educativo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598284-C303-47F5-9EEF-B750D897BAAB}" type="slidenum">
              <a:rPr lang="es-ES"/>
              <a:pPr>
                <a:defRPr/>
              </a:pPr>
              <a:t>14</a:t>
            </a:fld>
            <a:endParaRPr lang="es-ES"/>
          </a:p>
        </p:txBody>
      </p:sp>
      <p:sp>
        <p:nvSpPr>
          <p:cNvPr id="15367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50"/>
                            </p:stCondLst>
                            <p:childTnLst>
                              <p:par>
                                <p:cTn id="1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71604" y="142852"/>
            <a:ext cx="6858000" cy="946150"/>
          </a:xfrm>
          <a:prstGeom prst="rect">
            <a:avLst/>
          </a:prstGeom>
          <a:gradFill flip="none" rotWithShape="1">
            <a:gsLst>
              <a:gs pos="87000">
                <a:srgbClr val="FFF200">
                  <a:alpha val="89000"/>
                </a:srgbClr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2800" b="1" dirty="0">
                <a:solidFill>
                  <a:srgbClr val="663300"/>
                </a:solidFill>
                <a:latin typeface="+mn-lt"/>
              </a:rPr>
              <a:t>11. LAS </a:t>
            </a:r>
            <a:r>
              <a:rPr lang="es-ES" sz="2800" b="1" dirty="0">
                <a:solidFill>
                  <a:srgbClr val="663300"/>
                </a:solidFill>
                <a:latin typeface="+mn-lt"/>
              </a:rPr>
              <a:t>SIETE EMFERMEDADES CONTRA LA ADMINISTRACION </a:t>
            </a:r>
            <a:r>
              <a:rPr lang="es-ES" sz="2400" b="1" dirty="0">
                <a:solidFill>
                  <a:srgbClr val="663300"/>
                </a:solidFill>
                <a:latin typeface="+mn-lt"/>
              </a:rPr>
              <a:t>(E. </a:t>
            </a:r>
            <a:r>
              <a:rPr lang="es-ES" sz="2400" b="1" dirty="0">
                <a:solidFill>
                  <a:srgbClr val="663300"/>
                </a:solidFill>
                <a:latin typeface="+mn-lt"/>
              </a:rPr>
              <a:t>DEMING)</a:t>
            </a:r>
            <a:endParaRPr lang="es-ES" sz="2400" b="1" dirty="0">
              <a:solidFill>
                <a:srgbClr val="663300"/>
              </a:solidFill>
              <a:latin typeface="+mn-lt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57126" y="1285860"/>
            <a:ext cx="8786874" cy="5262979"/>
          </a:xfrm>
          <a:prstGeom prst="rect">
            <a:avLst/>
          </a:prstGeom>
          <a:gradFill flip="none" rotWithShape="1">
            <a:gsLst>
              <a:gs pos="87000">
                <a:srgbClr val="E6DCAC">
                  <a:alpha val="28000"/>
                </a:srgbClr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shape">
              <a:fillToRect l="50000" t="50000" r="50000" b="50000"/>
            </a:path>
            <a:tileRect/>
          </a:gra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>
                <a:latin typeface="Cambria" pitchFamily="18" charset="0"/>
              </a:rPr>
              <a:t>Falta de </a:t>
            </a:r>
            <a:r>
              <a:rPr lang="es-ES" sz="2800" dirty="0">
                <a:latin typeface="Cambria" pitchFamily="18" charset="0"/>
              </a:rPr>
              <a:t>constancia.</a:t>
            </a:r>
            <a:endParaRPr lang="es-ES" sz="2800" dirty="0">
              <a:latin typeface="Cambria" pitchFamily="18" charset="0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s-ES" sz="2800" dirty="0">
                <a:latin typeface="Cambria" pitchFamily="18" charset="0"/>
              </a:rPr>
              <a:t>Énfasis en las utilidades a corto </a:t>
            </a:r>
            <a:r>
              <a:rPr lang="es-ES" sz="2800" dirty="0">
                <a:latin typeface="Cambria" pitchFamily="18" charset="0"/>
              </a:rPr>
              <a:t>plazo.</a:t>
            </a:r>
            <a:endParaRPr lang="es-ES" sz="2800" dirty="0">
              <a:latin typeface="Cambria" pitchFamily="18" charset="0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s-ES" sz="2800" dirty="0">
                <a:latin typeface="Cambria" pitchFamily="18" charset="0"/>
              </a:rPr>
              <a:t>Evaluación del desempeño, calificación por méritos o revisión anual del </a:t>
            </a:r>
            <a:r>
              <a:rPr lang="es-ES" sz="2800" dirty="0">
                <a:latin typeface="Cambria" pitchFamily="18" charset="0"/>
              </a:rPr>
              <a:t>desempeño.</a:t>
            </a:r>
            <a:endParaRPr lang="es-ES" sz="2800" dirty="0">
              <a:latin typeface="Cambria" pitchFamily="18" charset="0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s-ES" sz="2800" dirty="0">
                <a:latin typeface="Cambria" pitchFamily="18" charset="0"/>
              </a:rPr>
              <a:t>Movilidad (cambio</a:t>
            </a:r>
            <a:r>
              <a:rPr lang="es-ES" sz="2800" dirty="0">
                <a:latin typeface="Cambria" pitchFamily="18" charset="0"/>
              </a:rPr>
              <a:t>) de la alta </a:t>
            </a:r>
            <a:r>
              <a:rPr lang="es-ES" sz="2800" dirty="0">
                <a:latin typeface="Cambria" pitchFamily="18" charset="0"/>
              </a:rPr>
              <a:t>gerencia.</a:t>
            </a:r>
            <a:endParaRPr lang="es-ES" sz="2800" dirty="0">
              <a:latin typeface="Cambria" pitchFamily="18" charset="0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5"/>
              <a:defRPr/>
            </a:pPr>
            <a:r>
              <a:rPr lang="es-ES" sz="2800" dirty="0">
                <a:latin typeface="Cambria" pitchFamily="18" charset="0"/>
              </a:rPr>
              <a:t>Manejar una compañía con base </a:t>
            </a:r>
            <a:r>
              <a:rPr lang="es-ES" sz="2800" dirty="0">
                <a:latin typeface="Cambria" pitchFamily="18" charset="0"/>
              </a:rPr>
              <a:t>sólo </a:t>
            </a:r>
            <a:r>
              <a:rPr lang="es-ES" sz="2800" dirty="0">
                <a:latin typeface="Cambria" pitchFamily="18" charset="0"/>
              </a:rPr>
              <a:t>en cifras visibles</a:t>
            </a: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5"/>
              <a:defRPr/>
            </a:pPr>
            <a:r>
              <a:rPr lang="es-ES" sz="2800" dirty="0">
                <a:latin typeface="Cambria" pitchFamily="18" charset="0"/>
              </a:rPr>
              <a:t>Costos médicos y de ausentismo </a:t>
            </a:r>
            <a:r>
              <a:rPr lang="es-ES" sz="2800" dirty="0">
                <a:latin typeface="Cambria" pitchFamily="18" charset="0"/>
              </a:rPr>
              <a:t>excesivos.</a:t>
            </a:r>
            <a:endParaRPr lang="es-ES" sz="2800" dirty="0">
              <a:latin typeface="Cambria" pitchFamily="18" charset="0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5"/>
              <a:defRPr/>
            </a:pPr>
            <a:r>
              <a:rPr lang="es-ES" sz="2800" dirty="0">
                <a:latin typeface="Cambria" pitchFamily="18" charset="0"/>
              </a:rPr>
              <a:t>Costos excesivos en garantías fomentadas por abogados que trabajan según </a:t>
            </a:r>
            <a:r>
              <a:rPr lang="es-ES" sz="2800" dirty="0">
                <a:latin typeface="Cambria" pitchFamily="18" charset="0"/>
              </a:rPr>
              <a:t>honorarios.</a:t>
            </a:r>
            <a:endParaRPr lang="es-ES" sz="2800" dirty="0">
              <a:latin typeface="Cambria" pitchFamily="18" charset="0"/>
            </a:endParaRPr>
          </a:p>
        </p:txBody>
      </p:sp>
      <p:sp>
        <p:nvSpPr>
          <p:cNvPr id="1639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A22DE3-CAE6-438B-8D36-EC772278D99A}" type="slidenum">
              <a:rPr lang="es-ES"/>
              <a:pPr>
                <a:defRPr/>
              </a:pPr>
              <a:t>15</a:t>
            </a:fld>
            <a:endParaRPr lang="es-ES"/>
          </a:p>
        </p:txBody>
      </p:sp>
      <p:sp>
        <p:nvSpPr>
          <p:cNvPr id="16394" name="5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F086BAEE-17CA-4F6E-83EF-641BB88C2617}" type="slidenum">
              <a:rPr lang="pt-BR"/>
              <a:pPr algn="ctr">
                <a:defRPr/>
              </a:pPr>
              <a:t>16</a:t>
            </a:fld>
            <a:endParaRPr lang="pt-BR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127110"/>
          </a:xfrm>
          <a:gradFill flip="none" rotWithShape="1">
            <a:gsLst>
              <a:gs pos="88000">
                <a:srgbClr val="FFF200">
                  <a:alpha val="0"/>
                </a:srgbClr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  <a:ln/>
          <a:effectLst>
            <a:outerShdw dist="35921" dir="2700000" algn="ctr" rotWithShape="0">
              <a:srgbClr val="000000"/>
            </a:outerShdw>
          </a:effectLst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4800" b="1" dirty="0" smtClean="0">
                <a:solidFill>
                  <a:srgbClr val="FFFF99"/>
                </a:solidFill>
              </a:rPr>
              <a:t>12. Compromiso = Servicio, Sacrificio y </a:t>
            </a:r>
            <a:r>
              <a:rPr lang="es-ES" sz="4800" b="1" dirty="0">
                <a:solidFill>
                  <a:srgbClr val="FFFF99"/>
                </a:solidFill>
              </a:rPr>
              <a:t>Amor</a:t>
            </a:r>
          </a:p>
        </p:txBody>
      </p:sp>
      <p:pic>
        <p:nvPicPr>
          <p:cNvPr id="29" name="Picture 5" descr="TgC_romantico_39.gif (6802 bytes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0" y="1500188"/>
            <a:ext cx="29146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29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142875" y="1428750"/>
            <a:ext cx="8358188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El servicio y el sacrifici</a:t>
            </a:r>
            <a:r>
              <a:rPr lang="es-ES" sz="3600" b="1">
                <a:solidFill>
                  <a:schemeClr val="bg1"/>
                </a:solidFill>
                <a:latin typeface="Cambria" pitchFamily="18" charset="0"/>
              </a:rPr>
              <a:t>o se fundan </a:t>
            </a:r>
            <a:r>
              <a:rPr lang="es-ES" sz="3600" b="1">
                <a:latin typeface="Cambria" pitchFamily="18" charset="0"/>
              </a:rPr>
              <a:t>en el amor.</a:t>
            </a:r>
          </a:p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El </a:t>
            </a:r>
            <a:r>
              <a:rPr lang="es-ES" sz="3600" b="1">
                <a:solidFill>
                  <a:srgbClr val="F6F61E"/>
                </a:solidFill>
                <a:latin typeface="Cambria" pitchFamily="18" charset="0"/>
              </a:rPr>
              <a:t>liderazgo</a:t>
            </a:r>
            <a:r>
              <a:rPr lang="es-ES" sz="3600" b="1">
                <a:latin typeface="Cambria" pitchFamily="18" charset="0"/>
              </a:rPr>
              <a:t> se fun</a:t>
            </a:r>
            <a:r>
              <a:rPr lang="es-ES" sz="3600" b="1">
                <a:solidFill>
                  <a:schemeClr val="bg1"/>
                </a:solidFill>
                <a:latin typeface="Cambria" pitchFamily="18" charset="0"/>
              </a:rPr>
              <a:t>da en la </a:t>
            </a:r>
            <a:r>
              <a:rPr lang="es-ES" sz="3600" b="1">
                <a:latin typeface="Cambria" pitchFamily="18" charset="0"/>
              </a:rPr>
              <a:t>autoridad descubierta.</a:t>
            </a:r>
          </a:p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La </a:t>
            </a:r>
            <a:r>
              <a:rPr lang="es-ES" sz="3600" b="1">
                <a:solidFill>
                  <a:srgbClr val="66FF33"/>
                </a:solidFill>
                <a:latin typeface="Cambria" pitchFamily="18" charset="0"/>
              </a:rPr>
              <a:t>autoridad</a:t>
            </a:r>
            <a:r>
              <a:rPr lang="es-ES" sz="3600" b="1">
                <a:latin typeface="Cambria" pitchFamily="18" charset="0"/>
              </a:rPr>
              <a:t> se funda en el servicio.</a:t>
            </a:r>
          </a:p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El </a:t>
            </a:r>
            <a:r>
              <a:rPr lang="es-ES" sz="3600" b="1">
                <a:solidFill>
                  <a:srgbClr val="00B0F0"/>
                </a:solidFill>
                <a:latin typeface="Cambria" pitchFamily="18" charset="0"/>
              </a:rPr>
              <a:t>servicio</a:t>
            </a:r>
            <a:r>
              <a:rPr lang="es-ES" sz="3600" b="1">
                <a:latin typeface="Cambria" pitchFamily="18" charset="0"/>
              </a:rPr>
              <a:t> se funda en el sacrificio.</a:t>
            </a:r>
          </a:p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El </a:t>
            </a:r>
            <a:r>
              <a:rPr lang="es-ES" sz="3600" b="1">
                <a:solidFill>
                  <a:srgbClr val="9900FF"/>
                </a:solidFill>
                <a:latin typeface="Cambria" pitchFamily="18" charset="0"/>
              </a:rPr>
              <a:t>sacrificio</a:t>
            </a:r>
            <a:r>
              <a:rPr lang="es-ES" sz="3600" b="1">
                <a:latin typeface="Cambria" pitchFamily="18" charset="0"/>
              </a:rPr>
              <a:t> se funda en el amor.</a:t>
            </a:r>
          </a:p>
          <a:p>
            <a:pPr marL="631825" indent="-631825" algn="just">
              <a:buFontTx/>
              <a:buAutoNum type="alphaLcPeriod"/>
            </a:pPr>
            <a:r>
              <a:rPr lang="es-ES" sz="3600" b="1">
                <a:latin typeface="Cambria" pitchFamily="18" charset="0"/>
              </a:rPr>
              <a:t>El </a:t>
            </a:r>
            <a:r>
              <a:rPr lang="es-ES" sz="3600" b="1">
                <a:solidFill>
                  <a:srgbClr val="FF9966"/>
                </a:solidFill>
                <a:latin typeface="Cambria" pitchFamily="18" charset="0"/>
              </a:rPr>
              <a:t>amor</a:t>
            </a:r>
            <a:r>
              <a:rPr lang="es-ES" sz="3600" b="1">
                <a:latin typeface="Cambria" pitchFamily="18" charset="0"/>
              </a:rPr>
              <a:t> se funda en el </a:t>
            </a:r>
            <a:r>
              <a:rPr lang="es-ES" sz="3600" b="1">
                <a:solidFill>
                  <a:schemeClr val="bg1"/>
                </a:solidFill>
                <a:latin typeface="Cambria" pitchFamily="18" charset="0"/>
              </a:rPr>
              <a:t>calor cristiano.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5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35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7AF0C-57BA-4D17-9D14-97C78289FC14}" type="slidenum">
              <a:rPr lang="es-ES"/>
              <a:pPr>
                <a:defRPr/>
              </a:pPr>
              <a:t>17</a:t>
            </a:fld>
            <a:endParaRPr lang="es-ES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285750" y="928688"/>
            <a:ext cx="87153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PE" sz="2800">
                <a:latin typeface="Cambria" pitchFamily="18" charset="0"/>
              </a:rPr>
              <a:t>La acción  demuestra que un profesional es líder, si se orienta en tres sentidos:</a:t>
            </a: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857375" y="214313"/>
            <a:ext cx="5395913" cy="708025"/>
          </a:xfrm>
          <a:prstGeom prst="rect">
            <a:avLst/>
          </a:prstGeom>
          <a:gradFill rotWithShape="1">
            <a:gsLst>
              <a:gs pos="0">
                <a:srgbClr val="FEE7F2"/>
              </a:gs>
              <a:gs pos="17999">
                <a:srgbClr val="FEE7F2"/>
              </a:gs>
              <a:gs pos="36000">
                <a:srgbClr val="FAC77D"/>
              </a:gs>
              <a:gs pos="56000">
                <a:srgbClr val="FBEAC7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E" sz="4000" b="1">
                <a:latin typeface="Calibri" pitchFamily="34" charset="0"/>
              </a:rPr>
              <a:t>13. Trípode del liderazgo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85750" y="4857750"/>
            <a:ext cx="85010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PE" sz="2800">
                <a:latin typeface="Cambria" pitchFamily="18" charset="0"/>
              </a:rPr>
              <a:t>Este modelo, sencillo, práctico y utilizado con excelentes resultados, data de hace 40 años e indica cómo actúa un líder.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28596" y="2214554"/>
            <a:ext cx="8358246" cy="2492990"/>
          </a:xfrm>
          <a:prstGeom prst="rect">
            <a:avLst/>
          </a:prstGeom>
          <a:gradFill flip="none" rotWithShape="1">
            <a:gsLst>
              <a:gs pos="72000">
                <a:srgbClr val="FFF200">
                  <a:alpha val="79000"/>
                </a:srgbClr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>
            <a:spAutoFit/>
          </a:bodyPr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PE" sz="2600" b="1" dirty="0">
                <a:solidFill>
                  <a:schemeClr val="bg1"/>
                </a:solidFill>
                <a:latin typeface="Cambria" pitchFamily="18" charset="0"/>
              </a:rPr>
              <a:t>Hacia los Objetivos</a:t>
            </a:r>
            <a:r>
              <a:rPr lang="es-PE" sz="2600" dirty="0">
                <a:solidFill>
                  <a:schemeClr val="bg1"/>
                </a:solidFill>
                <a:latin typeface="Cambria" pitchFamily="18" charset="0"/>
              </a:rPr>
              <a:t>: Planifica tareas, exige calidad y mantiene el ritmo de trabajo. 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PE" sz="2600" b="1" dirty="0">
                <a:solidFill>
                  <a:schemeClr val="bg1"/>
                </a:solidFill>
                <a:latin typeface="Cambria" pitchFamily="18" charset="0"/>
              </a:rPr>
              <a:t>Hacia las Necesidades </a:t>
            </a:r>
            <a:r>
              <a:rPr lang="es-PE" sz="2600" b="1">
                <a:solidFill>
                  <a:schemeClr val="bg1"/>
                </a:solidFill>
                <a:latin typeface="Cambria" pitchFamily="18" charset="0"/>
              </a:rPr>
              <a:t>del estudiante</a:t>
            </a:r>
            <a:r>
              <a:rPr lang="es-PE" sz="2600">
                <a:solidFill>
                  <a:schemeClr val="bg1"/>
                </a:solidFill>
                <a:latin typeface="Cambria" pitchFamily="18" charset="0"/>
              </a:rPr>
              <a:t>: </a:t>
            </a:r>
            <a:r>
              <a:rPr lang="es-PE" sz="2600" dirty="0">
                <a:solidFill>
                  <a:schemeClr val="bg1"/>
                </a:solidFill>
                <a:latin typeface="Cambria" pitchFamily="18" charset="0"/>
              </a:rPr>
              <a:t>Estimula el desarrollo de cada uno, según las circunstancias. 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s-PE" sz="2600" b="1" dirty="0">
                <a:solidFill>
                  <a:schemeClr val="bg1"/>
                </a:solidFill>
                <a:latin typeface="Cambria" pitchFamily="18" charset="0"/>
              </a:rPr>
              <a:t>Hacia la Cohesión del Grupo</a:t>
            </a:r>
            <a:r>
              <a:rPr lang="es-PE" sz="2600" dirty="0">
                <a:solidFill>
                  <a:schemeClr val="bg1"/>
                </a:solidFill>
                <a:latin typeface="Cambria" pitchFamily="18" charset="0"/>
              </a:rPr>
              <a:t>: Despierta el orgullo de pertenecer al grupo.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"/>
                            </p:stCondLst>
                            <p:childTnLst>
                              <p:par>
                                <p:cTn id="1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350"/>
                            </p:stCondLst>
                            <p:childTnLst>
                              <p:par>
                                <p:cTn id="1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8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1447800" y="15240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es-ES" sz="2400" b="1">
              <a:latin typeface="Arial Narrow" pitchFamily="34" charset="0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287338" y="3573463"/>
            <a:ext cx="8677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400">
                <a:solidFill>
                  <a:srgbClr val="FC0128"/>
                </a:solidFill>
                <a:latin typeface="Calibri" pitchFamily="34" charset="0"/>
              </a:rPr>
              <a:t>http://www.ucsm.edu.pe/rabarcaf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11188" y="476250"/>
            <a:ext cx="6981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400">
                <a:latin typeface="Calibri" pitchFamily="34" charset="0"/>
              </a:rPr>
              <a:t>Gracias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468313" y="1773238"/>
            <a:ext cx="81359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Ramón R. Abarca Fernández</a:t>
            </a:r>
          </a:p>
        </p:txBody>
      </p:sp>
      <p:sp>
        <p:nvSpPr>
          <p:cNvPr id="177162" name="WordArt 10"/>
          <p:cNvSpPr>
            <a:spLocks noChangeArrowheads="1" noChangeShapeType="1" noTextEdit="1"/>
          </p:cNvSpPr>
          <p:nvPr/>
        </p:nvSpPr>
        <p:spPr bwMode="auto">
          <a:xfrm>
            <a:off x="1908175" y="4941888"/>
            <a:ext cx="435292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MX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rabarcaf@star.com.pe</a:t>
            </a:r>
          </a:p>
          <a:p>
            <a:pPr algn="ctr"/>
            <a:r>
              <a:rPr lang="es-MX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rabarcaf@viabcp.com</a:t>
            </a:r>
          </a:p>
        </p:txBody>
      </p:sp>
      <p:sp>
        <p:nvSpPr>
          <p:cNvPr id="1229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A7FC6C-13A0-45D7-A5F1-E960E11D6726}" type="slidenum">
              <a:rPr lang="es-ES"/>
              <a:pPr>
                <a:defRPr/>
              </a:pPr>
              <a:t>18</a:t>
            </a:fld>
            <a:endParaRPr lang="es-ES"/>
          </a:p>
        </p:txBody>
      </p:sp>
      <p:sp>
        <p:nvSpPr>
          <p:cNvPr id="19464" name="7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78"/>
                            </p:stCondLst>
                            <p:childTnLst>
                              <p:par>
                                <p:cTn id="8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78"/>
                            </p:stCondLst>
                            <p:childTnLst>
                              <p:par>
                                <p:cTn id="1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78"/>
                            </p:stCondLst>
                            <p:childTnLst>
                              <p:par>
                                <p:cTn id="17" presetID="2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18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274"/>
                            </p:stCondLst>
                            <p:childTnLst>
                              <p:par>
                                <p:cTn id="20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774"/>
                            </p:stCondLst>
                            <p:childTnLst>
                              <p:par>
                                <p:cTn id="24" presetID="2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25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801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301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301"/>
                            </p:stCondLst>
                            <p:childTnLst>
                              <p:par>
                                <p:cTn id="37" presetID="31" presetClass="emph" presetSubtype="0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39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801"/>
                            </p:stCondLst>
                            <p:childTnLst>
                              <p:par>
                                <p:cTn id="4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801"/>
                            </p:stCondLst>
                            <p:childTnLst>
                              <p:par>
                                <p:cTn id="48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801"/>
                            </p:stCondLst>
                            <p:childTnLst>
                              <p:par>
                                <p:cTn id="51" presetID="6" presetClass="emph" presetSubtype="0" fill="hold" grpId="9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1771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801"/>
                            </p:stCondLst>
                            <p:childTnLst>
                              <p:par>
                                <p:cTn id="54" presetID="6" presetClass="emph" presetSubtype="0" fill="hold" grpId="7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1771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801"/>
                            </p:stCondLst>
                            <p:childTnLst>
                              <p:par>
                                <p:cTn id="5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3801"/>
                            </p:stCondLst>
                            <p:childTnLst>
                              <p:par>
                                <p:cTn id="60" presetID="14" presetClass="emph" presetSubtype="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801"/>
                            </p:stCondLst>
                            <p:childTnLst>
                              <p:par>
                                <p:cTn id="69" presetID="0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-0.03941 -0.00115 -0.07691 -0.00277 -0.1158 -0.00624 C -0.17048 -0.01641 -0.13055 -0.01063 -0.23645 -0.00832 C -0.28211 -0.00439 -0.31927 -0.00508 -0.36823 -0.00624 C -0.3901 -0.00855 -0.40399 -0.00994 -0.42691 -0.00832 C -0.42586 -0.00624 -0.425 -0.00393 -0.42378 -0.00208 C -0.42135 0.00162 -0.4158 0.00856 -0.4158 0.00856 C -0.41215 0.02405 -0.40885 0.03977 -0.40468 0.05503 C -0.4 0.11098 -0.38142 0.16255 -0.36823 0.21572 C -0.36024 0.24856 -0.35729 0.28324 -0.35416 0.31723 C -0.3533 0.36439 -0.35607 0.39515 -0.34618 0.43561 C -0.34548 0.43746 -0.33993 0.44971 -0.33645 0.45249 C -0.33211 0.45596 -0.32691 0.45804 -0.32222 0.46081 C -0.31996 0.4622 -0.31823 0.46474 -0.3158 0.4652 C -0.30798 0.46682 -0.3 0.46659 -0.29201 0.46728 C -0.28576 0.47006 -0.27951 0.47075 -0.27326 0.47353 C -0.23107 0.47191 -0.18802 0.4659 -0.146 0.47145 C -0.06753 0.46752 0.00573 0.4622 0.08577 0.46081 C 0.20625 0.45665 0.32448 0.45156 0.44601 0.45041 C 0.45174 0.44971 0.45764 0.44879 0.46337 0.44833 C 0.48577 0.44671 0.53021 0.44393 0.53021 0.44393 C 0.54063 0.43931 0.53559 0.42266 0.53802 0.41018 C 0.53976 0.38867 0.54323 0.36809 0.54584 0.34682 C 0.54549 0.32833 0.54323 0.24786 0.54132 0.2326 C 0.54011 0.22474 0.53802 0.20925 0.53802 0.20925 C 0.53368 0.14405 0.53681 0.07468 0.52535 0.01064 C 0.52136 -0.05225 0.52344 -0.11561 0.51424 -0.17757 C 0.5125 -0.33988 0.54844 -0.33803 0.46823 -0.33387 C 0.41563 -0.32532 0.36111 -0.32994 0.30799 -0.32763 C 0.25747 -0.31144 0.19098 -0.32601 0.13646 -0.33387 C 0.12691 -0.33803 0.1165 -0.33826 0.10643 -0.34035 C 0.09618 -0.34243 0.08594 -0.34543 0.07622 -0.34867 C 0.07448 -0.35006 0.07309 -0.35191 0.07118 -0.35306 C 0.06997 -0.35399 0.06719 -0.35722 0.06667 -0.35514 C 0.06545 -0.35144 0.06875 -0.34058 0.0698 -0.33595 C 0.07223 -0.32416 0.07309 -0.31191 0.07622 -0.30011 C 0.07952 -0.26636 0.08073 -0.23214 0.08577 -0.19861 C 0.08733 -0.15792 0.08802 -0.11653 0.09184 -0.07607 C 0.0915 -0.05572 0.09045 -0.03514 0.09045 -0.0148 C 0.09045 -0.01179 0.09028 -0.00809 0.09184 -0.00624 C 0.09462 -0.00324 0.10139 -0.00208 0.10139 -0.00208 C 0.10903 -0.00277 0.11615 -0.00324 0.12361 -0.00416 C 0.13316 -0.00532 0.15243 -0.00832 0.15243 -0.00832 C 0.16771 -0.01341 0.1842 -0.01526 0.19983 -0.01688 C 0.23091 -0.02682 0.28039 -0.02613 0.31111 -0.02751 C 0.35973 -0.02659 0.40868 -0.02936 0.45695 -0.02312 C 0.4698 -0.0215 0.48299 -0.01526 0.49532 -0.0104 C 0.49914 -0.00878 0.50816 -0.0067 0.51111 -0.00416 C 0.5125 -0.00277 0.51771 -0.00023 0.5158 0 C 0.50938 0.0007 0.48056 -0.003 0.47136 -0.00416 C 0.45955 -0.00948 0.4474 -0.00925 0.4349 -0.0104 C 0.4217 -0.01688 0.43143 -0.01248 0.40313 -0.01896 C 0.4 -0.01965 0.39358 -0.02104 0.39358 -0.02104 C 0.38212 -0.02613 0.3691 -0.02636 0.35712 -0.02959 C 0.34827 -0.03745 0.33924 -0.03699 0.32865 -0.04 C 0.31997 -0.04231 0.31372 -0.04485 0.30469 -0.04647 C 0.28907 -0.05156 0.27309 -0.05688 0.25712 -0.05919 C 0.24497 -0.06104 0.22066 -0.06335 0.22066 -0.06335 C 0.20417 -0.06867 0.18768 -0.07098 0.17136 -0.07399 C 0.15886 -0.07954 0.14601 -0.08231 0.13316 -0.08439 C 0.12101 -0.08878 0.10955 -0.09133 0.09688 -0.09295 C 0.07448 -0.10011 0.04844 -0.09896 0.02518 -0.10566 C 0.00886 -0.11052 0.0323 -0.10474 0.00799 -0.10982 C 0.00157 -0.11121 -0.01128 -0.11399 -0.01128 -0.11399 C -0.02152 -0.11907 -0.00937 -0.11352 -0.02534 -0.11838 C -0.03559 -0.12139 -0.04392 -0.12647 -0.05399 -0.12878 C -0.06788 -0.13641 -0.08385 -0.14428 -0.09861 -0.14798 C -0.10781 -0.15422 -0.11875 -0.15699 -0.12864 -0.16069 C -0.13541 -0.1667 -0.14461 -0.17063 -0.1526 -0.17318 C -0.15972 -0.18011 -0.175 -0.18474 -0.1842 -0.19029 C -0.19618 -0.19769 -0.20798 -0.20717 -0.22066 -0.21133 C -0.22239 -0.21272 -0.22361 -0.21433 -0.22534 -0.21549 C -0.22691 -0.21641 -0.22882 -0.21641 -0.23038 -0.21757 C -0.23142 -0.21873 -0.23229 -0.22081 -0.23333 -0.22196 C -0.23472 -0.22312 -0.23645 -0.22312 -0.23802 -0.22404 C -0.24253 -0.22659 -0.24705 -0.22844 -0.25086 -0.23237 C -0.25902 -0.24069 -0.25451 -0.23792 -0.26354 -0.24092 C -0.26527 -0.24231 -0.26666 -0.24393 -0.26823 -0.24508 C -0.26979 -0.24601 -0.2717 -0.24601 -0.27326 -0.24717 C -0.2743 -0.24832 -0.27517 -0.2504 -0.27621 -0.25156 C -0.2802 -0.2548 -0.28906 -0.25988 -0.28906 -0.25988 C -0.28975 -0.26104 -0.29427 -0.26774 -0.29548 -0.26844 C -0.3059 -0.27676 -0.29392 -0.26312 -0.30486 -0.27468 C -0.31562 -0.28601 -0.32673 -0.29618 -0.33802 -0.30636 C -0.34218 -0.31006 -0.34913 -0.31422 -0.35243 -0.31907 C -0.36302 -0.33364 -0.38958 -0.35676 -0.40468 -0.36347 C -0.40625 -0.36416 -0.40173 -0.36208 -0.4 -0.36139 C -0.39843 -0.36069 -0.39687 -0.36023 -0.39531 -0.3593 C -0.3835 -0.35167 -0.39427 -0.35792 -0.38246 -0.35306 C -0.36788 -0.34705 -0.35555 -0.34404 -0.33975 -0.34243 C -0.32014 -0.33734 -0.29948 -0.33734 -0.27951 -0.33595 C -0.21111 -0.32324 -0.1184 -0.33318 -0.06198 -0.33387 C -0.0276 -0.33665 -0.02014 -0.3378 0.02066 -0.33595 C 0.02674 -0.3237 0.02795 -0.32647 0.03177 -0.31075 C 0.0323 -0.30867 0.03282 -0.30636 0.03316 -0.30428 C 0.03386 -0.30219 0.03473 -0.29803 0.03473 -0.29803 C 0.03664 -0.22173 0.03507 -0.14589 0.03177 -0.06959 C 0.03125 -0.06058 0.03091 -0.05133 0.03021 -0.04231 C 0.029 -0.02867 0.02223 -0.01595 0.02223 -0.00208 " pathEditMode="relative" ptsTypes="ffffffffffffffffffffffffffffffffffffffffffffffffffffffffffffffffffffffffffffffffffffffffffffffffffA">
                                      <p:cBhvr>
                                        <p:cTn id="70" dur="3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8801"/>
                            </p:stCondLst>
                            <p:childTnLst>
                              <p:par>
                                <p:cTn id="72" presetID="0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-0.10921 -0.00995 -0.21928 -0.00995 -0.32865 -0.0148 C -0.35573 -0.01734 -0.3823 -0.02313 -0.40955 -0.02544 C -0.42379 -0.02359 -0.43698 -0.02012 -0.45087 -0.01711 C -0.47119 -0.00717 -0.46077 -0.00948 -0.45886 -0.06359 C -0.45799 -0.08971 -0.45695 -0.1126 -0.45244 -0.13758 C -0.4507 -0.16324 -0.4474 -0.18682 -0.44289 -0.21156 C -0.43768 -0.23954 -0.43542 -0.26659 -0.42865 -0.29388 C -0.4231 -0.3163 -0.42362 -0.34104 -0.4191 -0.3637 C -0.41112 -0.40347 -0.40504 -0.44578 -0.39375 -0.48417 C -0.39237 -0.4955 -0.38924 -0.50474 -0.38733 -0.51584 C -0.38473 -0.53087 -0.38334 -0.54798 -0.37935 -0.56232 C -0.37605 -0.59931 -0.37587 -0.60301 -0.37466 -0.6555 C -0.36789 -0.64578 -0.35504 -0.65434 -0.34601 -0.6555 C -0.3132 -0.66012 -0.28056 -0.66428 -0.24775 -0.66821 C -0.21164 -0.67769 -0.17483 -0.67654 -0.1382 -0.67862 C -0.09688 -0.67746 -0.05938 -0.67515 -0.0191 -0.67029 C 0.00138 -0.66128 0.0335 -0.66451 0.05069 -0.66382 C 0.08854 -0.66243 0.11979 -0.6622 0.15711 -0.65966 C 0.16458 -0.65919 0.17187 -0.6585 0.17934 -0.65758 C 0.18402 -0.65711 0.18888 -0.65596 0.19357 -0.6555 C 0.21684 -0.65365 0.26336 -0.6511 0.26336 -0.6511 C 0.27482 -0.64625 0.28802 -0.64671 0.3 -0.64486 C 0.35451 -0.64625 0.40607 -0.64925 0.46024 -0.6511 C 0.47135 -0.65041 0.48385 -0.65619 0.49357 -0.64902 C 0.49826 -0.64555 0.4927 -0.63492 0.49201 -0.62798 C 0.49045 -0.61434 0.48784 -0.60116 0.48559 -0.58775 C 0.48454 -0.56856 0.48368 -0.55099 0.47934 -0.53272 C 0.4769 -0.50937 0.47222 -0.48555 0.46666 -0.46313 C 0.46267 -0.43006 0.46545 -0.39677 0.46822 -0.3637 C 0.46927 -0.33919 0.47031 -0.31422 0.47291 -0.28971 C 0.47517 -0.26867 0.47986 -0.24763 0.48246 -0.22636 C 0.48333 -0.18682 0.48559 -0.14752 0.48559 -0.10798 C 0.48559 -0.07908 0.49097 -0.04879 0.48402 -0.02128 C 0.48177 -0.01249 0.47031 -0.02012 0.46336 -0.01919 C 0.45086 -0.01758 0.44079 -0.01087 0.42847 -0.00856 C 0.42465 -0.00694 0.42118 -0.00393 0.41736 -0.00232 C 0.41215 -0.00023 0.40677 0.00023 0.40156 0.00208 C 0.3052 0 0.20902 -0.00532 0.11267 -0.00856 C 0.08767 -0.01064 0.05625 -0.02081 0.03333 -0.01064 C 0.03402 0.01063 0.03263 0.04578 0.03802 0.06751 C 0.03975 0.10057 0.0401 0.13387 0.04288 0.16693 C 0.04496 0.25526 0.03298 0.23514 0.1 0.23237 C 0.12239 0.23005 0.14218 0.22543 0.1651 0.22404 C 0.19635 0.21988 0.22708 0.21872 0.25868 0.21757 C 0.3644 0.22081 0.35381 0.2215 0.4967 0.21757 C 0.50104 0.21757 0.48819 0.21618 0.48402 0.21549 C 0.4809 0.21479 0.4776 0.21387 0.47447 0.21341 C 0.45625 0.21017 0.45052 0.21063 0.42847 0.20924 C 0.40868 0.20647 0.38958 0.19977 0.36979 0.19653 C 0.35746 0.19098 0.34409 0.19075 0.33177 0.18589 C 0.32187 0.18196 0.31319 0.17572 0.30312 0.17318 C 0.29791 0.16855 0.29305 0.1674 0.28732 0.16485 C 0.27743 0.15583 0.26579 0.1556 0.25555 0.14797 C 0.25329 0.14612 0.25156 0.14312 0.24913 0.1415 C 0.2302 0.12901 0.23923 0.13641 0.2269 0.13086 C 0.21267 0.12439 0.20034 0.11676 0.18541 0.1119 C 0.16614 0.09896 0.14513 0.0904 0.12534 0.07815 C 0.121 0.0756 0.11684 0.07237 0.11267 0.06959 C 0.11076 0.0682 0.10833 0.06844 0.10625 0.06751 C 0.10364 0.06635 0.10086 0.0652 0.09843 0.06335 C 0.08246 0.05179 0.09548 0.05641 0.0809 0.05271 C 0.06857 0.04208 0.07517 0.04531 0.0618 0.04208 C 0.05017 0.03167 0.06475 0.04393 0.05069 0.03583 C 0.04253 0.03121 0.04253 0.02474 0.03177 0.02104 C 0.02361 0.01086 0.03437 0.02312 0.02204 0.01479 C 0.02083 0.01387 0.02013 0.01156 0.01892 0.0104 C 0.01805 0.00948 0.01684 0.00901 0.01579 0.00832 " pathEditMode="relative" ptsTypes="fffffffffffffffffffffffffffffffffffffffffffffffffffffffffffffffffffA">
                                      <p:cBhvr>
                                        <p:cTn id="73" dur="3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1801"/>
                            </p:stCondLst>
                            <p:childTnLst>
                              <p:par>
                                <p:cTn id="75" presetID="8" presetClass="emph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3801"/>
                            </p:stCondLst>
                            <p:childTnLst>
                              <p:par>
                                <p:cTn id="78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801"/>
                            </p:stCondLst>
                            <p:childTnLst>
                              <p:par>
                                <p:cTn id="81" presetID="9" presetClass="emph" presetSubtype="0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82" dur="indefinite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3" dur="indefinite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801"/>
                            </p:stCondLst>
                            <p:childTnLst>
                              <p:par>
                                <p:cTn id="85" presetID="9" presetClass="emph" presetSubtype="0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801"/>
                            </p:stCondLst>
                            <p:childTnLst>
                              <p:par>
                                <p:cTn id="8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1771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801"/>
                            </p:stCondLst>
                            <p:childTnLst>
                              <p:par>
                                <p:cTn id="92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22222E-6 2.25434E-6 C -0.00174 -0.00625 -0.00486 -0.01896 -0.00486 -0.01873 C -0.004 -0.05549 -0.00747 -0.13572 0.01111 -0.1711 C 0.01406 -0.18359 0.01024 -0.17226 0.01736 -0.18174 C 0.025 -0.19191 0.02847 -0.20648 0.03958 -0.21133 C 0.0434 -0.21642 0.05399 -0.23075 0.05868 -0.23468 C 0.06007 -0.23584 0.06198 -0.23561 0.06337 -0.23677 C 0.06666 -0.23931 0.07031 -0.24139 0.07291 -0.24509 C 0.07396 -0.24648 0.07465 -0.24856 0.07604 -0.24948 C 0.07795 -0.25087 0.08038 -0.25064 0.08246 -0.25156 C 0.08958 -0.25434 0.09635 -0.25804 0.10312 -0.26197 C 0.10868 -0.2652 0.11302 -0.27006 0.11892 -0.2726 C 0.12465 -0.27977 0.12083 -0.27607 0.1316 -0.28116 C 0.13333 -0.28208 0.13472 -0.2844 0.13646 -0.28532 C 0.15521 -0.29619 0.17656 -0.30266 0.1967 -0.30636 C 0.2151 -0.31515 0.23628 -0.31538 0.25555 -0.317 C 0.27031 -0.32347 0.28628 -0.32231 0.30156 -0.32347 C 0.35486 -0.33757 0.31979 -0.32902 0.45069 -0.32347 C 0.45399 -0.32324 0.46024 -0.31908 0.46024 -0.31885 C 0.4651 -0.30937 0.46701 -0.30104 0.46024 -0.29156 C 0.45712 -0.27538 0.44514 -0.26335 0.43646 -0.25156 C 0.43281 -0.24648 0.42378 -0.23885 0.42378 -0.23861 C 0.41805 -0.22752 0.39774 -0.20671 0.38715 -0.20278 C 0.37882 -0.19445 0.37725 -0.18867 0.36666 -0.1859 C 0.3651 -0.18451 0.36319 -0.18359 0.3618 -0.18174 C 0.35989 -0.17919 0.35937 -0.17503 0.35712 -0.17318 C 0.35486 -0.17133 0.35173 -0.17179 0.34913 -0.1711 C 0.32517 -0.14613 0.35347 -0.17318 0.33489 -0.1607 C 0.3335 -0.15977 0.33281 -0.15746 0.3316 -0.1563 C 0.32517 -0.15006 0.32517 -0.15052 0.31892 -0.14798 C 0.30868 -0.13364 0.32916 -0.16139 0.30312 -0.13526 C 0.29271 -0.12486 0.28767 -0.12046 0.27604 -0.11399 C 0.27066 -0.10682 0.26771 -0.10405 0.26024 -0.10151 C 0.25486 -0.09388 0.25104 -0.09411 0.24444 -0.08879 C 0.2309 -0.07792 0.23993 -0.08185 0.22847 -0.07815 C 0.22344 -0.07353 0.21771 -0.07006 0.21267 -0.06544 C 0.21076 -0.06382 0.20972 -0.06058 0.20781 -0.05919 C 0.20382 -0.05642 0.19913 -0.05549 0.19514 -0.05272 C 0.18628 -0.04671 0.17673 -0.03861 0.16823 -0.03168 C 0.15712 -0.02266 0.14722 -0.00971 0.13489 -0.00416 C 0.11823 0.01688 0.09705 0.03653 0.07604 0.04878 C 0.07048 0.05202 0.06597 0.05665 0.06024 0.05919 C 0.05052 0.06821 0.03975 0.07769 0.02847 0.08254 C 0.02639 0.08462 0.02448 0.08693 0.02222 0.08878 C 0.02014 0.0904 0.01771 0.09133 0.0158 0.09318 C 0.00573 0.10289 0.01649 0.09711 0.00625 0.1015 C 2.22222E-6 0.11006 -0.00834 0.11191 -0.01441 0.12046 C -0.02031 0.12855 -0.01702 0.12601 -0.02396 0.12902 C -0.03299 0.14104 -0.0408 0.15098 -0.05243 0.15861 C -0.05799 0.16601 -0.06111 0.17017 -0.0684 0.17341 C -0.07604 0.18104 -0.08281 0.1889 -0.09063 0.19676 C -0.0967 0.20277 -0.1007 0.2104 -0.10799 0.21364 C -0.11441 0.22659 -0.10712 0.2148 -0.11597 0.22196 C -0.11719 0.22312 -0.11788 0.2252 -0.1191 0.22636 C -0.12101 0.22821 -0.12344 0.22913 -0.12552 0.23052 C -0.13056 0.23722 -0.13594 0.24139 -0.14132 0.2474 C -0.14792 0.2548 -0.15382 0.26474 -0.16198 0.26844 C -0.16823 0.27977 -0.17656 0.28786 -0.1842 0.29803 C -0.18594 0.30034 -0.18872 0.30058 -0.19063 0.30243 C -0.19688 0.30844 -0.19393 0.30797 -0.19844 0.31514 C -0.20156 0.32023 -0.20434 0.32555 -0.20799 0.32994 C -0.21077 0.33341 -0.21754 0.33826 -0.21754 0.33849 C -0.22361 0.35075 -0.23368 0.35769 -0.24132 0.36786 C -0.24323 0.3704 -0.24427 0.37387 -0.24618 0.37641 C -0.25191 0.38404 -0.25938 0.38982 -0.26511 0.39745 C -0.2757 0.41156 -0.26077 0.39722 -0.27309 0.40809 C -0.27761 0.41711 -0.28438 0.42243 -0.29063 0.42913 C -0.29549 0.43445 -0.29861 0.43907 -0.30486 0.44185 C -0.30816 0.44532 -0.31077 0.44994 -0.31441 0.45248 C -0.33004 0.46266 -0.31094 0.44508 -0.32709 0.45873 C -0.33594 0.46612 -0.34236 0.47769 -0.35243 0.48208 C -0.36545 0.49942 -0.43629 0.61271 -0.4033 0.56878 C -0.39896 0.58196 -0.39427 0.58844 -0.38889 0.60046 C -0.38334 0.63052 -0.38715 0.69618 -0.41754 0.70404 C -0.42778 0.69734 -0.42709 0.69318 -0.43334 0.68069 C -0.43733 0.67283 -0.44358 0.6652 -0.44913 0.65965 C -0.45486 0.64069 -0.45035 0.65179 -0.4665 0.63006 C -0.47309 0.6215 -0.48264 0.60254 -0.48716 0.59191 C -0.49115 0.58289 -0.49462 0.57341 -0.49844 0.56439 C -0.49983 0.56092 -0.5033 0.55399 -0.5033 0.55422 C -0.50677 0.53549 -0.51406 0.51954 -0.51754 0.50104 C -0.51893 0.49341 -0.52014 0.4756 -0.52066 0.46936 C -0.52014 0.45942 -0.52136 0.44925 -0.5191 0.43977 C -0.51841 0.43699 -0.51476 0.43907 -0.51285 0.43769 C -0.50938 0.43537 -0.50608 0.4326 -0.5033 0.42913 C -0.49132 0.41387 -0.47691 0.40254 -0.46511 0.38682 C -0.46163 0.38219 -0.45903 0.37641 -0.45556 0.37202 C -0.45278 0.36878 -0.44861 0.36717 -0.44618 0.3637 C -0.44306 0.35954 -0.43663 0.35098 -0.43663 0.35121 C -0.43438 0.34219 -0.4309 0.33341 -0.42709 0.32555 C -0.42049 0.28208 -0.42448 0.31144 -0.42709 0.21156 C -0.42761 0.19167 -0.43177 0.15237 -0.43177 0.1526 C -0.43281 0.0148 -0.43455 -0.12093 -0.44288 -0.25781 C -0.44236 -0.28532 -0.44288 -0.31283 -0.44132 -0.34035 C -0.44115 -0.34243 -0.43906 -0.33757 -0.4382 -0.33596 C -0.43698 -0.33388 -0.43594 -0.33203 -0.43507 -0.32971 C -0.43143 -0.32046 -0.4257 -0.31075 -0.4191 -0.30428 C -0.40643 -0.29156 -0.39393 -0.27838 -0.38108 -0.26636 C -0.36459 -0.2511 -0.37448 -0.25526 -0.36042 -0.25156 C -0.35886 -0.25018 -0.35695 -0.24902 -0.35556 -0.24717 C -0.35417 -0.24532 -0.35382 -0.24255 -0.35243 -0.24093 C -0.34965 -0.23792 -0.34618 -0.23677 -0.34288 -0.23468 C -0.33768 -0.23145 -0.33229 -0.2289 -0.32709 -0.22613 C -0.32448 -0.22474 -0.3191 -0.22197 -0.3191 -0.22174 C -0.31389 -0.21133 -0.31094 -0.21596 -0.3033 -0.20925 C -0.29497 -0.20185 -0.3059 -0.20809 -0.29531 -0.2007 C -0.28768 -0.19538 -0.27917 -0.19145 -0.27153 -0.1859 C -0.26181 -0.17896 -0.25486 -0.16925 -0.24445 -0.16486 C -0.24288 -0.16347 -0.2415 -0.16185 -0.23976 -0.1607 C -0.2382 -0.15977 -0.23646 -0.15954 -0.23507 -0.15838 C -0.23386 -0.15723 -0.23316 -0.15515 -0.23177 -0.15422 C -0.22882 -0.15237 -0.22222 -0.15006 -0.22222 -0.14983 C -0.21528 -0.14382 -0.20816 -0.13781 -0.2 -0.13526 C -0.1915 -0.12648 -0.18229 -0.11908 -0.17153 -0.1163 C -0.16545 -0.10775 -0.15556 -0.10451 -0.14775 -0.09919 C -0.14219 -0.09549 -0.13768 -0.09133 -0.13177 -0.08879 C -0.12049 -0.07861 -0.12587 -0.08139 -0.11597 -0.07815 C -0.10747 -0.07052 -0.09983 -0.06729 -0.09063 -0.06127 C -0.07986 -0.05411 -0.06962 -0.04509 -0.05886 -0.03792 C -0.04792 -0.03052 -0.03959 -0.02035 -0.02709 -0.0148 C -0.0184 -0.00601 -0.00886 0.00416 0.00156 0.00855 C 0.01059 0.01665 0.01788 0.02497 0.02847 0.02959 C 0.03003 0.03098 0.0316 0.03283 0.03333 0.03399 C 0.03472 0.03491 0.03663 0.03491 0.03802 0.03607 C 0.04965 0.04624 0.03628 0.03954 0.04757 0.04439 C 0.05173 0.05017 0.05625 0.05248 0.0618 0.05503 C 0.07274 0.06913 0.0875 0.0793 0.1 0.09086 C 0.10833 0.09849 0.11701 0.11306 0.12691 0.1163 C 0.13594 0.12578 0.14496 0.13826 0.15555 0.14381 C 0.15955 0.14913 0.16267 0.15537 0.16666 0.16069 C 0.17448 0.1711 0.18437 0.18011 0.19357 0.18821 C 0.1967 0.19098 0.19826 0.19653 0.20156 0.19884 C 0.20364 0.20023 0.2059 0.20139 0.20781 0.203 C 0.21632 0.2104 0.22361 0.22428 0.23333 0.22844 C 0.2401 0.23745 0.24948 0.24555 0.25868 0.24948 C 0.26458 0.2578 0.27187 0.25988 0.27934 0.26636 C 0.28281 0.26936 0.28541 0.27399 0.28889 0.27699 C 0.29948 0.28624 0.30903 0.29595 0.31736 0.30867 C 0.3283 0.32555 0.31562 0.30428 0.32847 0.32139 C 0.32986 0.32323 0.33021 0.32601 0.3316 0.32763 C 0.33559 0.33225 0.34444 0.34034 0.34444 0.34058 C 0.34878 0.34936 0.35625 0.35907 0.36337 0.3637 C 0.36979 0.37572 0.36285 0.36462 0.37291 0.37433 C 0.37986 0.38104 0.38628 0.3889 0.39357 0.39537 C 0.4118 0.41156 0.39392 0.40254 0.40625 0.40809 C 0.42014 0.42589 0.4033 0.40601 0.4158 0.41641 C 0.42205 0.4215 0.42344 0.42751 0.4316 0.43121 C 0.44114 0.45017 0.42847 0.42797 0.43958 0.43977 C 0.44097 0.44139 0.44132 0.44439 0.44271 0.44601 C 0.44462 0.44809 0.44722 0.44855 0.44913 0.4504 C 0.45451 0.45595 0.45955 0.46381 0.46337 0.47144 C 0.46545 0.48023 0.47014 0.48393 0.47291 0.49271 C 0.47673 0.50451 0.47934 0.5163 0.48246 0.52855 C 0.48298 0.53988 0.48403 0.55098 0.48403 0.56231 C 0.48403 0.56462 0.48403 0.56971 0.48246 0.56878 C 0.48055 0.5674 0.48194 0.56277 0.4809 0.56023 C 0.47916 0.5556 0.47448 0.54751 0.47448 0.54774 C 0.47083 0.52763 0.47326 0.53572 0.46823 0.52231 C 0.46545 0.50335 0.46354 0.48462 0.4618 0.4652 C 0.4625 0.42774 0.46059 0.38982 0.46666 0.35306 C 0.46805 0.32902 0.4691 0.30497 0.47135 0.28115 C 0.47344 0.18728 0.48038 0.07006 0.45712 -0.02312 C 0.45521 -0.04116 0.45399 -0.06035 0.45069 -0.07815 C 0.44757 -0.09457 0.44271 -0.11029 0.43958 -0.12671 C 0.43767 -0.13734 0.4375 -0.14798 0.43489 -0.15838 C 0.43246 -0.17781 0.43628 -0.19399 0.42048 -0.2007 C 0.38993 -0.19931 0.37639 -0.19815 0.35069 -0.19445 C 0.33889 -0.18914 0.32587 -0.18821 0.31423 -0.18174 C 0.30469 -0.17642 0.29514 -0.17018 0.28559 -0.16486 C 0.27899 -0.16116 0.27361 -0.15515 0.26666 -0.15214 C 0.25712 -0.14012 0.27031 -0.15538 0.25868 -0.1459 C 0.25746 -0.14474 0.25677 -0.14266 0.25555 -0.14151 C 0.25416 -0.14035 0.25225 -0.14035 0.25069 -0.13942 C 0.2434 -0.13526 0.23958 -0.1311 0.2316 -0.12879 C 0.22587 -0.1237 0.22083 -0.1207 0.21423 -0.11838 C 0.20521 -0.10636 0.21441 -0.11607 0.20156 -0.10983 C 0.19982 -0.1089 0.19844 -0.10659 0.1967 -0.10567 C 0.19479 -0.10451 0.19253 -0.10428 0.19045 -0.10359 C 0.18055 -0.09688 0.17066 -0.09341 0.16024 -0.08879 C 0.15347 -0.07931 0.14861 -0.08 0.13958 -0.07607 C 0.13125 -0.06867 0.12222 -0.0659 0.11267 -0.06335 C 0.10538 -0.05827 0.09618 -0.05411 0.08889 -0.04856 C 0.08246 -0.0437 0.07656 -0.03607 0.06979 -0.03168 C 0.06423 -0.02798 0.05972 -0.02151 0.05382 -0.01896 C 0.05069 -0.01757 0.04444 -0.0148 0.04444 -0.01457 C 0.04062 -0.00971 0.04184 -0.01018 0.03646 -0.00833 C 0.03385 -0.0074 0.02847 -0.00625 0.02847 -0.00601 L 0.01267 -0.01272 L -0.05729 -0.03792 " pathEditMode="relative" rAng="0" ptsTypes="ffffffffffffffffffffffffffffffffffffffffffffffffffffffffffffffffffffffffffffffffffffffffffffffffffffffffffffffffffffffffffffffffffffffffffffffffffffffffffffffffffffffffffffffffffffffffffAAA">
                                      <p:cBhvr>
                                        <p:cTn id="93" dur="2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9801"/>
                            </p:stCondLst>
                            <p:childTnLst>
                              <p:par>
                                <p:cTn id="95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0.0033 0.0178 0.00365 0.02381 0.00469 0.04647 C 0.00521 0.07121 0.00538 0.09572 0.00642 0.12046 C 0.00764 0.14936 0.01649 0.17826 0.0191 0.20716 C -0.11562 0.25086 -0.26285 0.25757 -0.39687 0.20924 C -0.43021 0.20994 -0.46354 0.21156 -0.49687 0.21156 C -0.51128 0.21156 -0.50017 0.20786 -0.49844 0.20716 C -0.49288 0.19583 -0.49757 0.1778 -0.49844 0.16485 C -0.49774 0.03052 -0.49861 -0.09781 -0.49201 -0.23029 C -0.48889 -0.36209 -0.48819 -0.49365 -0.48733 -0.62567 C -0.46319 -0.61526 -0.43611 -0.61503 -0.41111 -0.61295 C -0.39097 -0.61133 -0.35087 -0.60879 -0.35087 -0.60879 C -0.18785 -0.60925 0.19479 -0.62405 0.45556 -0.61087 C 0.45382 -0.56833 0.45434 -0.52648 0.45712 -0.48394 C 0.45816 -0.46891 0.45816 -0.4518 0.46198 -0.43746 C 0.46615 -0.39168 0.47136 -0.34613 0.47465 -0.30012 C 0.47604 -0.28024 0.47604 -0.25827 0.4809 -0.23885 C 0.48837 -0.17827 0.50695 -0.12139 0.5158 -0.06128 C 0.51476 -0.03862 0.51441 -0.01596 0.51267 0.00647 C 0.51181 0.01826 0.50399 0.0289 0.5 0.03815 C 0.4934 0.05317 0.4849 0.06566 0.47778 0.08046 C 0.47552 0.08508 0.47118 0.08716 0.46823 0.09086 C 0.46771 0.09294 0.46754 0.09526 0.46667 0.09734 C 0.46476 0.10173 0.46024 0.11005 0.46024 0.11005 C 0.45972 0.11213 0.45938 0.11422 0.45868 0.1163 C 0.45781 0.11861 0.45625 0.12046 0.45556 0.12277 C 0.45417 0.1267 0.45243 0.13526 0.45243 0.13526 C 0.45156 0.14797 0.44983 0.16069 0.44913 0.17341 C 0.4467 0.21919 0.45452 0.22196 0.43333 0.24531 C 0.42795 0.25109 0.42726 0.25711 0.42066 0.26011 C 0.36458 0.25271 0.34948 0.25502 0.26667 0.25364 C 0.25382 0.24786 0.26615 0.25271 0.23802 0.24948 C 0.15886 0.24 0.22101 0.24554 0.16649 0.24115 C 0.14583 0.23398 0.15833 0.23722 0.12865 0.23468 C 0.0974 0.22797 0.06719 0.21711 0.03629 0.20716 C 0.03247 0.18566 0.03577 0.16277 0.03976 0.14173 C 0.0434 0.12254 0.03976 0.12924 0.04601 0.12046 C 0.0533 0.09225 0.0625 0.0652 0.07136 0.03815 C 0.07396 0.03028 0.07708 0.02265 0.07934 0.01479 C 0.08004 0.01202 0.07986 0.00901 0.08073 0.00647 C 0.08264 0.00185 0.08733 -0.00625 0.08733 -0.00625 C 0.09045 -0.02336 0.09688 -0.03769 0.09983 -0.0548 C 0.10226 -0.06706 0.10417 -0.08463 0.10955 -0.09503 C 0.11094 -0.10058 0.11129 -0.10636 0.11267 -0.11191 C 0.11563 -0.12394 0.12118 -0.13365 0.12379 -0.1459 C 0.12622 -0.15769 0.12691 -0.1674 0.13177 -0.17758 C 0.13351 -0.19214 0.1349 -0.20324 0.14132 -0.2155 C 0.14288 -0.22451 0.14288 -0.22567 0.14601 -0.23469 C 0.14792 -0.24047 0.15243 -0.25157 0.15243 -0.25157 C 0.15486 -0.26498 0.16077 -0.27792 0.16649 -0.28948 C 0.17031 -0.30428 0.16528 -0.28625 0.17309 -0.30428 C 0.17587 -0.31099 0.17761 -0.31885 0.18073 -0.32555 C 0.18316 -0.33064 0.18872 -0.34035 0.18872 -0.34035 C 0.19132 -0.35052 0.19809 -0.35746 0.20313 -0.36555 C 0.21597 -0.38636 0.23125 -0.41388 0.24757 -0.42914 C 0.25504 -0.44347 0.24531 -0.42659 0.25868 -0.44185 C 0.26007 -0.44347 0.26059 -0.44625 0.26198 -0.4481 C 0.26337 -0.44995 0.26528 -0.45064 0.26667 -0.45226 C 0.27448 -0.46081 0.2816 -0.47237 0.28889 -0.48185 C 0.29063 -0.48417 0.2934 -0.4844 0.29531 -0.48625 C 0.30017 -0.49087 0.30434 -0.49896 0.30955 -0.50313 C 0.31094 -0.50428 0.31285 -0.50405 0.31424 -0.50521 C 0.31754 -0.50775 0.32066 -0.51076 0.32379 -0.51353 C 0.33351 -0.52209 0.34254 -0.5311 0.35399 -0.5348 C 0.35938 -0.53943 0.36354 -0.54104 0.36979 -0.54313 C 0.38403 -0.55284 0.40191 -0.55376 0.41754 -0.55792 C 0.41632 -0.51469 0.4158 -0.47168 0.40955 -0.42914 C 0.40781 -0.41735 0.40781 -0.40648 0.40469 -0.39515 C 0.40365 -0.3748 0.40191 -0.35607 0.4 -0.33596 C 0.4007 -0.25596 0.39809 -0.19815 0.40642 -0.12671 C 0.4059 -0.0296 0.40556 0.06774 0.40469 0.16485 C 0.40452 0.18104 0.40625 0.19791 0.40313 0.21364 C 0.40295 0.21456 0.38976 0.20948 0.38889 0.20924 C 0.37517 0.20393 0.39879 0.21109 0.36979 0.20508 C 0.35816 0.20254 0.34653 0.19907 0.3349 0.19676 C 0.32743 0.19537 0.32014 0.19375 0.31267 0.19237 C 0.30156 0.19005 0.27934 0.18404 0.27934 0.18404 C 0.26702 0.17734 0.25399 0.17271 0.24132 0.16716 C 0.22674 0.16069 0.23403 0.16138 0.22066 0.15445 C 0.20712 0.14751 0.19254 0.14242 0.17934 0.13526 C 0.16215 0.12601 0.17708 0.13109 0.16198 0.12693 C 0.14115 0.10774 0.11945 0.09063 0.09844 0.0719 C 0.08941 0.06404 0.08108 0.05109 0.07136 0.04231 C 0.06441 0.02843 0.05573 0.02104 0.0474 0.00855 C 0.04254 0.00092 0.03802 -0.00694 0.03316 -0.0148 C 0.02865 -0.02243 0.02222 -0.02821 0.01754 -0.03584 C 0.01267 -0.0437 0.00903 -0.05295 0.00295 -0.0592 C 0.00052 -0.06197 -0.00243 -0.06428 -0.00469 -0.06752 C -0.00729 -0.07122 -0.00868 -0.07631 -0.01111 -0.08024 C -0.01545 -0.08694 -0.02014 -0.09365 -0.02535 -0.0992 C -0.02795 -0.10197 -0.0309 -0.10451 -0.03333 -0.10775 C -0.0401 -0.117 -0.04583 -0.12833 -0.05399 -0.13526 C -0.06076 -0.14868 -0.07239 -0.15769 -0.0809 -0.16902 C -0.08281 -0.17157 -0.08385 -0.17503 -0.08576 -0.17758 C -0.08958 -0.18266 -0.09462 -0.18521 -0.09844 -0.19029 C -0.09896 -0.19099 -0.10538 -0.20278 -0.10798 -0.20509 C -0.10989 -0.20671 -0.11233 -0.20763 -0.11423 -0.20925 C -0.12048 -0.2148 -0.12448 -0.22289 -0.13177 -0.22613 C -0.1368 -0.23538 -0.14097 -0.24347 -0.14913 -0.24717 C -0.15642 -0.25688 -0.16684 -0.26868 -0.17621 -0.27469 C -0.18229 -0.28301 -0.18871 -0.2881 -0.19687 -0.29157 C -0.2026 -0.29966 -0.20885 -0.30243 -0.21597 -0.30868 C -0.21771 -0.31029 -0.21875 -0.3133 -0.22066 -0.31492 C -0.22205 -0.31607 -0.22378 -0.31607 -0.22552 -0.317 C -0.23385 -0.32255 -0.23976 -0.3318 -0.2493 -0.33596 C -0.25538 -0.34428 -0.2493 -0.33711 -0.25712 -0.34243 C -0.2651 -0.34775 -0.27066 -0.35538 -0.27934 -0.35931 C -0.28403 -0.36394 -0.28663 -0.36694 -0.29201 -0.36995 C -0.29514 -0.37157 -0.30156 -0.37411 -0.30156 -0.37411 C -0.31423 -0.38636 -0.32778 -0.39607 -0.34149 -0.40578 C -0.35035 -0.41226 -0.35555 -0.4185 -0.3651 -0.42266 C -0.36962 -0.42914 -0.37292 -0.43122 -0.37934 -0.4333 C -0.39236 -0.44347 -0.40278 -0.45873 -0.41753 -0.46498 C -0.42326 -0.47099 -0.42812 -0.47469 -0.43489 -0.47769 C -0.44201 -0.48694 -0.45798 -0.50474 -0.46823 -0.50937 C -0.48194 -0.52763 -0.46892 -0.50104 -0.46667 -0.49665 C -0.4651 -0.4881 -0.46406 -0.48278 -0.46024 -0.47561 C -0.45903 -0.46683 -0.45764 -0.4585 -0.45555 -0.45018 C -0.45226 -0.41896 -0.45 -0.38659 -0.44132 -0.35723 C -0.43941 -0.34197 -0.43542 -0.32671 -0.43021 -0.31284 C -0.42691 -0.2948 -0.42048 -0.27584 -0.4158 -0.25781 C -0.41337 -0.24833 -0.4125 -0.23746 -0.40955 -0.22821 C -0.40885 -0.2259 -0.40729 -0.22428 -0.40642 -0.22197 C -0.4033 -0.21411 -0.40208 -0.20486 -0.4 -0.19654 C -0.39635 -0.18151 -0.39792 -0.19052 -0.39358 -0.17758 C -0.39028 -0.16787 -0.38871 -0.15769 -0.38576 -0.14798 C -0.38524 -0.14451 -0.38507 -0.14081 -0.3842 -0.13735 C -0.38351 -0.13434 -0.38177 -0.1318 -0.3809 -0.12879 C -0.37691 -0.11122 -0.37691 -0.09087 -0.37135 -0.07399 C -0.36319 -0.04925 -0.37239 -0.08394 -0.36667 -0.06128 C -0.36423 -0.04209 -0.35955 -0.02474 -0.35555 -0.00625 C -0.35121 0.01387 -0.35729 -0.0044 -0.35087 0.01271 C -0.34844 0.03398 -0.34618 0.05803 -0.34149 0.07838 C -0.33906 0.10011 -0.33594 0.12208 -0.33333 0.14381 C -0.33281 0.16277 -0.33923 0.21017 -0.31753 0.21988 C -0.31163 0.21919 -0.30573 0.21919 -0.3 0.2178 C -0.28715 0.21479 -0.29184 0.21109 -0.27778 0.20508 C -0.26562 0.19976 -0.27153 0.20185 -0.26024 0.19884 C -0.25364 0.19237 -0.24618 0.18659 -0.23819 0.18404 C -0.23316 0.17711 -0.22743 0.17572 -0.22066 0.17341 C -0.21476 0.16138 -0.22118 0.17156 -0.20798 0.16277 C -0.18976 0.15052 -0.21076 0.16069 -0.19687 0.15445 C -0.18628 0.14381 -0.17708 0.13687 -0.1651 0.12901 C -0.15642 0.12323 -0.14878 0.11398 -0.13976 0.11005 C -0.1342 0.1045 -0.12083 0.08948 -0.11423 0.0867 C -0.1066 0.08 -0.10278 0.07283 -0.09358 0.06982 C -0.0776 0.05572 -0.09826 0.07468 -0.08576 0.06127 C -0.075 0.04971 -0.0875 0.0652 -0.07465 0.05294 C -0.06805 0.04647 -0.06354 0.03745 -0.05555 0.03398 C -0.04601 0.02057 -0.04757 0.03768 -0.04757 0.01271 " pathEditMode="relative" ptsTypes="fffffffffffffffffffffffffffffffffffffffffffffffffffffffffffffffffffffffffffffffffffffffffffffffffffffffffffffffffffffffffffffffffffffffffffffffffffffA">
                                      <p:cBhvr>
                                        <p:cTn id="96" dur="2000" fill="hold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1801"/>
                            </p:stCondLst>
                            <p:childTnLst>
                              <p:par>
                                <p:cTn id="98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2301"/>
                            </p:stCondLst>
                            <p:childTnLst>
                              <p:par>
                                <p:cTn id="104" presetID="29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7 -0.01332  0.014 -0.02797  0.021 -0.04661  C 0.04 -0.09988  0.045 -0.15182  0.031 -0.15982  C 0.017 -0.16914  -0.01 -0.13185  -0.029 -0.07858  C -0.039 -0.05061  -0.045 -0.02397  -0.047 -0.004  C -0.05 0.01199  -0.051 0.02797  -0.051 0.04661  C -0.051 0.10654  -0.038 0.15582  -0.023 0.15582  C -0.008 0.15582  0.005 0.10654  0.005 0.04661  C 0.005 0.01865  0.002 -0.00799  -0.003 -0.02664  C -0.005 -0.04262  -0.01 -0.05993  -0.016 -0.07724  C -0.036 -0.13185  -0.063 -0.16914  -0.077 -0.15982  C -0.091 -0.15049  -0.086 -0.09988  -0.066 -0.04528  C -0.058 -0.01998  -0.047 0.00133  -0.036 0.01598  C -0.028 0.0293  -0.019 0.04129  -0.007 0.05327  C 0.029 0.09189  0.065 0.10921  0.075 0.09323  C 0.084 0.07724  0.064 0.03329  0.028 -0.004  C 0.013 -0.01998  -0.003 -0.03196  -0.016 -0.03995  C -0.028 -0.04794  -0.043 -0.0546  -0.059 -0.0586  C -0.103 -0.07192  -0.141 -0.06792  -0.144 -0.04661  C -0.148 -0.02664  -0.115 0  -0.071 0.01332  C -0.051 0.01865  -0.032 0.02131  -0.017 0.01998  C -0.004 0.01998  0.01 0.01731  0.025 0.01332  C 0.069 0  0.102 -0.02797  0.098 -0.04794  C 0.095 -0.06792  0.057 -0.07325  0.013 -0.05993  C -0.008 -0.05327  -0.027 -0.04395  -0.04 -0.03329  C -0.051 -0.0253  -0.062 -0.01598  -0.074 -0.004  C -0.109 0.03463  -0.13 0.07724  -0.12 0.09323  C -0.111 0.10921  -0.074 0.09189  -0.039 0.0546  C -0.022 0.03596  -0.008 0.01731  0 0  Z" pathEditMode="relative" ptsTypes="">
                                      <p:cBhvr>
                                        <p:cTn id="105" dur="2000" fill="hold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/>
      <p:bldP spid="177155" grpId="1"/>
      <p:bldP spid="177156" grpId="0"/>
      <p:bldP spid="177156" grpId="1"/>
      <p:bldP spid="177156" grpId="2"/>
      <p:bldP spid="177156" grpId="3"/>
      <p:bldP spid="177156" grpId="4"/>
      <p:bldP spid="177156" grpId="5"/>
      <p:bldP spid="177156" grpId="6"/>
      <p:bldP spid="177156" grpId="7"/>
      <p:bldP spid="177156" grpId="8"/>
      <p:bldP spid="177156" grpId="9"/>
      <p:bldP spid="177157" grpId="0"/>
      <p:bldP spid="177157" grpId="1"/>
      <p:bldP spid="177157" grpId="2"/>
      <p:bldP spid="177157" grpId="3"/>
      <p:bldP spid="177157" grpId="4"/>
      <p:bldP spid="177157" grpId="5"/>
      <p:bldP spid="177157" grpId="6"/>
      <p:bldP spid="177157" grpId="7"/>
      <p:bldP spid="177162" grpId="0" animBg="1"/>
      <p:bldP spid="177162" grpId="1" animBg="1"/>
      <p:bldP spid="177162" grpId="2" animBg="1"/>
      <p:bldP spid="177162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Rectángulo"/>
          <p:cNvSpPr>
            <a:spLocks noChangeArrowheads="1"/>
          </p:cNvSpPr>
          <p:nvPr/>
        </p:nvSpPr>
        <p:spPr bwMode="auto">
          <a:xfrm>
            <a:off x="714375" y="0"/>
            <a:ext cx="8143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200">
                <a:latin typeface="Calibri" pitchFamily="34" charset="0"/>
              </a:rPr>
              <a:t>10 rasgos que caracterizan a las profesiones</a:t>
            </a:r>
          </a:p>
        </p:txBody>
      </p:sp>
      <p:sp>
        <p:nvSpPr>
          <p:cNvPr id="20483" name="2 Rectángulo"/>
          <p:cNvSpPr>
            <a:spLocks noChangeArrowheads="1"/>
          </p:cNvSpPr>
          <p:nvPr/>
        </p:nvSpPr>
        <p:spPr bwMode="auto">
          <a:xfrm>
            <a:off x="0" y="625475"/>
            <a:ext cx="91440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Una profesión es una ocupación que desempeña una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función</a:t>
            </a:r>
            <a:r>
              <a:rPr lang="es-PE" sz="2100">
                <a:solidFill>
                  <a:srgbClr val="FF0000"/>
                </a:solidFill>
                <a:latin typeface="Calibri" pitchFamily="34" charset="0"/>
              </a:rPr>
              <a:t> social</a:t>
            </a:r>
            <a:r>
              <a:rPr lang="es-PE" sz="2100">
                <a:latin typeface="Calibri" pitchFamily="34" charset="0"/>
              </a:rPr>
              <a:t>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El ejercicio de la función exige un grado considerable de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destreza</a:t>
            </a:r>
            <a:r>
              <a:rPr lang="es-PE" sz="2100">
                <a:latin typeface="Calibri" pitchFamily="34" charset="0"/>
              </a:rPr>
              <a:t>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Esas destrezas no se desarrollan en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situaciones</a:t>
            </a:r>
            <a:r>
              <a:rPr lang="es-PE" sz="2100">
                <a:latin typeface="Calibri" pitchFamily="34" charset="0"/>
              </a:rPr>
              <a:t> rutinarias, sino en situaciones que presentan cada </a:t>
            </a:r>
            <a:r>
              <a:rPr lang="es-ES" sz="2100">
                <a:latin typeface="Calibri" pitchFamily="34" charset="0"/>
              </a:rPr>
              <a:t>vez problemas y características </a:t>
            </a:r>
            <a:r>
              <a:rPr lang="es-ES" sz="2100">
                <a:solidFill>
                  <a:schemeClr val="bg1"/>
                </a:solidFill>
                <a:latin typeface="Calibri" pitchFamily="34" charset="0"/>
              </a:rPr>
              <a:t>diferentes</a:t>
            </a:r>
            <a:r>
              <a:rPr lang="es-ES" sz="2100">
                <a:latin typeface="Calibri" pitchFamily="34" charset="0"/>
              </a:rPr>
              <a:t>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Los profesionales requieren de un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cuerpo sistemático de conocimientos </a:t>
            </a:r>
            <a:r>
              <a:rPr lang="es-PE" sz="2100">
                <a:latin typeface="Calibri" pitchFamily="34" charset="0"/>
              </a:rPr>
              <a:t>que no se adquieren solamente a través de la experiencia.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La adquisición de este cuerpo de conocimientos especializados y el desarrollo de las destrezas profesionales exigen un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periodo prolongado de enseñanza</a:t>
            </a:r>
            <a:r>
              <a:rPr lang="es-PE" sz="2100">
                <a:latin typeface="Calibri" pitchFamily="34" charset="0"/>
              </a:rPr>
              <a:t>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El periodo de formación y entrenamiento incluye también la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socialización</a:t>
            </a:r>
            <a:r>
              <a:rPr lang="es-PE" sz="2100">
                <a:latin typeface="Calibri" pitchFamily="34" charset="0"/>
              </a:rPr>
              <a:t> de los aspirantes en los valores y la cultura de la profesión.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Los valores profesionales tienden a centrarse en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el interés del cliente </a:t>
            </a:r>
            <a:r>
              <a:rPr lang="es-PE" sz="2100">
                <a:latin typeface="Calibri" pitchFamily="34" charset="0"/>
              </a:rPr>
              <a:t>y a veces se hacen públicos </a:t>
            </a:r>
            <a:r>
              <a:rPr lang="es-ES" sz="2100">
                <a:latin typeface="Calibri" pitchFamily="34" charset="0"/>
              </a:rPr>
              <a:t>en un </a:t>
            </a:r>
            <a:r>
              <a:rPr lang="es-ES" sz="2100">
                <a:solidFill>
                  <a:schemeClr val="bg1"/>
                </a:solidFill>
                <a:latin typeface="Calibri" pitchFamily="34" charset="0"/>
              </a:rPr>
              <a:t>código ético</a:t>
            </a:r>
            <a:r>
              <a:rPr lang="es-ES" sz="2100">
                <a:latin typeface="Calibri" pitchFamily="34" charset="0"/>
              </a:rPr>
              <a:t>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Los profesionales deben tener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libertad para juzgar y decidir </a:t>
            </a:r>
            <a:r>
              <a:rPr lang="es-PE" sz="2100">
                <a:latin typeface="Calibri" pitchFamily="34" charset="0"/>
              </a:rPr>
              <a:t>en cada momento.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Los miembros de una profesión se organizan como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colectivo</a:t>
            </a:r>
            <a:r>
              <a:rPr lang="es-PE" sz="2100">
                <a:latin typeface="Calibri" pitchFamily="34" charset="0"/>
              </a:rPr>
              <a:t> frente a los poderes públicos.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s-PE" sz="2100">
                <a:latin typeface="Calibri" pitchFamily="34" charset="0"/>
              </a:rPr>
              <a:t>La larga duración de la formación, el grado de responsabilidad y la dedicación al cliente son recompensadas con un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alto prestigio social </a:t>
            </a:r>
            <a:r>
              <a:rPr lang="es-PE" sz="2100">
                <a:latin typeface="Calibri" pitchFamily="34" charset="0"/>
              </a:rPr>
              <a:t>y una </a:t>
            </a:r>
            <a:r>
              <a:rPr lang="es-PE" sz="2100">
                <a:solidFill>
                  <a:schemeClr val="bg1"/>
                </a:solidFill>
                <a:latin typeface="Calibri" pitchFamily="34" charset="0"/>
              </a:rPr>
              <a:t>elevada remuneración.</a:t>
            </a:r>
            <a:endParaRPr lang="es-ES" sz="21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07343-66F4-4F5E-BA96-9B43B09430EB}" type="slidenum">
              <a:rPr lang="es-ES"/>
              <a:pPr>
                <a:defRPr/>
              </a:pPr>
              <a:t>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428625" y="2786063"/>
            <a:ext cx="814387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Calibri" pitchFamily="34" charset="0"/>
              <a:buAutoNum type="alphaLcPeriod"/>
            </a:pPr>
            <a:r>
              <a:rPr lang="es-PE" sz="3000">
                <a:latin typeface="Calibri" pitchFamily="34" charset="0"/>
              </a:rPr>
              <a:t>Debemos saber cuánto necesitamos conocer,</a:t>
            </a:r>
          </a:p>
          <a:p>
            <a:pPr marL="514350" indent="-514350">
              <a:buFont typeface="Calibri" pitchFamily="34" charset="0"/>
              <a:buAutoNum type="alphaLcPeriod"/>
            </a:pPr>
            <a:r>
              <a:rPr lang="es-ES" sz="3000">
                <a:latin typeface="Calibri" pitchFamily="34" charset="0"/>
              </a:rPr>
              <a:t>Cómo conocerlo, y</a:t>
            </a:r>
          </a:p>
          <a:p>
            <a:pPr marL="514350" indent="-514350">
              <a:buFont typeface="Calibri" pitchFamily="34" charset="0"/>
              <a:buAutoNum type="alphaLcPeriod"/>
            </a:pPr>
            <a:r>
              <a:rPr lang="es-ES" sz="3000">
                <a:latin typeface="Calibri" pitchFamily="34" charset="0"/>
              </a:rPr>
              <a:t>Cómo medirlo.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2071688" y="285750"/>
            <a:ext cx="51323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4400" b="1">
                <a:latin typeface="Calibri" pitchFamily="34" charset="0"/>
              </a:rPr>
              <a:t>1. Por qué gestionar?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638F6-35D3-4A04-AE61-B9C3DE34839E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3077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143125" y="3429000"/>
            <a:ext cx="6357938" cy="8620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500" i="1">
                <a:latin typeface="Calibri" pitchFamily="34" charset="0"/>
              </a:rPr>
              <a:t>d. Promover el compromiso de los ciudadanos con la cultura de la calidad. Art. 6, 28740</a:t>
            </a:r>
            <a:endParaRPr lang="es-ES" sz="2500">
              <a:latin typeface="Calibri" pitchFamily="34" charset="0"/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571500" y="1214438"/>
            <a:ext cx="792956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PE" sz="3200">
                <a:latin typeface="Calibri" pitchFamily="34" charset="0"/>
              </a:rPr>
              <a:t>Vivimos en una Sociedad de la Información y del Conocimiento, en la cual nos interesa conocer lo que nos rodea: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571500" y="4500563"/>
            <a:ext cx="8001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E" sz="3200">
                <a:latin typeface="Calibri" pitchFamily="34" charset="0"/>
              </a:rPr>
              <a:t>Para valorizar nuestra propia vida o al menos </a:t>
            </a:r>
            <a:r>
              <a:rPr lang="es-ES" sz="3200">
                <a:latin typeface="Calibri" pitchFamily="34" charset="0"/>
              </a:rPr>
              <a:t>nuestra carrera profesional/de-vida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4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5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8" y="122238"/>
            <a:ext cx="1214437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>
            <a:spLocks noChangeArrowheads="1"/>
          </p:cNvSpPr>
          <p:nvPr/>
        </p:nvSpPr>
        <p:spPr bwMode="auto">
          <a:xfrm>
            <a:off x="1143000" y="714375"/>
            <a:ext cx="2500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>
                <a:latin typeface="Calibri" pitchFamily="34" charset="0"/>
              </a:rPr>
              <a:t>Identidad</a:t>
            </a:r>
            <a:r>
              <a:rPr lang="es-ES">
                <a:latin typeface="Calibri" pitchFamily="34" charset="0"/>
              </a:rPr>
              <a:t> </a:t>
            </a:r>
          </a:p>
        </p:txBody>
      </p:sp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5429250" y="785813"/>
            <a:ext cx="24288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700">
                <a:latin typeface="Calibri" pitchFamily="34" charset="0"/>
              </a:rPr>
              <a:t>Docente</a:t>
            </a:r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6929438" y="1928813"/>
            <a:ext cx="221456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Calibri" pitchFamily="34" charset="0"/>
              </a:rPr>
              <a:t>Periferia coyuntural</a:t>
            </a:r>
          </a:p>
          <a:p>
            <a:r>
              <a:rPr lang="es-ES">
                <a:latin typeface="Calibri" pitchFamily="34" charset="0"/>
              </a:rPr>
              <a:t>de cualidades</a:t>
            </a:r>
          </a:p>
          <a:p>
            <a:r>
              <a:rPr lang="es-ES">
                <a:latin typeface="Calibri" pitchFamily="34" charset="0"/>
              </a:rPr>
              <a:t>cambiantes</a:t>
            </a:r>
          </a:p>
          <a:p>
            <a:r>
              <a:rPr lang="es-ES">
                <a:latin typeface="Calibri" pitchFamily="34" charset="0"/>
              </a:rPr>
              <a:t>relacionadas con las</a:t>
            </a:r>
          </a:p>
          <a:p>
            <a:r>
              <a:rPr lang="es-ES">
                <a:latin typeface="Calibri" pitchFamily="34" charset="0"/>
              </a:rPr>
              <a:t>variables</a:t>
            </a:r>
          </a:p>
          <a:p>
            <a:r>
              <a:rPr lang="es-ES">
                <a:latin typeface="Calibri" pitchFamily="34" charset="0"/>
              </a:rPr>
              <a:t>contextuales y con</a:t>
            </a:r>
          </a:p>
          <a:p>
            <a:r>
              <a:rPr lang="es-ES">
                <a:latin typeface="Calibri" pitchFamily="34" charset="0"/>
              </a:rPr>
              <a:t>las elecciones</a:t>
            </a:r>
          </a:p>
          <a:p>
            <a:r>
              <a:rPr lang="es-ES">
                <a:latin typeface="Calibri" pitchFamily="34" charset="0"/>
              </a:rPr>
              <a:t>personales</a:t>
            </a: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6786563" y="5786438"/>
            <a:ext cx="2357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Calibri" pitchFamily="34" charset="0"/>
              </a:rPr>
              <a:t>Diversidad interna del</a:t>
            </a:r>
          </a:p>
          <a:p>
            <a:r>
              <a:rPr lang="es-ES">
                <a:latin typeface="Calibri" pitchFamily="34" charset="0"/>
              </a:rPr>
              <a:t>colectivo docente</a:t>
            </a: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4357688" y="5786438"/>
            <a:ext cx="2357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Calibri" pitchFamily="34" charset="0"/>
              </a:rPr>
              <a:t>Cambios colectivos</a:t>
            </a:r>
          </a:p>
          <a:p>
            <a:r>
              <a:rPr lang="es-ES">
                <a:latin typeface="Calibri" pitchFamily="34" charset="0"/>
              </a:rPr>
              <a:t>diacrónicos y culturales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28625" y="4857750"/>
            <a:ext cx="1643063" cy="923925"/>
          </a:xfrm>
          <a:prstGeom prst="rect">
            <a:avLst/>
          </a:prstGeom>
          <a:solidFill>
            <a:schemeClr val="accent3">
              <a:lumMod val="75000"/>
              <a:alpha val="59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Balance entre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PERMANENCIA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y CAMBIO</a:t>
            </a: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285750" y="1500188"/>
            <a:ext cx="235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latin typeface="Calibri" pitchFamily="34" charset="0"/>
              </a:rPr>
              <a:t>Núcleo estructural de</a:t>
            </a:r>
          </a:p>
          <a:p>
            <a:r>
              <a:rPr lang="es-ES">
                <a:latin typeface="Calibri" pitchFamily="34" charset="0"/>
              </a:rPr>
              <a:t>cualidades</a:t>
            </a:r>
          </a:p>
          <a:p>
            <a:r>
              <a:rPr lang="es-ES">
                <a:latin typeface="Calibri" pitchFamily="34" charset="0"/>
              </a:rPr>
              <a:t>permanentes e</a:t>
            </a:r>
          </a:p>
          <a:p>
            <a:r>
              <a:rPr lang="es-ES">
                <a:latin typeface="Calibri" pitchFamily="34" charset="0"/>
              </a:rPr>
              <a:t>intemporales</a:t>
            </a:r>
          </a:p>
        </p:txBody>
      </p:sp>
      <p:sp>
        <p:nvSpPr>
          <p:cNvPr id="10" name="9 Elipse"/>
          <p:cNvSpPr/>
          <p:nvPr/>
        </p:nvSpPr>
        <p:spPr>
          <a:xfrm>
            <a:off x="2357422" y="2071678"/>
            <a:ext cx="3643338" cy="3286148"/>
          </a:xfrm>
          <a:prstGeom prst="ellipse">
            <a:avLst/>
          </a:prstGeom>
          <a:gradFill flip="none" rotWithShape="1"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3357554" y="2928934"/>
            <a:ext cx="1643074" cy="1428760"/>
          </a:xfrm>
          <a:prstGeom prst="ellipse">
            <a:avLst/>
          </a:prstGeom>
          <a:gradFill flip="none" rotWithShape="1">
            <a:gsLst>
              <a:gs pos="34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857375" y="2286000"/>
            <a:ext cx="2143125" cy="12858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10800000" flipV="1">
            <a:off x="5357813" y="2786063"/>
            <a:ext cx="1428750" cy="7858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curvado"/>
          <p:cNvCxnSpPr/>
          <p:nvPr/>
        </p:nvCxnSpPr>
        <p:spPr>
          <a:xfrm rot="10800000" flipV="1">
            <a:off x="5715000" y="4357688"/>
            <a:ext cx="1857375" cy="1214437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curvado"/>
          <p:cNvCxnSpPr/>
          <p:nvPr/>
        </p:nvCxnSpPr>
        <p:spPr>
          <a:xfrm rot="16200000" flipH="1">
            <a:off x="7108032" y="4964906"/>
            <a:ext cx="1357312" cy="142875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curvado"/>
          <p:cNvCxnSpPr/>
          <p:nvPr/>
        </p:nvCxnSpPr>
        <p:spPr>
          <a:xfrm rot="10800000">
            <a:off x="1928813" y="5857875"/>
            <a:ext cx="2357437" cy="285750"/>
          </a:xfrm>
          <a:prstGeom prst="curvedConnector3">
            <a:avLst>
              <a:gd name="adj1" fmla="val 84337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curvado"/>
          <p:cNvCxnSpPr/>
          <p:nvPr/>
        </p:nvCxnSpPr>
        <p:spPr>
          <a:xfrm rot="16200000" flipH="1">
            <a:off x="-35718" y="3679031"/>
            <a:ext cx="2000250" cy="71437"/>
          </a:xfrm>
          <a:prstGeom prst="curvedConnector3">
            <a:avLst>
              <a:gd name="adj1" fmla="val 5224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8E4726-522E-44FB-88F4-FC7A8DC6505A}" type="slidenum">
              <a:rPr lang="es-ES"/>
              <a:pPr>
                <a:defRPr/>
              </a:pPr>
              <a:t>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8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8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ChangeArrowheads="1"/>
          </p:cNvSpPr>
          <p:nvPr/>
        </p:nvSpPr>
        <p:spPr bwMode="auto">
          <a:xfrm>
            <a:off x="3421063" y="1406525"/>
            <a:ext cx="2303462" cy="4476750"/>
          </a:xfrm>
          <a:prstGeom prst="rect">
            <a:avLst/>
          </a:prstGeom>
          <a:solidFill>
            <a:srgbClr val="00FFFF">
              <a:alpha val="58000"/>
            </a:srgbClr>
          </a:solidFill>
          <a:ln w="9525" algn="ctr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>
                <a:latin typeface="+mn-lt"/>
              </a:rPr>
              <a:t> </a:t>
            </a: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Poder personal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2000" b="1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>
                <a:latin typeface="+mn-lt"/>
              </a:rPr>
              <a:t> </a:t>
            </a:r>
            <a:r>
              <a:rPr lang="es-PE" b="1">
                <a:latin typeface="+mn-lt"/>
              </a:rPr>
              <a:t>Experto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 b="1">
                <a:latin typeface="+mn-lt"/>
              </a:rPr>
              <a:t> De referencia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b="1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b="1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Poder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Organizacional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2000" b="1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>
                <a:latin typeface="+mn-lt"/>
              </a:rPr>
              <a:t> </a:t>
            </a:r>
            <a:r>
              <a:rPr lang="es-PE" b="1">
                <a:latin typeface="+mn-lt"/>
              </a:rPr>
              <a:t>Coercitivo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 b="1">
                <a:latin typeface="+mn-lt"/>
              </a:rPr>
              <a:t> Legítimo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 b="1">
                <a:latin typeface="+mn-lt"/>
              </a:rPr>
              <a:t> De recompensa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PE" b="1">
              <a:latin typeface="+mn-lt"/>
            </a:endParaRPr>
          </a:p>
        </p:txBody>
      </p:sp>
      <p:sp>
        <p:nvSpPr>
          <p:cNvPr id="299011" name="Rectangle 3"/>
          <p:cNvSpPr>
            <a:spLocks noChangeArrowheads="1"/>
          </p:cNvSpPr>
          <p:nvPr/>
        </p:nvSpPr>
        <p:spPr bwMode="auto">
          <a:xfrm>
            <a:off x="250825" y="2852738"/>
            <a:ext cx="2233613" cy="1227137"/>
          </a:xfrm>
          <a:prstGeom prst="rect">
            <a:avLst/>
          </a:prstGeom>
          <a:solidFill>
            <a:srgbClr val="00FFFF">
              <a:alpha val="58000"/>
            </a:srgbClr>
          </a:solidFill>
          <a:ln w="9525" algn="ctr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>
                <a:latin typeface="+mn-lt"/>
              </a:rPr>
              <a:t> </a:t>
            </a: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Comportamiento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del líder</a:t>
            </a:r>
            <a:r>
              <a:rPr lang="es-PE">
                <a:latin typeface="+mn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>
                <a:latin typeface="+mn-lt"/>
              </a:rPr>
              <a:t> </a:t>
            </a:r>
            <a:r>
              <a:rPr lang="es-PE" b="1">
                <a:latin typeface="+mn-lt"/>
              </a:rPr>
              <a:t>Intentos por influir</a:t>
            </a: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6659563" y="2778125"/>
            <a:ext cx="2160587" cy="1227138"/>
          </a:xfrm>
          <a:prstGeom prst="rect">
            <a:avLst/>
          </a:prstGeom>
          <a:solidFill>
            <a:srgbClr val="00FFFF">
              <a:alpha val="58000"/>
            </a:srgbClr>
          </a:solidFill>
          <a:ln w="9525" algn="ctr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>
                <a:latin typeface="+mn-lt"/>
              </a:rPr>
              <a:t>  </a:t>
            </a:r>
            <a:r>
              <a:rPr lang="es-PE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Resultados 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>
                <a:latin typeface="+mn-lt"/>
              </a:rPr>
              <a:t> </a:t>
            </a:r>
            <a:r>
              <a:rPr lang="es-PE" b="1">
                <a:latin typeface="+mn-lt"/>
              </a:rPr>
              <a:t>Alta satisfacción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 b="1">
                <a:latin typeface="+mn-lt"/>
              </a:rPr>
              <a:t> Alta calidad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s-PE" b="1">
                <a:latin typeface="+mn-lt"/>
              </a:rPr>
              <a:t> alto desempeño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2700338" y="3140075"/>
            <a:ext cx="647700" cy="433388"/>
          </a:xfrm>
          <a:prstGeom prst="rightArrow">
            <a:avLst>
              <a:gd name="adj1" fmla="val 50000"/>
              <a:gd name="adj2" fmla="val 37459"/>
            </a:avLst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5940425" y="3211513"/>
            <a:ext cx="647700" cy="433387"/>
          </a:xfrm>
          <a:prstGeom prst="rightArrow">
            <a:avLst>
              <a:gd name="adj1" fmla="val 50000"/>
              <a:gd name="adj2" fmla="val 37460"/>
            </a:avLst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99015" name="Rectangle 7"/>
          <p:cNvSpPr>
            <a:spLocks noChangeArrowheads="1"/>
          </p:cNvSpPr>
          <p:nvPr/>
        </p:nvSpPr>
        <p:spPr bwMode="auto">
          <a:xfrm>
            <a:off x="1476375" y="469900"/>
            <a:ext cx="6624638" cy="504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400" b="1">
                <a:latin typeface="+mn-lt"/>
              </a:rPr>
              <a:t> </a:t>
            </a:r>
            <a:r>
              <a:rPr lang="es-PE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Fuentes de poder de un líder y la efectividad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779BE-2816-4644-8B41-CE628A9A8EC9}" type="slidenum">
              <a:rPr lang="es-ES"/>
              <a:pPr>
                <a:defRPr/>
              </a:pPr>
              <a:t>21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6" descr="Mármol marrón"/>
          <p:cNvSpPr>
            <a:spLocks noChangeArrowheads="1"/>
          </p:cNvSpPr>
          <p:nvPr/>
        </p:nvSpPr>
        <p:spPr bwMode="auto">
          <a:xfrm>
            <a:off x="0" y="36513"/>
            <a:ext cx="9144000" cy="703738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b="1">
              <a:latin typeface="Calibri" pitchFamily="34" charset="0"/>
            </a:endParaRPr>
          </a:p>
        </p:txBody>
      </p:sp>
      <p:sp>
        <p:nvSpPr>
          <p:cNvPr id="230404" name="AutoShape 4"/>
          <p:cNvSpPr>
            <a:spLocks noChangeArrowheads="1"/>
          </p:cNvSpPr>
          <p:nvPr/>
        </p:nvSpPr>
        <p:spPr bwMode="auto">
          <a:xfrm>
            <a:off x="1547813" y="1841500"/>
            <a:ext cx="6337300" cy="938213"/>
          </a:xfrm>
          <a:custGeom>
            <a:avLst/>
            <a:gdLst>
              <a:gd name="T0" fmla="*/ 5952368 w 21600"/>
              <a:gd name="T1" fmla="*/ 469508 h 21600"/>
              <a:gd name="T2" fmla="*/ 3168650 w 21600"/>
              <a:gd name="T3" fmla="*/ 939016 h 21600"/>
              <a:gd name="T4" fmla="*/ 384932 w 21600"/>
              <a:gd name="T5" fmla="*/ 469508 h 21600"/>
              <a:gd name="T6" fmla="*/ 316865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112 w 21600"/>
              <a:gd name="T13" fmla="*/ 3112 h 21600"/>
              <a:gd name="T14" fmla="*/ 18488 w 21600"/>
              <a:gd name="T15" fmla="*/ 1848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624" y="21600"/>
                </a:lnTo>
                <a:lnTo>
                  <a:pt x="18976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EBD3A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b="1">
                <a:solidFill>
                  <a:schemeClr val="bg1"/>
                </a:solidFill>
                <a:latin typeface="Calibri" pitchFamily="34" charset="0"/>
              </a:rPr>
              <a:t>Empowerment</a:t>
            </a:r>
          </a:p>
        </p:txBody>
      </p:sp>
      <p:sp>
        <p:nvSpPr>
          <p:cNvPr id="230408" name="AutoShape 8"/>
          <p:cNvSpPr>
            <a:spLocks noChangeArrowheads="1"/>
          </p:cNvSpPr>
          <p:nvPr/>
        </p:nvSpPr>
        <p:spPr bwMode="auto">
          <a:xfrm flipV="1">
            <a:off x="1547813" y="4729163"/>
            <a:ext cx="6337300" cy="938212"/>
          </a:xfrm>
          <a:custGeom>
            <a:avLst/>
            <a:gdLst>
              <a:gd name="T0" fmla="*/ 5952368 w 21600"/>
              <a:gd name="T1" fmla="*/ 469508 h 21600"/>
              <a:gd name="T2" fmla="*/ 3168650 w 21600"/>
              <a:gd name="T3" fmla="*/ 939016 h 21600"/>
              <a:gd name="T4" fmla="*/ 384932 w 21600"/>
              <a:gd name="T5" fmla="*/ 469508 h 21600"/>
              <a:gd name="T6" fmla="*/ 316865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112 w 21600"/>
              <a:gd name="T13" fmla="*/ 3112 h 21600"/>
              <a:gd name="T14" fmla="*/ 18488 w 21600"/>
              <a:gd name="T15" fmla="*/ 1848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624" y="21600"/>
                </a:lnTo>
                <a:lnTo>
                  <a:pt x="18976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r>
              <a:rPr lang="es-ES" b="1">
                <a:latin typeface="Calibri" pitchFamily="34" charset="0"/>
              </a:rPr>
              <a:t>Dar sentido mediante la comunicación</a:t>
            </a:r>
          </a:p>
        </p:txBody>
      </p:sp>
      <p:sp>
        <p:nvSpPr>
          <p:cNvPr id="230410" name="Rectangle 10" descr="Papiro"/>
          <p:cNvSpPr>
            <a:spLocks noChangeArrowheads="1"/>
          </p:cNvSpPr>
          <p:nvPr/>
        </p:nvSpPr>
        <p:spPr bwMode="auto">
          <a:xfrm>
            <a:off x="2339975" y="2779713"/>
            <a:ext cx="4752975" cy="1951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2800" b="1">
                <a:solidFill>
                  <a:srgbClr val="C40A0A"/>
                </a:solidFill>
                <a:latin typeface="Calibri" pitchFamily="34" charset="0"/>
              </a:rPr>
              <a:t>Liderazgo Efectivo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47813" y="1841500"/>
            <a:ext cx="792162" cy="3827463"/>
            <a:chOff x="975" y="1020"/>
            <a:chExt cx="499" cy="2405"/>
          </a:xfrm>
        </p:grpSpPr>
        <p:sp>
          <p:nvSpPr>
            <p:cNvPr id="23565" name="AutoShape 6"/>
            <p:cNvSpPr>
              <a:spLocks noChangeArrowheads="1"/>
            </p:cNvSpPr>
            <p:nvPr/>
          </p:nvSpPr>
          <p:spPr bwMode="auto">
            <a:xfrm rot="5400000" flipV="1">
              <a:off x="22" y="1973"/>
              <a:ext cx="2405" cy="499"/>
            </a:xfrm>
            <a:custGeom>
              <a:avLst/>
              <a:gdLst>
                <a:gd name="T0" fmla="*/ 2104 w 21600"/>
                <a:gd name="T1" fmla="*/ 250 h 21600"/>
                <a:gd name="T2" fmla="*/ 1203 w 21600"/>
                <a:gd name="T3" fmla="*/ 499 h 21600"/>
                <a:gd name="T4" fmla="*/ 301 w 21600"/>
                <a:gd name="T5" fmla="*/ 250 h 21600"/>
                <a:gd name="T6" fmla="*/ 120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2 h 21600"/>
                <a:gd name="T14" fmla="*/ 17100 w 21600"/>
                <a:gd name="T15" fmla="*/ 1709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7" y="21600"/>
                  </a:lnTo>
                  <a:lnTo>
                    <a:pt x="16203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s-MX">
                <a:latin typeface="Calibri" pitchFamily="34" charset="0"/>
              </a:endParaRPr>
            </a:p>
          </p:txBody>
        </p:sp>
        <p:sp>
          <p:nvSpPr>
            <p:cNvPr id="23566" name="Text Box 51"/>
            <p:cNvSpPr txBox="1">
              <a:spLocks noChangeArrowheads="1"/>
            </p:cNvSpPr>
            <p:nvPr/>
          </p:nvSpPr>
          <p:spPr bwMode="auto">
            <a:xfrm rot="-5400000">
              <a:off x="799" y="2153"/>
              <a:ext cx="84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chemeClr val="bg1"/>
                  </a:solidFill>
                  <a:latin typeface="Calibri" pitchFamily="34" charset="0"/>
                </a:rPr>
                <a:t>Imaginación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7091363" y="1841500"/>
            <a:ext cx="792162" cy="3827463"/>
            <a:chOff x="4467" y="1020"/>
            <a:chExt cx="499" cy="2405"/>
          </a:xfrm>
        </p:grpSpPr>
        <p:sp>
          <p:nvSpPr>
            <p:cNvPr id="23563" name="AutoShape 9"/>
            <p:cNvSpPr>
              <a:spLocks noChangeArrowheads="1"/>
            </p:cNvSpPr>
            <p:nvPr/>
          </p:nvSpPr>
          <p:spPr bwMode="auto">
            <a:xfrm rot="-5400000" flipH="1" flipV="1">
              <a:off x="3514" y="1973"/>
              <a:ext cx="2405" cy="499"/>
            </a:xfrm>
            <a:custGeom>
              <a:avLst/>
              <a:gdLst>
                <a:gd name="T0" fmla="*/ 2104 w 21600"/>
                <a:gd name="T1" fmla="*/ 250 h 21600"/>
                <a:gd name="T2" fmla="*/ 1203 w 21600"/>
                <a:gd name="T3" fmla="*/ 499 h 21600"/>
                <a:gd name="T4" fmla="*/ 301 w 21600"/>
                <a:gd name="T5" fmla="*/ 250 h 21600"/>
                <a:gd name="T6" fmla="*/ 120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2 h 21600"/>
                <a:gd name="T14" fmla="*/ 17100 w 21600"/>
                <a:gd name="T15" fmla="*/ 1709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7" y="21600"/>
                  </a:lnTo>
                  <a:lnTo>
                    <a:pt x="16203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CE78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>
                <a:latin typeface="Calibri" pitchFamily="34" charset="0"/>
              </a:endParaRPr>
            </a:p>
          </p:txBody>
        </p:sp>
        <p:sp>
          <p:nvSpPr>
            <p:cNvPr id="23564" name="Text Box 53"/>
            <p:cNvSpPr txBox="1">
              <a:spLocks noChangeArrowheads="1"/>
            </p:cNvSpPr>
            <p:nvPr/>
          </p:nvSpPr>
          <p:spPr bwMode="auto">
            <a:xfrm rot="5400000">
              <a:off x="4149" y="2201"/>
              <a:ext cx="1232" cy="233"/>
            </a:xfrm>
            <a:prstGeom prst="rect">
              <a:avLst/>
            </a:prstGeom>
            <a:solidFill>
              <a:srgbClr val="FCE780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chemeClr val="bg2"/>
                  </a:solidFill>
                  <a:latin typeface="Calibri" pitchFamily="34" charset="0"/>
                </a:rPr>
                <a:t>Auto-comprensión</a:t>
              </a:r>
            </a:p>
          </p:txBody>
        </p:sp>
      </p:grpSp>
      <p:sp>
        <p:nvSpPr>
          <p:cNvPr id="23560" name="Text Box 57"/>
          <p:cNvSpPr txBox="1">
            <a:spLocks noChangeArrowheads="1"/>
          </p:cNvSpPr>
          <p:nvPr/>
        </p:nvSpPr>
        <p:spPr bwMode="auto">
          <a:xfrm>
            <a:off x="1476375" y="531813"/>
            <a:ext cx="5440363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3200" b="1">
                <a:solidFill>
                  <a:schemeClr val="accent1"/>
                </a:solidFill>
                <a:latin typeface="Calibri" pitchFamily="34" charset="0"/>
              </a:rPr>
              <a:t>COMPETENCIA DE LOS LIDERES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A7DB5E-3840-4B23-8831-4ECCA7845EBB}" type="slidenum">
              <a:rPr lang="es-ES"/>
              <a:pPr>
                <a:defRPr/>
              </a:pPr>
              <a:t>22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30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4" grpId="0" animBg="1"/>
      <p:bldP spid="230408" grpId="0" animBg="1"/>
      <p:bldP spid="2304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Rectángulo"/>
          <p:cNvSpPr>
            <a:spLocks noChangeArrowheads="1"/>
          </p:cNvSpPr>
          <p:nvPr/>
        </p:nvSpPr>
        <p:spPr bwMode="auto">
          <a:xfrm>
            <a:off x="357188" y="214313"/>
            <a:ext cx="8358187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3400" b="1">
                <a:latin typeface="Calibri" pitchFamily="34" charset="0"/>
              </a:rPr>
              <a:t>Redefinir los criterios de medida </a:t>
            </a:r>
            <a:r>
              <a:rPr lang="es-ES" sz="3400" b="1">
                <a:latin typeface="Calibri" pitchFamily="34" charset="0"/>
              </a:rPr>
              <a:t>de los resultados </a:t>
            </a:r>
            <a:endParaRPr lang="es-ES" sz="3400">
              <a:latin typeface="Calibri" pitchFamily="34" charset="0"/>
            </a:endParaRPr>
          </a:p>
        </p:txBody>
      </p:sp>
      <p:sp>
        <p:nvSpPr>
          <p:cNvPr id="24579" name="2 Rectángulo"/>
          <p:cNvSpPr>
            <a:spLocks noChangeArrowheads="1"/>
          </p:cNvSpPr>
          <p:nvPr/>
        </p:nvSpPr>
        <p:spPr bwMode="auto">
          <a:xfrm>
            <a:off x="214313" y="1928813"/>
            <a:ext cx="3571875" cy="3416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Alumnos formados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Catálogo de cursos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Número de matrículas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Número de cursos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400">
                <a:latin typeface="Calibri" pitchFamily="34" charset="0"/>
              </a:rPr>
              <a:t>Capacidad de los centros de formación (“ladrillos”)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400">
                <a:latin typeface="Calibri" pitchFamily="34" charset="0"/>
              </a:rPr>
              <a:t>Tasa de ocupación de las aulas</a:t>
            </a:r>
            <a:endParaRPr lang="es-ES" sz="2400">
              <a:latin typeface="Calibri" pitchFamily="34" charset="0"/>
            </a:endParaRPr>
          </a:p>
        </p:txBody>
      </p:sp>
      <p:sp>
        <p:nvSpPr>
          <p:cNvPr id="24580" name="3 Rectángulo"/>
          <p:cNvSpPr>
            <a:spLocks noChangeArrowheads="1"/>
          </p:cNvSpPr>
          <p:nvPr/>
        </p:nvSpPr>
        <p:spPr bwMode="auto">
          <a:xfrm>
            <a:off x="928688" y="1428750"/>
            <a:ext cx="16430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600" b="1">
                <a:latin typeface="Calibri" pitchFamily="34" charset="0"/>
              </a:rPr>
              <a:t>ANTES</a:t>
            </a:r>
            <a:endParaRPr lang="es-ES" sz="2600">
              <a:latin typeface="Calibri" pitchFamily="34" charset="0"/>
            </a:endParaRPr>
          </a:p>
        </p:txBody>
      </p:sp>
      <p:sp>
        <p:nvSpPr>
          <p:cNvPr id="24581" name="4 Rectángulo"/>
          <p:cNvSpPr>
            <a:spLocks noChangeArrowheads="1"/>
          </p:cNvSpPr>
          <p:nvPr/>
        </p:nvSpPr>
        <p:spPr bwMode="auto">
          <a:xfrm>
            <a:off x="4214813" y="1928813"/>
            <a:ext cx="4714875" cy="4524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Inversiones efectivas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Itinerarios de aprendizaje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Cambio de cultura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400">
                <a:latin typeface="Calibri" pitchFamily="34" charset="0"/>
              </a:rPr>
              <a:t>Velocidad de respuesta a las necesidades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400">
                <a:latin typeface="Calibri" pitchFamily="34" charset="0"/>
              </a:rPr>
              <a:t>Alineamiento con la estrategia de la organización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Índices de abandono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Comunidades on-lineen marcha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400">
                <a:latin typeface="Calibri" pitchFamily="34" charset="0"/>
              </a:rPr>
              <a:t>Accesos a las herramientas de conocimiento (“clicks”)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400">
                <a:latin typeface="Calibri" pitchFamily="34" charset="0"/>
              </a:rPr>
              <a:t>Servicio 24x7 </a:t>
            </a:r>
          </a:p>
        </p:txBody>
      </p:sp>
      <p:sp>
        <p:nvSpPr>
          <p:cNvPr id="24582" name="5 Rectángulo"/>
          <p:cNvSpPr>
            <a:spLocks noChangeArrowheads="1"/>
          </p:cNvSpPr>
          <p:nvPr/>
        </p:nvSpPr>
        <p:spPr bwMode="auto">
          <a:xfrm>
            <a:off x="5429250" y="1285875"/>
            <a:ext cx="25003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600" b="1">
                <a:latin typeface="Calibri" pitchFamily="34" charset="0"/>
              </a:rPr>
              <a:t>AHORA</a:t>
            </a:r>
            <a:endParaRPr lang="es-ES" sz="2600">
              <a:latin typeface="Calibri" pitchFamily="34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11E189-5EEF-4F58-8746-0E57FA52786F}" type="slidenum">
              <a:rPr lang="es-ES"/>
              <a:pPr>
                <a:defRPr/>
              </a:pPr>
              <a:t>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1447800" y="533400"/>
            <a:ext cx="6175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4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Los pilares de la práctica</a:t>
            </a:r>
            <a:endParaRPr lang="es-ES" sz="44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2063750" y="1628775"/>
            <a:ext cx="5287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3200" b="1">
                <a:latin typeface="Times New Roman" pitchFamily="18" charset="0"/>
              </a:rPr>
              <a:t>Supuestos básico subyacentes</a:t>
            </a:r>
            <a:endParaRPr lang="es-ES" sz="3200" b="1">
              <a:latin typeface="Times New Roman" pitchFamily="18" charset="0"/>
            </a:endParaRPr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>
            <a:off x="4724400" y="2590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165" name="Line 5"/>
          <p:cNvSpPr>
            <a:spLocks noChangeShapeType="1"/>
          </p:cNvSpPr>
          <p:nvPr/>
        </p:nvSpPr>
        <p:spPr bwMode="auto">
          <a:xfrm>
            <a:off x="5334000" y="2590800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166" name="Line 6"/>
          <p:cNvSpPr>
            <a:spLocks noChangeShapeType="1"/>
          </p:cNvSpPr>
          <p:nvPr/>
        </p:nvSpPr>
        <p:spPr bwMode="auto">
          <a:xfrm flipH="1">
            <a:off x="2286000" y="2590800"/>
            <a:ext cx="1752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1066800" y="3657600"/>
            <a:ext cx="2068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800" b="1">
                <a:latin typeface="Times New Roman" pitchFamily="18" charset="0"/>
              </a:rPr>
              <a:t> psicológicos</a:t>
            </a:r>
            <a:endParaRPr lang="es-ES" sz="2800" b="1">
              <a:latin typeface="Times New Roman" pitchFamily="18" charset="0"/>
            </a:endParaRP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3581400" y="3657600"/>
            <a:ext cx="2552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800" b="1">
                <a:latin typeface="Times New Roman" pitchFamily="18" charset="0"/>
              </a:rPr>
              <a:t>epistemológicos</a:t>
            </a:r>
            <a:endParaRPr lang="es-ES" sz="2800" b="1">
              <a:latin typeface="Times New Roman" pitchFamily="18" charset="0"/>
            </a:endParaRP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6629400" y="3644900"/>
            <a:ext cx="2020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b="1">
                <a:latin typeface="Times New Roman" pitchFamily="18" charset="0"/>
              </a:rPr>
              <a:t>pedagógicos</a:t>
            </a:r>
            <a:endParaRPr lang="es-ES" sz="2800" b="1">
              <a:latin typeface="Times New Roman" pitchFamily="18" charset="0"/>
            </a:endParaRP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2133600" y="4868863"/>
            <a:ext cx="5313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 b="1">
                <a:latin typeface="Times New Roman" pitchFamily="18" charset="0"/>
              </a:rPr>
              <a:t>filosóficos/sociológicos/ideológicos</a:t>
            </a:r>
            <a:endParaRPr lang="es-ES" sz="2800" b="1">
              <a:latin typeface="Times New Roman" pitchFamily="18" charset="0"/>
            </a:endParaRPr>
          </a:p>
        </p:txBody>
      </p:sp>
      <p:sp>
        <p:nvSpPr>
          <p:cNvPr id="92171" name="AutoShape 11"/>
          <p:cNvSpPr>
            <a:spLocks/>
          </p:cNvSpPr>
          <p:nvPr/>
        </p:nvSpPr>
        <p:spPr bwMode="auto">
          <a:xfrm rot="5400000">
            <a:off x="4598194" y="545306"/>
            <a:ext cx="720725" cy="7783513"/>
          </a:xfrm>
          <a:prstGeom prst="rightBrace">
            <a:avLst>
              <a:gd name="adj1" fmla="val 0"/>
              <a:gd name="adj2" fmla="val 4896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FCF59-FF4B-41DA-BA9B-BA458C3231BB}" type="slidenum">
              <a:rPr lang="es-ES"/>
              <a:pPr>
                <a:defRPr/>
              </a:pPr>
              <a:t>24</a:t>
            </a:fld>
            <a:endParaRPr lang="es-ES"/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utoUpdateAnimBg="0"/>
      <p:bldP spid="92164" grpId="0" animBg="1"/>
      <p:bldP spid="92165" grpId="0" animBg="1"/>
      <p:bldP spid="92166" grpId="0" animBg="1"/>
      <p:bldP spid="92167" grpId="0" autoUpdateAnimBg="0"/>
      <p:bldP spid="92168" grpId="0" autoUpdateAnimBg="0"/>
      <p:bldP spid="92169" grpId="0" autoUpdateAnimBg="0"/>
      <p:bldP spid="92170" grpId="0" autoUpdateAnimBg="0"/>
      <p:bldP spid="9217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79"/>
          <p:cNvSpPr txBox="1">
            <a:spLocks noChangeArrowheads="1"/>
          </p:cNvSpPr>
          <p:nvPr/>
        </p:nvSpPr>
        <p:spPr bwMode="auto">
          <a:xfrm>
            <a:off x="2673350" y="1371600"/>
            <a:ext cx="173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leer críticamente la realidad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27" name="Text Box 80"/>
          <p:cNvSpPr txBox="1">
            <a:spLocks noChangeArrowheads="1"/>
          </p:cNvSpPr>
          <p:nvPr/>
        </p:nvSpPr>
        <p:spPr bwMode="auto">
          <a:xfrm>
            <a:off x="4572000" y="990600"/>
            <a:ext cx="1733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detectar problemas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28" name="Text Box 81"/>
          <p:cNvSpPr txBox="1">
            <a:spLocks noChangeArrowheads="1"/>
          </p:cNvSpPr>
          <p:nvPr/>
        </p:nvSpPr>
        <p:spPr bwMode="auto">
          <a:xfrm>
            <a:off x="4654550" y="1371600"/>
            <a:ext cx="165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construirlos como problemáticas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29" name="Text Box 82"/>
          <p:cNvSpPr txBox="1">
            <a:spLocks noChangeArrowheads="1"/>
          </p:cNvSpPr>
          <p:nvPr/>
        </p:nvSpPr>
        <p:spPr bwMode="auto">
          <a:xfrm>
            <a:off x="4902200" y="1905000"/>
            <a:ext cx="825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evaluar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30" name="Text Box 83"/>
          <p:cNvSpPr txBox="1">
            <a:spLocks noChangeArrowheads="1"/>
          </p:cNvSpPr>
          <p:nvPr/>
        </p:nvSpPr>
        <p:spPr bwMode="auto">
          <a:xfrm>
            <a:off x="6223000" y="1752600"/>
            <a:ext cx="9080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contexto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31" name="Text Box 84"/>
          <p:cNvSpPr txBox="1">
            <a:spLocks noChangeArrowheads="1"/>
          </p:cNvSpPr>
          <p:nvPr/>
        </p:nvSpPr>
        <p:spPr bwMode="auto">
          <a:xfrm>
            <a:off x="6057900" y="2057400"/>
            <a:ext cx="1568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propios recursos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32" name="AutoShape 85"/>
          <p:cNvSpPr>
            <a:spLocks/>
          </p:cNvSpPr>
          <p:nvPr/>
        </p:nvSpPr>
        <p:spPr bwMode="auto">
          <a:xfrm>
            <a:off x="4406900" y="1066800"/>
            <a:ext cx="165100" cy="1066800"/>
          </a:xfrm>
          <a:prstGeom prst="leftBrace">
            <a:avLst>
              <a:gd name="adj1" fmla="val 5384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6633" name="Line 86"/>
          <p:cNvSpPr>
            <a:spLocks noChangeShapeType="1"/>
          </p:cNvSpPr>
          <p:nvPr/>
        </p:nvSpPr>
        <p:spPr bwMode="auto">
          <a:xfrm>
            <a:off x="5314950" y="121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34" name="Line 87"/>
          <p:cNvSpPr>
            <a:spLocks noChangeShapeType="1"/>
          </p:cNvSpPr>
          <p:nvPr/>
        </p:nvSpPr>
        <p:spPr bwMode="auto">
          <a:xfrm>
            <a:off x="5314950" y="1752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35" name="Line 88"/>
          <p:cNvSpPr>
            <a:spLocks noChangeShapeType="1"/>
          </p:cNvSpPr>
          <p:nvPr/>
        </p:nvSpPr>
        <p:spPr bwMode="auto">
          <a:xfrm flipV="1">
            <a:off x="5645150" y="1981200"/>
            <a:ext cx="5778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36" name="Line 89"/>
          <p:cNvSpPr>
            <a:spLocks noChangeShapeType="1"/>
          </p:cNvSpPr>
          <p:nvPr/>
        </p:nvSpPr>
        <p:spPr bwMode="auto">
          <a:xfrm>
            <a:off x="5645150" y="2057400"/>
            <a:ext cx="4953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37" name="Text Box 90"/>
          <p:cNvSpPr txBox="1">
            <a:spLocks noChangeArrowheads="1"/>
          </p:cNvSpPr>
          <p:nvPr/>
        </p:nvSpPr>
        <p:spPr bwMode="auto">
          <a:xfrm>
            <a:off x="2425700" y="2743200"/>
            <a:ext cx="1733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realizar acciones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38" name="Text Box 91"/>
          <p:cNvSpPr txBox="1">
            <a:spLocks noChangeArrowheads="1"/>
          </p:cNvSpPr>
          <p:nvPr/>
        </p:nvSpPr>
        <p:spPr bwMode="auto">
          <a:xfrm>
            <a:off x="4406900" y="2590800"/>
            <a:ext cx="2063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planificar acciones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39" name="Text Box 92"/>
          <p:cNvSpPr txBox="1">
            <a:spLocks noChangeArrowheads="1"/>
          </p:cNvSpPr>
          <p:nvPr/>
        </p:nvSpPr>
        <p:spPr bwMode="auto">
          <a:xfrm>
            <a:off x="4406900" y="2971800"/>
            <a:ext cx="18986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200" b="1">
                <a:latin typeface="Calibri" pitchFamily="34" charset="0"/>
              </a:rPr>
              <a:t>concretar acciones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0" name="Line 93"/>
          <p:cNvSpPr>
            <a:spLocks noChangeShapeType="1"/>
          </p:cNvSpPr>
          <p:nvPr/>
        </p:nvSpPr>
        <p:spPr bwMode="auto">
          <a:xfrm>
            <a:off x="5314950" y="228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41" name="Line 94"/>
          <p:cNvSpPr>
            <a:spLocks noChangeShapeType="1"/>
          </p:cNvSpPr>
          <p:nvPr/>
        </p:nvSpPr>
        <p:spPr bwMode="auto">
          <a:xfrm>
            <a:off x="5314950" y="2819400"/>
            <a:ext cx="1905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42" name="AutoShape 95"/>
          <p:cNvSpPr>
            <a:spLocks/>
          </p:cNvSpPr>
          <p:nvPr/>
        </p:nvSpPr>
        <p:spPr bwMode="auto">
          <a:xfrm>
            <a:off x="4324350" y="2514600"/>
            <a:ext cx="165100" cy="838200"/>
          </a:xfrm>
          <a:prstGeom prst="leftBrace">
            <a:avLst>
              <a:gd name="adj1" fmla="val 423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6643" name="Text Box 96"/>
          <p:cNvSpPr txBox="1">
            <a:spLocks noChangeArrowheads="1"/>
          </p:cNvSpPr>
          <p:nvPr/>
        </p:nvSpPr>
        <p:spPr bwMode="auto">
          <a:xfrm>
            <a:off x="2743200" y="3810000"/>
            <a:ext cx="132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reflexionar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4" name="Text Box 97"/>
          <p:cNvSpPr txBox="1">
            <a:spLocks noChangeArrowheads="1"/>
          </p:cNvSpPr>
          <p:nvPr/>
        </p:nvSpPr>
        <p:spPr bwMode="auto">
          <a:xfrm>
            <a:off x="4489450" y="3657600"/>
            <a:ext cx="1073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confrontar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5" name="Text Box 98"/>
          <p:cNvSpPr txBox="1">
            <a:spLocks noChangeArrowheads="1"/>
          </p:cNvSpPr>
          <p:nvPr/>
        </p:nvSpPr>
        <p:spPr bwMode="auto">
          <a:xfrm>
            <a:off x="4406900" y="4114800"/>
            <a:ext cx="2476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construir nuevos conocimiento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6" name="AutoShape 99"/>
          <p:cNvSpPr>
            <a:spLocks/>
          </p:cNvSpPr>
          <p:nvPr/>
        </p:nvSpPr>
        <p:spPr bwMode="auto">
          <a:xfrm>
            <a:off x="4324350" y="3581400"/>
            <a:ext cx="82550" cy="838200"/>
          </a:xfrm>
          <a:prstGeom prst="leftBrace">
            <a:avLst>
              <a:gd name="adj1" fmla="val 8461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6647" name="Text Box 100"/>
          <p:cNvSpPr txBox="1">
            <a:spLocks noChangeArrowheads="1"/>
          </p:cNvSpPr>
          <p:nvPr/>
        </p:nvSpPr>
        <p:spPr bwMode="auto">
          <a:xfrm>
            <a:off x="6019800" y="3505200"/>
            <a:ext cx="1816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teorías/acciones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8" name="Text Box 101"/>
          <p:cNvSpPr txBox="1">
            <a:spLocks noChangeArrowheads="1"/>
          </p:cNvSpPr>
          <p:nvPr/>
        </p:nvSpPr>
        <p:spPr bwMode="auto">
          <a:xfrm>
            <a:off x="5867400" y="3810000"/>
            <a:ext cx="2063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previsiones/resultados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49" name="Line 102"/>
          <p:cNvSpPr>
            <a:spLocks noChangeShapeType="1"/>
          </p:cNvSpPr>
          <p:nvPr/>
        </p:nvSpPr>
        <p:spPr bwMode="auto">
          <a:xfrm flipV="1">
            <a:off x="5410200" y="36576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0" name="Line 103"/>
          <p:cNvSpPr>
            <a:spLocks noChangeShapeType="1"/>
          </p:cNvSpPr>
          <p:nvPr/>
        </p:nvSpPr>
        <p:spPr bwMode="auto">
          <a:xfrm>
            <a:off x="5334000" y="3810000"/>
            <a:ext cx="57785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1" name="Text Box 104"/>
          <p:cNvSpPr txBox="1">
            <a:spLocks noChangeArrowheads="1"/>
          </p:cNvSpPr>
          <p:nvPr/>
        </p:nvSpPr>
        <p:spPr bwMode="auto">
          <a:xfrm>
            <a:off x="4324350" y="4724400"/>
            <a:ext cx="3219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nuevas lecturas de la realidad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52" name="Text Box 105"/>
          <p:cNvSpPr txBox="1">
            <a:spLocks noChangeArrowheads="1"/>
          </p:cNvSpPr>
          <p:nvPr/>
        </p:nvSpPr>
        <p:spPr bwMode="auto">
          <a:xfrm>
            <a:off x="4343400" y="5181600"/>
            <a:ext cx="2476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nuevas</a:t>
            </a:r>
            <a:r>
              <a:rPr lang="es-MX" sz="1200">
                <a:latin typeface="Calibri" pitchFamily="34" charset="0"/>
              </a:rPr>
              <a:t> </a:t>
            </a:r>
            <a:r>
              <a:rPr lang="es-MX" sz="1200" b="1">
                <a:latin typeface="Calibri" pitchFamily="34" charset="0"/>
              </a:rPr>
              <a:t>acciones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53" name="Text Box 106"/>
          <p:cNvSpPr txBox="1">
            <a:spLocks noChangeArrowheads="1"/>
          </p:cNvSpPr>
          <p:nvPr/>
        </p:nvSpPr>
        <p:spPr bwMode="auto">
          <a:xfrm>
            <a:off x="4324350" y="5562600"/>
            <a:ext cx="2393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nuevas</a:t>
            </a:r>
            <a:r>
              <a:rPr lang="es-MX" sz="1200">
                <a:latin typeface="Calibri" pitchFamily="34" charset="0"/>
              </a:rPr>
              <a:t> </a:t>
            </a:r>
            <a:r>
              <a:rPr lang="es-MX" sz="1200" b="1">
                <a:latin typeface="Calibri" pitchFamily="34" charset="0"/>
              </a:rPr>
              <a:t>reflexiones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54" name="Text Box 107"/>
          <p:cNvSpPr txBox="1">
            <a:spLocks noChangeArrowheads="1"/>
          </p:cNvSpPr>
          <p:nvPr/>
        </p:nvSpPr>
        <p:spPr bwMode="auto">
          <a:xfrm>
            <a:off x="4324350" y="6019800"/>
            <a:ext cx="231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nuevas construcciones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6655" name="Line 108"/>
          <p:cNvSpPr>
            <a:spLocks noChangeShapeType="1"/>
          </p:cNvSpPr>
          <p:nvPr/>
        </p:nvSpPr>
        <p:spPr bwMode="auto">
          <a:xfrm>
            <a:off x="531495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6" name="Line 109"/>
          <p:cNvSpPr>
            <a:spLocks noChangeShapeType="1"/>
          </p:cNvSpPr>
          <p:nvPr/>
        </p:nvSpPr>
        <p:spPr bwMode="auto">
          <a:xfrm>
            <a:off x="531495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7" name="Line 110"/>
          <p:cNvSpPr>
            <a:spLocks noChangeShapeType="1"/>
          </p:cNvSpPr>
          <p:nvPr/>
        </p:nvSpPr>
        <p:spPr bwMode="auto">
          <a:xfrm>
            <a:off x="531495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8" name="Line 111"/>
          <p:cNvSpPr>
            <a:spLocks noChangeShapeType="1"/>
          </p:cNvSpPr>
          <p:nvPr/>
        </p:nvSpPr>
        <p:spPr bwMode="auto">
          <a:xfrm>
            <a:off x="5314950" y="5791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6659" name="Line 112"/>
          <p:cNvSpPr>
            <a:spLocks noChangeShapeType="1"/>
          </p:cNvSpPr>
          <p:nvPr/>
        </p:nvSpPr>
        <p:spPr bwMode="auto">
          <a:xfrm>
            <a:off x="5334000" y="3200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26660" name="Line 113"/>
          <p:cNvSpPr>
            <a:spLocks noChangeShapeType="1"/>
          </p:cNvSpPr>
          <p:nvPr/>
        </p:nvSpPr>
        <p:spPr bwMode="auto">
          <a:xfrm>
            <a:off x="53340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26661" name="Text Box 114"/>
          <p:cNvSpPr txBox="1">
            <a:spLocks noChangeArrowheads="1"/>
          </p:cNvSpPr>
          <p:nvPr/>
        </p:nvSpPr>
        <p:spPr bwMode="auto">
          <a:xfrm>
            <a:off x="2133600" y="304800"/>
            <a:ext cx="495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 u="sng">
                <a:latin typeface="Calibri" pitchFamily="34" charset="0"/>
              </a:rPr>
              <a:t>LA METACOGNICIÓN COMO PROCESO</a:t>
            </a:r>
            <a:endParaRPr lang="es-ES" sz="1600" b="1" u="sng">
              <a:latin typeface="Calibri" pitchFamily="34" charset="0"/>
            </a:endParaRPr>
          </a:p>
        </p:txBody>
      </p:sp>
      <p:sp>
        <p:nvSpPr>
          <p:cNvPr id="87155" name="Freeform 115"/>
          <p:cNvSpPr>
            <a:spLocks/>
          </p:cNvSpPr>
          <p:nvPr/>
        </p:nvSpPr>
        <p:spPr bwMode="auto">
          <a:xfrm>
            <a:off x="3429000" y="609600"/>
            <a:ext cx="3703638" cy="2781300"/>
          </a:xfrm>
          <a:custGeom>
            <a:avLst/>
            <a:gdLst>
              <a:gd name="T0" fmla="*/ 1140 w 2333"/>
              <a:gd name="T1" fmla="*/ 0 h 1752"/>
              <a:gd name="T2" fmla="*/ 996 w 2333"/>
              <a:gd name="T3" fmla="*/ 24 h 1752"/>
              <a:gd name="T4" fmla="*/ 696 w 2333"/>
              <a:gd name="T5" fmla="*/ 120 h 1752"/>
              <a:gd name="T6" fmla="*/ 636 w 2333"/>
              <a:gd name="T7" fmla="*/ 228 h 1752"/>
              <a:gd name="T8" fmla="*/ 648 w 2333"/>
              <a:gd name="T9" fmla="*/ 288 h 1752"/>
              <a:gd name="T10" fmla="*/ 1068 w 2333"/>
              <a:gd name="T11" fmla="*/ 408 h 1752"/>
              <a:gd name="T12" fmla="*/ 1176 w 2333"/>
              <a:gd name="T13" fmla="*/ 420 h 1752"/>
              <a:gd name="T14" fmla="*/ 1560 w 2333"/>
              <a:gd name="T15" fmla="*/ 432 h 1752"/>
              <a:gd name="T16" fmla="*/ 1812 w 2333"/>
              <a:gd name="T17" fmla="*/ 384 h 1752"/>
              <a:gd name="T18" fmla="*/ 1764 w 2333"/>
              <a:gd name="T19" fmla="*/ 276 h 1752"/>
              <a:gd name="T20" fmla="*/ 1692 w 2333"/>
              <a:gd name="T21" fmla="*/ 240 h 1752"/>
              <a:gd name="T22" fmla="*/ 840 w 2333"/>
              <a:gd name="T23" fmla="*/ 252 h 1752"/>
              <a:gd name="T24" fmla="*/ 588 w 2333"/>
              <a:gd name="T25" fmla="*/ 336 h 1752"/>
              <a:gd name="T26" fmla="*/ 516 w 2333"/>
              <a:gd name="T27" fmla="*/ 384 h 1752"/>
              <a:gd name="T28" fmla="*/ 480 w 2333"/>
              <a:gd name="T29" fmla="*/ 408 h 1752"/>
              <a:gd name="T30" fmla="*/ 372 w 2333"/>
              <a:gd name="T31" fmla="*/ 588 h 1752"/>
              <a:gd name="T32" fmla="*/ 432 w 2333"/>
              <a:gd name="T33" fmla="*/ 792 h 1752"/>
              <a:gd name="T34" fmla="*/ 468 w 2333"/>
              <a:gd name="T35" fmla="*/ 828 h 1752"/>
              <a:gd name="T36" fmla="*/ 540 w 2333"/>
              <a:gd name="T37" fmla="*/ 852 h 1752"/>
              <a:gd name="T38" fmla="*/ 684 w 2333"/>
              <a:gd name="T39" fmla="*/ 924 h 1752"/>
              <a:gd name="T40" fmla="*/ 1104 w 2333"/>
              <a:gd name="T41" fmla="*/ 1008 h 1752"/>
              <a:gd name="T42" fmla="*/ 1380 w 2333"/>
              <a:gd name="T43" fmla="*/ 1056 h 1752"/>
              <a:gd name="T44" fmla="*/ 1704 w 2333"/>
              <a:gd name="T45" fmla="*/ 1020 h 1752"/>
              <a:gd name="T46" fmla="*/ 1870 w 2333"/>
              <a:gd name="T47" fmla="*/ 984 h 1752"/>
              <a:gd name="T48" fmla="*/ 1968 w 2333"/>
              <a:gd name="T49" fmla="*/ 912 h 1752"/>
              <a:gd name="T50" fmla="*/ 2040 w 2333"/>
              <a:gd name="T51" fmla="*/ 768 h 1752"/>
              <a:gd name="T52" fmla="*/ 2052 w 2333"/>
              <a:gd name="T53" fmla="*/ 732 h 1752"/>
              <a:gd name="T54" fmla="*/ 1992 w 2333"/>
              <a:gd name="T55" fmla="*/ 624 h 1752"/>
              <a:gd name="T56" fmla="*/ 1920 w 2333"/>
              <a:gd name="T57" fmla="*/ 612 h 1752"/>
              <a:gd name="T58" fmla="*/ 1668 w 2333"/>
              <a:gd name="T59" fmla="*/ 564 h 1752"/>
              <a:gd name="T60" fmla="*/ 888 w 2333"/>
              <a:gd name="T61" fmla="*/ 576 h 1752"/>
              <a:gd name="T62" fmla="*/ 780 w 2333"/>
              <a:gd name="T63" fmla="*/ 612 h 1752"/>
              <a:gd name="T64" fmla="*/ 516 w 2333"/>
              <a:gd name="T65" fmla="*/ 732 h 1752"/>
              <a:gd name="T66" fmla="*/ 384 w 2333"/>
              <a:gd name="T67" fmla="*/ 768 h 1752"/>
              <a:gd name="T68" fmla="*/ 276 w 2333"/>
              <a:gd name="T69" fmla="*/ 840 h 1752"/>
              <a:gd name="T70" fmla="*/ 168 w 2333"/>
              <a:gd name="T71" fmla="*/ 924 h 1752"/>
              <a:gd name="T72" fmla="*/ 132 w 2333"/>
              <a:gd name="T73" fmla="*/ 948 h 1752"/>
              <a:gd name="T74" fmla="*/ 84 w 2333"/>
              <a:gd name="T75" fmla="*/ 1008 h 1752"/>
              <a:gd name="T76" fmla="*/ 36 w 2333"/>
              <a:gd name="T77" fmla="*/ 1080 h 1752"/>
              <a:gd name="T78" fmla="*/ 12 w 2333"/>
              <a:gd name="T79" fmla="*/ 1152 h 1752"/>
              <a:gd name="T80" fmla="*/ 0 w 2333"/>
              <a:gd name="T81" fmla="*/ 1188 h 1752"/>
              <a:gd name="T82" fmla="*/ 96 w 2333"/>
              <a:gd name="T83" fmla="*/ 1476 h 1752"/>
              <a:gd name="T84" fmla="*/ 168 w 2333"/>
              <a:gd name="T85" fmla="*/ 1524 h 1752"/>
              <a:gd name="T86" fmla="*/ 418 w 2333"/>
              <a:gd name="T87" fmla="*/ 1608 h 1752"/>
              <a:gd name="T88" fmla="*/ 610 w 2333"/>
              <a:gd name="T89" fmla="*/ 1656 h 1752"/>
              <a:gd name="T90" fmla="*/ 900 w 2333"/>
              <a:gd name="T91" fmla="*/ 1704 h 1752"/>
              <a:gd name="T92" fmla="*/ 1104 w 2333"/>
              <a:gd name="T93" fmla="*/ 1716 h 1752"/>
              <a:gd name="T94" fmla="*/ 1342 w 2333"/>
              <a:gd name="T95" fmla="*/ 1740 h 1752"/>
              <a:gd name="T96" fmla="*/ 1992 w 2333"/>
              <a:gd name="T97" fmla="*/ 1704 h 1752"/>
              <a:gd name="T98" fmla="*/ 2182 w 2333"/>
              <a:gd name="T99" fmla="*/ 1620 h 1752"/>
              <a:gd name="T100" fmla="*/ 2314 w 2333"/>
              <a:gd name="T101" fmla="*/ 1500 h 1752"/>
              <a:gd name="T102" fmla="*/ 2326 w 2333"/>
              <a:gd name="T103" fmla="*/ 1428 h 1752"/>
              <a:gd name="T104" fmla="*/ 2302 w 2333"/>
              <a:gd name="T105" fmla="*/ 1368 h 1752"/>
              <a:gd name="T106" fmla="*/ 2170 w 2333"/>
              <a:gd name="T107" fmla="*/ 1296 h 1752"/>
              <a:gd name="T108" fmla="*/ 1858 w 2333"/>
              <a:gd name="T109" fmla="*/ 1212 h 175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333"/>
              <a:gd name="T166" fmla="*/ 0 h 1752"/>
              <a:gd name="T167" fmla="*/ 2333 w 2333"/>
              <a:gd name="T168" fmla="*/ 1752 h 175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333" h="1752">
                <a:moveTo>
                  <a:pt x="1140" y="0"/>
                </a:moveTo>
                <a:cubicBezTo>
                  <a:pt x="1060" y="27"/>
                  <a:pt x="1145" y="1"/>
                  <a:pt x="996" y="24"/>
                </a:cubicBezTo>
                <a:cubicBezTo>
                  <a:pt x="896" y="39"/>
                  <a:pt x="781" y="63"/>
                  <a:pt x="696" y="120"/>
                </a:cubicBezTo>
                <a:cubicBezTo>
                  <a:pt x="641" y="203"/>
                  <a:pt x="657" y="165"/>
                  <a:pt x="636" y="228"/>
                </a:cubicBezTo>
                <a:cubicBezTo>
                  <a:pt x="640" y="248"/>
                  <a:pt x="635" y="272"/>
                  <a:pt x="648" y="288"/>
                </a:cubicBezTo>
                <a:cubicBezTo>
                  <a:pt x="717" y="377"/>
                  <a:pt x="972" y="398"/>
                  <a:pt x="1068" y="408"/>
                </a:cubicBezTo>
                <a:cubicBezTo>
                  <a:pt x="1104" y="412"/>
                  <a:pt x="1140" y="418"/>
                  <a:pt x="1176" y="420"/>
                </a:cubicBezTo>
                <a:cubicBezTo>
                  <a:pt x="1304" y="426"/>
                  <a:pt x="1432" y="428"/>
                  <a:pt x="1560" y="432"/>
                </a:cubicBezTo>
                <a:cubicBezTo>
                  <a:pt x="1666" y="426"/>
                  <a:pt x="1778" y="410"/>
                  <a:pt x="1812" y="384"/>
                </a:cubicBezTo>
                <a:cubicBezTo>
                  <a:pt x="1806" y="360"/>
                  <a:pt x="1784" y="300"/>
                  <a:pt x="1764" y="276"/>
                </a:cubicBezTo>
                <a:cubicBezTo>
                  <a:pt x="1671" y="229"/>
                  <a:pt x="1782" y="270"/>
                  <a:pt x="1692" y="240"/>
                </a:cubicBezTo>
                <a:cubicBezTo>
                  <a:pt x="1408" y="244"/>
                  <a:pt x="1124" y="241"/>
                  <a:pt x="840" y="252"/>
                </a:cubicBezTo>
                <a:cubicBezTo>
                  <a:pt x="814" y="253"/>
                  <a:pt x="615" y="318"/>
                  <a:pt x="588" y="336"/>
                </a:cubicBezTo>
                <a:cubicBezTo>
                  <a:pt x="564" y="352"/>
                  <a:pt x="540" y="368"/>
                  <a:pt x="516" y="384"/>
                </a:cubicBezTo>
                <a:cubicBezTo>
                  <a:pt x="504" y="392"/>
                  <a:pt x="480" y="408"/>
                  <a:pt x="480" y="408"/>
                </a:cubicBezTo>
                <a:cubicBezTo>
                  <a:pt x="441" y="466"/>
                  <a:pt x="394" y="521"/>
                  <a:pt x="372" y="588"/>
                </a:cubicBezTo>
                <a:cubicBezTo>
                  <a:pt x="378" y="672"/>
                  <a:pt x="349" y="764"/>
                  <a:pt x="432" y="792"/>
                </a:cubicBezTo>
                <a:cubicBezTo>
                  <a:pt x="444" y="804"/>
                  <a:pt x="453" y="820"/>
                  <a:pt x="468" y="828"/>
                </a:cubicBezTo>
                <a:cubicBezTo>
                  <a:pt x="490" y="840"/>
                  <a:pt x="540" y="852"/>
                  <a:pt x="540" y="852"/>
                </a:cubicBezTo>
                <a:cubicBezTo>
                  <a:pt x="583" y="895"/>
                  <a:pt x="627" y="905"/>
                  <a:pt x="684" y="924"/>
                </a:cubicBezTo>
                <a:cubicBezTo>
                  <a:pt x="821" y="970"/>
                  <a:pt x="961" y="988"/>
                  <a:pt x="1104" y="1008"/>
                </a:cubicBezTo>
                <a:cubicBezTo>
                  <a:pt x="1193" y="1038"/>
                  <a:pt x="1287" y="1044"/>
                  <a:pt x="1380" y="1056"/>
                </a:cubicBezTo>
                <a:cubicBezTo>
                  <a:pt x="1499" y="1049"/>
                  <a:pt x="1594" y="1050"/>
                  <a:pt x="1704" y="1020"/>
                </a:cubicBezTo>
                <a:cubicBezTo>
                  <a:pt x="1788" y="997"/>
                  <a:pt x="1794" y="1034"/>
                  <a:pt x="1870" y="984"/>
                </a:cubicBezTo>
                <a:cubicBezTo>
                  <a:pt x="1905" y="961"/>
                  <a:pt x="1928" y="923"/>
                  <a:pt x="1968" y="912"/>
                </a:cubicBezTo>
                <a:cubicBezTo>
                  <a:pt x="2030" y="819"/>
                  <a:pt x="2007" y="867"/>
                  <a:pt x="2040" y="768"/>
                </a:cubicBezTo>
                <a:cubicBezTo>
                  <a:pt x="2044" y="756"/>
                  <a:pt x="2052" y="732"/>
                  <a:pt x="2052" y="732"/>
                </a:cubicBezTo>
                <a:cubicBezTo>
                  <a:pt x="2044" y="708"/>
                  <a:pt x="2014" y="644"/>
                  <a:pt x="1992" y="624"/>
                </a:cubicBezTo>
                <a:cubicBezTo>
                  <a:pt x="1971" y="612"/>
                  <a:pt x="1944" y="616"/>
                  <a:pt x="1920" y="612"/>
                </a:cubicBezTo>
                <a:cubicBezTo>
                  <a:pt x="1834" y="555"/>
                  <a:pt x="1792" y="572"/>
                  <a:pt x="1668" y="564"/>
                </a:cubicBezTo>
                <a:cubicBezTo>
                  <a:pt x="1408" y="568"/>
                  <a:pt x="1148" y="565"/>
                  <a:pt x="888" y="576"/>
                </a:cubicBezTo>
                <a:cubicBezTo>
                  <a:pt x="888" y="576"/>
                  <a:pt x="798" y="606"/>
                  <a:pt x="780" y="612"/>
                </a:cubicBezTo>
                <a:cubicBezTo>
                  <a:pt x="685" y="644"/>
                  <a:pt x="600" y="676"/>
                  <a:pt x="516" y="732"/>
                </a:cubicBezTo>
                <a:cubicBezTo>
                  <a:pt x="478" y="757"/>
                  <a:pt x="422" y="743"/>
                  <a:pt x="384" y="768"/>
                </a:cubicBezTo>
                <a:cubicBezTo>
                  <a:pt x="345" y="794"/>
                  <a:pt x="321" y="825"/>
                  <a:pt x="276" y="840"/>
                </a:cubicBezTo>
                <a:cubicBezTo>
                  <a:pt x="220" y="896"/>
                  <a:pt x="254" y="867"/>
                  <a:pt x="168" y="924"/>
                </a:cubicBezTo>
                <a:cubicBezTo>
                  <a:pt x="156" y="932"/>
                  <a:pt x="132" y="948"/>
                  <a:pt x="132" y="948"/>
                </a:cubicBezTo>
                <a:cubicBezTo>
                  <a:pt x="105" y="1029"/>
                  <a:pt x="142" y="941"/>
                  <a:pt x="84" y="1008"/>
                </a:cubicBezTo>
                <a:cubicBezTo>
                  <a:pt x="65" y="1030"/>
                  <a:pt x="52" y="1056"/>
                  <a:pt x="36" y="1080"/>
                </a:cubicBezTo>
                <a:cubicBezTo>
                  <a:pt x="22" y="1101"/>
                  <a:pt x="20" y="1128"/>
                  <a:pt x="12" y="1152"/>
                </a:cubicBezTo>
                <a:cubicBezTo>
                  <a:pt x="8" y="1164"/>
                  <a:pt x="0" y="1188"/>
                  <a:pt x="0" y="1188"/>
                </a:cubicBezTo>
                <a:cubicBezTo>
                  <a:pt x="14" y="1242"/>
                  <a:pt x="68" y="1420"/>
                  <a:pt x="96" y="1476"/>
                </a:cubicBezTo>
                <a:cubicBezTo>
                  <a:pt x="121" y="1490"/>
                  <a:pt x="140" y="1517"/>
                  <a:pt x="168" y="1524"/>
                </a:cubicBezTo>
                <a:cubicBezTo>
                  <a:pt x="247" y="1544"/>
                  <a:pt x="338" y="1593"/>
                  <a:pt x="418" y="1608"/>
                </a:cubicBezTo>
                <a:cubicBezTo>
                  <a:pt x="487" y="1621"/>
                  <a:pt x="542" y="1644"/>
                  <a:pt x="610" y="1656"/>
                </a:cubicBezTo>
                <a:cubicBezTo>
                  <a:pt x="709" y="1674"/>
                  <a:pt x="800" y="1687"/>
                  <a:pt x="900" y="1704"/>
                </a:cubicBezTo>
                <a:cubicBezTo>
                  <a:pt x="963" y="1715"/>
                  <a:pt x="1041" y="1711"/>
                  <a:pt x="1104" y="1716"/>
                </a:cubicBezTo>
                <a:cubicBezTo>
                  <a:pt x="1188" y="1723"/>
                  <a:pt x="1258" y="1736"/>
                  <a:pt x="1342" y="1740"/>
                </a:cubicBezTo>
                <a:cubicBezTo>
                  <a:pt x="1546" y="1752"/>
                  <a:pt x="1784" y="1730"/>
                  <a:pt x="1992" y="1704"/>
                </a:cubicBezTo>
                <a:cubicBezTo>
                  <a:pt x="2042" y="1687"/>
                  <a:pt x="2137" y="1650"/>
                  <a:pt x="2182" y="1620"/>
                </a:cubicBezTo>
                <a:cubicBezTo>
                  <a:pt x="2254" y="1596"/>
                  <a:pt x="2296" y="1527"/>
                  <a:pt x="2314" y="1500"/>
                </a:cubicBezTo>
                <a:cubicBezTo>
                  <a:pt x="2333" y="1472"/>
                  <a:pt x="2328" y="1450"/>
                  <a:pt x="2326" y="1428"/>
                </a:cubicBezTo>
                <a:cubicBezTo>
                  <a:pt x="2324" y="1406"/>
                  <a:pt x="2328" y="1390"/>
                  <a:pt x="2302" y="1368"/>
                </a:cubicBezTo>
                <a:cubicBezTo>
                  <a:pt x="2298" y="1340"/>
                  <a:pt x="2194" y="1312"/>
                  <a:pt x="2170" y="1296"/>
                </a:cubicBezTo>
                <a:cubicBezTo>
                  <a:pt x="2133" y="1271"/>
                  <a:pt x="1858" y="1212"/>
                  <a:pt x="1858" y="1212"/>
                </a:cubicBezTo>
              </a:path>
            </a:pathLst>
          </a:custGeom>
          <a:noFill/>
          <a:ln w="9525">
            <a:solidFill>
              <a:srgbClr val="33CCCC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87156" name="Freeform 116"/>
          <p:cNvSpPr>
            <a:spLocks/>
          </p:cNvSpPr>
          <p:nvPr/>
        </p:nvSpPr>
        <p:spPr bwMode="auto">
          <a:xfrm>
            <a:off x="2286000" y="2514600"/>
            <a:ext cx="5448300" cy="2571750"/>
          </a:xfrm>
          <a:custGeom>
            <a:avLst/>
            <a:gdLst>
              <a:gd name="T0" fmla="*/ 2787 w 3432"/>
              <a:gd name="T1" fmla="*/ 71 h 1620"/>
              <a:gd name="T2" fmla="*/ 2664 w 3432"/>
              <a:gd name="T3" fmla="*/ 48 h 1620"/>
              <a:gd name="T4" fmla="*/ 2572 w 3432"/>
              <a:gd name="T5" fmla="*/ 24 h 1620"/>
              <a:gd name="T6" fmla="*/ 2346 w 3432"/>
              <a:gd name="T7" fmla="*/ 0 h 1620"/>
              <a:gd name="T8" fmla="*/ 1441 w 3432"/>
              <a:gd name="T9" fmla="*/ 47 h 1620"/>
              <a:gd name="T10" fmla="*/ 1155 w 3432"/>
              <a:gd name="T11" fmla="*/ 130 h 1620"/>
              <a:gd name="T12" fmla="*/ 881 w 3432"/>
              <a:gd name="T13" fmla="*/ 224 h 1620"/>
              <a:gd name="T14" fmla="*/ 738 w 3432"/>
              <a:gd name="T15" fmla="*/ 284 h 1620"/>
              <a:gd name="T16" fmla="*/ 667 w 3432"/>
              <a:gd name="T17" fmla="*/ 319 h 1620"/>
              <a:gd name="T18" fmla="*/ 631 w 3432"/>
              <a:gd name="T19" fmla="*/ 354 h 1620"/>
              <a:gd name="T20" fmla="*/ 560 w 3432"/>
              <a:gd name="T21" fmla="*/ 402 h 1620"/>
              <a:gd name="T22" fmla="*/ 524 w 3432"/>
              <a:gd name="T23" fmla="*/ 437 h 1620"/>
              <a:gd name="T24" fmla="*/ 453 w 3432"/>
              <a:gd name="T25" fmla="*/ 484 h 1620"/>
              <a:gd name="T26" fmla="*/ 369 w 3432"/>
              <a:gd name="T27" fmla="*/ 626 h 1620"/>
              <a:gd name="T28" fmla="*/ 464 w 3432"/>
              <a:gd name="T29" fmla="*/ 910 h 1620"/>
              <a:gd name="T30" fmla="*/ 524 w 3432"/>
              <a:gd name="T31" fmla="*/ 957 h 1620"/>
              <a:gd name="T32" fmla="*/ 595 w 3432"/>
              <a:gd name="T33" fmla="*/ 1028 h 1620"/>
              <a:gd name="T34" fmla="*/ 631 w 3432"/>
              <a:gd name="T35" fmla="*/ 1040 h 1620"/>
              <a:gd name="T36" fmla="*/ 768 w 3432"/>
              <a:gd name="T37" fmla="*/ 1116 h 1620"/>
              <a:gd name="T38" fmla="*/ 1012 w 3432"/>
              <a:gd name="T39" fmla="*/ 1217 h 1620"/>
              <a:gd name="T40" fmla="*/ 1048 w 3432"/>
              <a:gd name="T41" fmla="*/ 1241 h 1620"/>
              <a:gd name="T42" fmla="*/ 1119 w 3432"/>
              <a:gd name="T43" fmla="*/ 1264 h 1620"/>
              <a:gd name="T44" fmla="*/ 1203 w 3432"/>
              <a:gd name="T45" fmla="*/ 1312 h 1620"/>
              <a:gd name="T46" fmla="*/ 1310 w 3432"/>
              <a:gd name="T47" fmla="*/ 1335 h 1620"/>
              <a:gd name="T48" fmla="*/ 1584 w 3432"/>
              <a:gd name="T49" fmla="*/ 1394 h 1620"/>
              <a:gd name="T50" fmla="*/ 2453 w 3432"/>
              <a:gd name="T51" fmla="*/ 1465 h 1620"/>
              <a:gd name="T52" fmla="*/ 2952 w 3432"/>
              <a:gd name="T53" fmla="*/ 1440 h 1620"/>
              <a:gd name="T54" fmla="*/ 3215 w 3432"/>
              <a:gd name="T55" fmla="*/ 1394 h 1620"/>
              <a:gd name="T56" fmla="*/ 3348 w 3432"/>
              <a:gd name="T57" fmla="*/ 1296 h 1620"/>
              <a:gd name="T58" fmla="*/ 3420 w 3432"/>
              <a:gd name="T59" fmla="*/ 1236 h 1620"/>
              <a:gd name="T60" fmla="*/ 3420 w 3432"/>
              <a:gd name="T61" fmla="*/ 1104 h 1620"/>
              <a:gd name="T62" fmla="*/ 3432 w 3432"/>
              <a:gd name="T63" fmla="*/ 1128 h 1620"/>
              <a:gd name="T64" fmla="*/ 3384 w 3432"/>
              <a:gd name="T65" fmla="*/ 1008 h 1620"/>
              <a:gd name="T66" fmla="*/ 3300 w 3432"/>
              <a:gd name="T67" fmla="*/ 960 h 1620"/>
              <a:gd name="T68" fmla="*/ 3228 w 3432"/>
              <a:gd name="T69" fmla="*/ 912 h 1620"/>
              <a:gd name="T70" fmla="*/ 3144 w 3432"/>
              <a:gd name="T71" fmla="*/ 852 h 1620"/>
              <a:gd name="T72" fmla="*/ 3024 w 3432"/>
              <a:gd name="T73" fmla="*/ 804 h 1620"/>
              <a:gd name="T74" fmla="*/ 2616 w 3432"/>
              <a:gd name="T75" fmla="*/ 720 h 1620"/>
              <a:gd name="T76" fmla="*/ 2520 w 3432"/>
              <a:gd name="T77" fmla="*/ 708 h 1620"/>
              <a:gd name="T78" fmla="*/ 2084 w 3432"/>
              <a:gd name="T79" fmla="*/ 673 h 1620"/>
              <a:gd name="T80" fmla="*/ 1800 w 3432"/>
              <a:gd name="T81" fmla="*/ 696 h 1620"/>
              <a:gd name="T82" fmla="*/ 1369 w 3432"/>
              <a:gd name="T83" fmla="*/ 756 h 1620"/>
              <a:gd name="T84" fmla="*/ 1224 w 3432"/>
              <a:gd name="T85" fmla="*/ 768 h 1620"/>
              <a:gd name="T86" fmla="*/ 810 w 3432"/>
              <a:gd name="T87" fmla="*/ 827 h 1620"/>
              <a:gd name="T88" fmla="*/ 536 w 3432"/>
              <a:gd name="T89" fmla="*/ 874 h 1620"/>
              <a:gd name="T90" fmla="*/ 429 w 3432"/>
              <a:gd name="T91" fmla="*/ 910 h 1620"/>
              <a:gd name="T92" fmla="*/ 322 w 3432"/>
              <a:gd name="T93" fmla="*/ 933 h 1620"/>
              <a:gd name="T94" fmla="*/ 167 w 3432"/>
              <a:gd name="T95" fmla="*/ 1028 h 1620"/>
              <a:gd name="T96" fmla="*/ 119 w 3432"/>
              <a:gd name="T97" fmla="*/ 1099 h 1620"/>
              <a:gd name="T98" fmla="*/ 83 w 3432"/>
              <a:gd name="T99" fmla="*/ 1134 h 1620"/>
              <a:gd name="T100" fmla="*/ 36 w 3432"/>
              <a:gd name="T101" fmla="*/ 1205 h 1620"/>
              <a:gd name="T102" fmla="*/ 12 w 3432"/>
              <a:gd name="T103" fmla="*/ 1241 h 1620"/>
              <a:gd name="T104" fmla="*/ 0 w 3432"/>
              <a:gd name="T105" fmla="*/ 1288 h 1620"/>
              <a:gd name="T106" fmla="*/ 24 w 3432"/>
              <a:gd name="T107" fmla="*/ 1430 h 1620"/>
              <a:gd name="T108" fmla="*/ 312 w 3432"/>
              <a:gd name="T109" fmla="*/ 1620 h 162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432"/>
              <a:gd name="T166" fmla="*/ 0 h 1620"/>
              <a:gd name="T167" fmla="*/ 3432 w 3432"/>
              <a:gd name="T168" fmla="*/ 1620 h 1620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432" h="1620">
                <a:moveTo>
                  <a:pt x="2787" y="71"/>
                </a:moveTo>
                <a:cubicBezTo>
                  <a:pt x="2765" y="66"/>
                  <a:pt x="2700" y="56"/>
                  <a:pt x="2664" y="48"/>
                </a:cubicBezTo>
                <a:cubicBezTo>
                  <a:pt x="2628" y="40"/>
                  <a:pt x="2625" y="32"/>
                  <a:pt x="2572" y="24"/>
                </a:cubicBezTo>
                <a:cubicBezTo>
                  <a:pt x="2483" y="6"/>
                  <a:pt x="2454" y="8"/>
                  <a:pt x="2346" y="0"/>
                </a:cubicBezTo>
                <a:cubicBezTo>
                  <a:pt x="1985" y="7"/>
                  <a:pt x="1758" y="2"/>
                  <a:pt x="1441" y="47"/>
                </a:cubicBezTo>
                <a:cubicBezTo>
                  <a:pt x="1348" y="78"/>
                  <a:pt x="1250" y="106"/>
                  <a:pt x="1155" y="130"/>
                </a:cubicBezTo>
                <a:cubicBezTo>
                  <a:pt x="1073" y="184"/>
                  <a:pt x="969" y="181"/>
                  <a:pt x="881" y="224"/>
                </a:cubicBezTo>
                <a:cubicBezTo>
                  <a:pt x="771" y="279"/>
                  <a:pt x="821" y="263"/>
                  <a:pt x="738" y="284"/>
                </a:cubicBezTo>
                <a:cubicBezTo>
                  <a:pt x="738" y="284"/>
                  <a:pt x="668" y="318"/>
                  <a:pt x="667" y="319"/>
                </a:cubicBezTo>
                <a:cubicBezTo>
                  <a:pt x="653" y="328"/>
                  <a:pt x="644" y="345"/>
                  <a:pt x="631" y="354"/>
                </a:cubicBezTo>
                <a:cubicBezTo>
                  <a:pt x="608" y="372"/>
                  <a:pt x="584" y="386"/>
                  <a:pt x="560" y="402"/>
                </a:cubicBezTo>
                <a:cubicBezTo>
                  <a:pt x="546" y="411"/>
                  <a:pt x="537" y="427"/>
                  <a:pt x="524" y="437"/>
                </a:cubicBezTo>
                <a:cubicBezTo>
                  <a:pt x="501" y="455"/>
                  <a:pt x="453" y="484"/>
                  <a:pt x="453" y="484"/>
                </a:cubicBezTo>
                <a:cubicBezTo>
                  <a:pt x="420" y="534"/>
                  <a:pt x="387" y="572"/>
                  <a:pt x="369" y="626"/>
                </a:cubicBezTo>
                <a:cubicBezTo>
                  <a:pt x="381" y="861"/>
                  <a:pt x="325" y="840"/>
                  <a:pt x="464" y="910"/>
                </a:cubicBezTo>
                <a:cubicBezTo>
                  <a:pt x="530" y="1007"/>
                  <a:pt x="445" y="896"/>
                  <a:pt x="524" y="957"/>
                </a:cubicBezTo>
                <a:cubicBezTo>
                  <a:pt x="551" y="978"/>
                  <a:pt x="572" y="1004"/>
                  <a:pt x="595" y="1028"/>
                </a:cubicBezTo>
                <a:cubicBezTo>
                  <a:pt x="604" y="1037"/>
                  <a:pt x="620" y="1034"/>
                  <a:pt x="631" y="1040"/>
                </a:cubicBezTo>
                <a:cubicBezTo>
                  <a:pt x="674" y="1060"/>
                  <a:pt x="726" y="1096"/>
                  <a:pt x="768" y="1116"/>
                </a:cubicBezTo>
                <a:cubicBezTo>
                  <a:pt x="853" y="1159"/>
                  <a:pt x="923" y="1187"/>
                  <a:pt x="1012" y="1217"/>
                </a:cubicBezTo>
                <a:cubicBezTo>
                  <a:pt x="1026" y="1222"/>
                  <a:pt x="1035" y="1235"/>
                  <a:pt x="1048" y="1241"/>
                </a:cubicBezTo>
                <a:cubicBezTo>
                  <a:pt x="1071" y="1250"/>
                  <a:pt x="1099" y="1250"/>
                  <a:pt x="1119" y="1264"/>
                </a:cubicBezTo>
                <a:cubicBezTo>
                  <a:pt x="1145" y="1282"/>
                  <a:pt x="1173" y="1302"/>
                  <a:pt x="1203" y="1312"/>
                </a:cubicBezTo>
                <a:cubicBezTo>
                  <a:pt x="1238" y="1323"/>
                  <a:pt x="1275" y="1325"/>
                  <a:pt x="1310" y="1335"/>
                </a:cubicBezTo>
                <a:cubicBezTo>
                  <a:pt x="1404" y="1362"/>
                  <a:pt x="1486" y="1383"/>
                  <a:pt x="1584" y="1394"/>
                </a:cubicBezTo>
                <a:cubicBezTo>
                  <a:pt x="1876" y="1466"/>
                  <a:pt x="2147" y="1458"/>
                  <a:pt x="2453" y="1465"/>
                </a:cubicBezTo>
                <a:cubicBezTo>
                  <a:pt x="2685" y="1478"/>
                  <a:pt x="2825" y="1452"/>
                  <a:pt x="2952" y="1440"/>
                </a:cubicBezTo>
                <a:cubicBezTo>
                  <a:pt x="3079" y="1428"/>
                  <a:pt x="3149" y="1418"/>
                  <a:pt x="3215" y="1394"/>
                </a:cubicBezTo>
                <a:cubicBezTo>
                  <a:pt x="3279" y="1300"/>
                  <a:pt x="3268" y="1375"/>
                  <a:pt x="3348" y="1296"/>
                </a:cubicBezTo>
                <a:cubicBezTo>
                  <a:pt x="3367" y="1277"/>
                  <a:pt x="3408" y="1258"/>
                  <a:pt x="3420" y="1236"/>
                </a:cubicBezTo>
                <a:cubicBezTo>
                  <a:pt x="3427" y="1224"/>
                  <a:pt x="3432" y="1092"/>
                  <a:pt x="3420" y="1104"/>
                </a:cubicBezTo>
                <a:cubicBezTo>
                  <a:pt x="3430" y="1081"/>
                  <a:pt x="3432" y="1128"/>
                  <a:pt x="3432" y="1128"/>
                </a:cubicBezTo>
                <a:cubicBezTo>
                  <a:pt x="3419" y="1108"/>
                  <a:pt x="3406" y="1036"/>
                  <a:pt x="3384" y="1008"/>
                </a:cubicBezTo>
                <a:cubicBezTo>
                  <a:pt x="3362" y="980"/>
                  <a:pt x="3326" y="976"/>
                  <a:pt x="3300" y="960"/>
                </a:cubicBezTo>
                <a:cubicBezTo>
                  <a:pt x="3306" y="943"/>
                  <a:pt x="3202" y="928"/>
                  <a:pt x="3228" y="912"/>
                </a:cubicBezTo>
                <a:cubicBezTo>
                  <a:pt x="3240" y="904"/>
                  <a:pt x="3132" y="860"/>
                  <a:pt x="3144" y="852"/>
                </a:cubicBezTo>
                <a:cubicBezTo>
                  <a:pt x="3156" y="844"/>
                  <a:pt x="3024" y="804"/>
                  <a:pt x="3024" y="804"/>
                </a:cubicBezTo>
                <a:cubicBezTo>
                  <a:pt x="3070" y="737"/>
                  <a:pt x="2691" y="770"/>
                  <a:pt x="2616" y="720"/>
                </a:cubicBezTo>
                <a:cubicBezTo>
                  <a:pt x="2532" y="706"/>
                  <a:pt x="2609" y="716"/>
                  <a:pt x="2520" y="708"/>
                </a:cubicBezTo>
                <a:cubicBezTo>
                  <a:pt x="2431" y="700"/>
                  <a:pt x="2204" y="675"/>
                  <a:pt x="2084" y="673"/>
                </a:cubicBezTo>
                <a:cubicBezTo>
                  <a:pt x="1974" y="675"/>
                  <a:pt x="1907" y="686"/>
                  <a:pt x="1800" y="696"/>
                </a:cubicBezTo>
                <a:cubicBezTo>
                  <a:pt x="1275" y="745"/>
                  <a:pt x="1625" y="725"/>
                  <a:pt x="1369" y="756"/>
                </a:cubicBezTo>
                <a:cubicBezTo>
                  <a:pt x="1291" y="782"/>
                  <a:pt x="1371" y="749"/>
                  <a:pt x="1224" y="768"/>
                </a:cubicBezTo>
                <a:cubicBezTo>
                  <a:pt x="1089" y="785"/>
                  <a:pt x="946" y="816"/>
                  <a:pt x="810" y="827"/>
                </a:cubicBezTo>
                <a:cubicBezTo>
                  <a:pt x="718" y="850"/>
                  <a:pt x="630" y="861"/>
                  <a:pt x="536" y="874"/>
                </a:cubicBezTo>
                <a:cubicBezTo>
                  <a:pt x="500" y="886"/>
                  <a:pt x="464" y="898"/>
                  <a:pt x="429" y="910"/>
                </a:cubicBezTo>
                <a:cubicBezTo>
                  <a:pt x="395" y="921"/>
                  <a:pt x="354" y="916"/>
                  <a:pt x="322" y="933"/>
                </a:cubicBezTo>
                <a:cubicBezTo>
                  <a:pt x="272" y="961"/>
                  <a:pt x="214" y="996"/>
                  <a:pt x="167" y="1028"/>
                </a:cubicBezTo>
                <a:cubicBezTo>
                  <a:pt x="151" y="1052"/>
                  <a:pt x="139" y="1079"/>
                  <a:pt x="119" y="1099"/>
                </a:cubicBezTo>
                <a:cubicBezTo>
                  <a:pt x="107" y="1111"/>
                  <a:pt x="93" y="1121"/>
                  <a:pt x="83" y="1134"/>
                </a:cubicBezTo>
                <a:cubicBezTo>
                  <a:pt x="65" y="1157"/>
                  <a:pt x="52" y="1182"/>
                  <a:pt x="36" y="1205"/>
                </a:cubicBezTo>
                <a:cubicBezTo>
                  <a:pt x="28" y="1217"/>
                  <a:pt x="12" y="1241"/>
                  <a:pt x="12" y="1241"/>
                </a:cubicBezTo>
                <a:cubicBezTo>
                  <a:pt x="8" y="1256"/>
                  <a:pt x="0" y="1272"/>
                  <a:pt x="0" y="1288"/>
                </a:cubicBezTo>
                <a:cubicBezTo>
                  <a:pt x="0" y="1303"/>
                  <a:pt x="11" y="1401"/>
                  <a:pt x="24" y="1430"/>
                </a:cubicBezTo>
                <a:cubicBezTo>
                  <a:pt x="63" y="1519"/>
                  <a:pt x="231" y="1620"/>
                  <a:pt x="312" y="1620"/>
                </a:cubicBezTo>
              </a:path>
            </a:pathLst>
          </a:custGeom>
          <a:noFill/>
          <a:ln w="9525">
            <a:solidFill>
              <a:srgbClr val="33CCCC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87157" name="Freeform 117"/>
          <p:cNvSpPr>
            <a:spLocks/>
          </p:cNvSpPr>
          <p:nvPr/>
        </p:nvSpPr>
        <p:spPr bwMode="auto">
          <a:xfrm>
            <a:off x="2743200" y="5105400"/>
            <a:ext cx="3067050" cy="647700"/>
          </a:xfrm>
          <a:custGeom>
            <a:avLst/>
            <a:gdLst>
              <a:gd name="T0" fmla="*/ 0 w 1932"/>
              <a:gd name="T1" fmla="*/ 0 h 408"/>
              <a:gd name="T2" fmla="*/ 216 w 1932"/>
              <a:gd name="T3" fmla="*/ 120 h 408"/>
              <a:gd name="T4" fmla="*/ 348 w 1932"/>
              <a:gd name="T5" fmla="*/ 168 h 408"/>
              <a:gd name="T6" fmla="*/ 792 w 1932"/>
              <a:gd name="T7" fmla="*/ 288 h 408"/>
              <a:gd name="T8" fmla="*/ 1068 w 1932"/>
              <a:gd name="T9" fmla="*/ 348 h 408"/>
              <a:gd name="T10" fmla="*/ 1608 w 1932"/>
              <a:gd name="T11" fmla="*/ 396 h 408"/>
              <a:gd name="T12" fmla="*/ 1932 w 1932"/>
              <a:gd name="T13" fmla="*/ 408 h 4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32"/>
              <a:gd name="T22" fmla="*/ 0 h 408"/>
              <a:gd name="T23" fmla="*/ 1932 w 1932"/>
              <a:gd name="T24" fmla="*/ 408 h 40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32" h="408">
                <a:moveTo>
                  <a:pt x="0" y="0"/>
                </a:moveTo>
                <a:cubicBezTo>
                  <a:pt x="27" y="46"/>
                  <a:pt x="180" y="72"/>
                  <a:pt x="216" y="120"/>
                </a:cubicBezTo>
                <a:cubicBezTo>
                  <a:pt x="284" y="131"/>
                  <a:pt x="252" y="140"/>
                  <a:pt x="348" y="168"/>
                </a:cubicBezTo>
                <a:cubicBezTo>
                  <a:pt x="444" y="196"/>
                  <a:pt x="698" y="262"/>
                  <a:pt x="792" y="288"/>
                </a:cubicBezTo>
                <a:cubicBezTo>
                  <a:pt x="912" y="318"/>
                  <a:pt x="1002" y="336"/>
                  <a:pt x="1068" y="348"/>
                </a:cubicBezTo>
                <a:cubicBezTo>
                  <a:pt x="1204" y="366"/>
                  <a:pt x="1464" y="386"/>
                  <a:pt x="1608" y="396"/>
                </a:cubicBezTo>
                <a:cubicBezTo>
                  <a:pt x="1728" y="408"/>
                  <a:pt x="1860" y="408"/>
                  <a:pt x="1932" y="408"/>
                </a:cubicBezTo>
              </a:path>
            </a:pathLst>
          </a:custGeom>
          <a:noFill/>
          <a:ln w="9525">
            <a:solidFill>
              <a:srgbClr val="33CCCC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87158" name="Freeform 118"/>
          <p:cNvSpPr>
            <a:spLocks/>
          </p:cNvSpPr>
          <p:nvPr/>
        </p:nvSpPr>
        <p:spPr bwMode="auto">
          <a:xfrm>
            <a:off x="2057400" y="4800600"/>
            <a:ext cx="6011863" cy="1549400"/>
          </a:xfrm>
          <a:custGeom>
            <a:avLst/>
            <a:gdLst>
              <a:gd name="T0" fmla="*/ 2412 w 3787"/>
              <a:gd name="T1" fmla="*/ 556 h 976"/>
              <a:gd name="T2" fmla="*/ 2664 w 3787"/>
              <a:gd name="T3" fmla="*/ 568 h 976"/>
              <a:gd name="T4" fmla="*/ 3276 w 3787"/>
              <a:gd name="T5" fmla="*/ 568 h 976"/>
              <a:gd name="T6" fmla="*/ 3528 w 3787"/>
              <a:gd name="T7" fmla="*/ 496 h 976"/>
              <a:gd name="T8" fmla="*/ 3756 w 3787"/>
              <a:gd name="T9" fmla="*/ 376 h 976"/>
              <a:gd name="T10" fmla="*/ 3744 w 3787"/>
              <a:gd name="T11" fmla="*/ 232 h 976"/>
              <a:gd name="T12" fmla="*/ 3672 w 3787"/>
              <a:gd name="T13" fmla="*/ 148 h 976"/>
              <a:gd name="T14" fmla="*/ 2928 w 3787"/>
              <a:gd name="T15" fmla="*/ 16 h 976"/>
              <a:gd name="T16" fmla="*/ 1344 w 3787"/>
              <a:gd name="T17" fmla="*/ 52 h 976"/>
              <a:gd name="T18" fmla="*/ 984 w 3787"/>
              <a:gd name="T19" fmla="*/ 88 h 976"/>
              <a:gd name="T20" fmla="*/ 480 w 3787"/>
              <a:gd name="T21" fmla="*/ 184 h 976"/>
              <a:gd name="T22" fmla="*/ 264 w 3787"/>
              <a:gd name="T23" fmla="*/ 268 h 976"/>
              <a:gd name="T24" fmla="*/ 72 w 3787"/>
              <a:gd name="T25" fmla="*/ 400 h 976"/>
              <a:gd name="T26" fmla="*/ 0 w 3787"/>
              <a:gd name="T27" fmla="*/ 556 h 976"/>
              <a:gd name="T28" fmla="*/ 48 w 3787"/>
              <a:gd name="T29" fmla="*/ 724 h 976"/>
              <a:gd name="T30" fmla="*/ 516 w 3787"/>
              <a:gd name="T31" fmla="*/ 892 h 976"/>
              <a:gd name="T32" fmla="*/ 960 w 3787"/>
              <a:gd name="T33" fmla="*/ 928 h 976"/>
              <a:gd name="T34" fmla="*/ 1488 w 3787"/>
              <a:gd name="T35" fmla="*/ 952 h 976"/>
              <a:gd name="T36" fmla="*/ 2424 w 3787"/>
              <a:gd name="T37" fmla="*/ 964 h 976"/>
              <a:gd name="T38" fmla="*/ 3252 w 3787"/>
              <a:gd name="T39" fmla="*/ 880 h 97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787"/>
              <a:gd name="T61" fmla="*/ 0 h 976"/>
              <a:gd name="T62" fmla="*/ 3787 w 3787"/>
              <a:gd name="T63" fmla="*/ 976 h 97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787" h="976">
                <a:moveTo>
                  <a:pt x="2412" y="556"/>
                </a:moveTo>
                <a:cubicBezTo>
                  <a:pt x="2454" y="561"/>
                  <a:pt x="2520" y="566"/>
                  <a:pt x="2664" y="568"/>
                </a:cubicBezTo>
                <a:cubicBezTo>
                  <a:pt x="2808" y="570"/>
                  <a:pt x="3132" y="580"/>
                  <a:pt x="3276" y="568"/>
                </a:cubicBezTo>
                <a:cubicBezTo>
                  <a:pt x="3345" y="553"/>
                  <a:pt x="3459" y="513"/>
                  <a:pt x="3528" y="496"/>
                </a:cubicBezTo>
                <a:cubicBezTo>
                  <a:pt x="3580" y="462"/>
                  <a:pt x="3732" y="408"/>
                  <a:pt x="3756" y="376"/>
                </a:cubicBezTo>
                <a:cubicBezTo>
                  <a:pt x="3787" y="334"/>
                  <a:pt x="3758" y="268"/>
                  <a:pt x="3744" y="232"/>
                </a:cubicBezTo>
                <a:cubicBezTo>
                  <a:pt x="3730" y="194"/>
                  <a:pt x="3706" y="168"/>
                  <a:pt x="3672" y="148"/>
                </a:cubicBezTo>
                <a:cubicBezTo>
                  <a:pt x="3536" y="112"/>
                  <a:pt x="3316" y="32"/>
                  <a:pt x="2928" y="16"/>
                </a:cubicBezTo>
                <a:cubicBezTo>
                  <a:pt x="2540" y="0"/>
                  <a:pt x="1668" y="40"/>
                  <a:pt x="1344" y="52"/>
                </a:cubicBezTo>
                <a:cubicBezTo>
                  <a:pt x="1223" y="61"/>
                  <a:pt x="1105" y="77"/>
                  <a:pt x="984" y="88"/>
                </a:cubicBezTo>
                <a:cubicBezTo>
                  <a:pt x="817" y="130"/>
                  <a:pt x="647" y="142"/>
                  <a:pt x="480" y="184"/>
                </a:cubicBezTo>
                <a:cubicBezTo>
                  <a:pt x="416" y="227"/>
                  <a:pt x="337" y="244"/>
                  <a:pt x="264" y="268"/>
                </a:cubicBezTo>
                <a:cubicBezTo>
                  <a:pt x="186" y="294"/>
                  <a:pt x="137" y="357"/>
                  <a:pt x="72" y="400"/>
                </a:cubicBezTo>
                <a:cubicBezTo>
                  <a:pt x="39" y="450"/>
                  <a:pt x="34" y="506"/>
                  <a:pt x="0" y="556"/>
                </a:cubicBezTo>
                <a:cubicBezTo>
                  <a:pt x="6" y="603"/>
                  <a:pt x="5" y="686"/>
                  <a:pt x="48" y="724"/>
                </a:cubicBezTo>
                <a:cubicBezTo>
                  <a:pt x="134" y="780"/>
                  <a:pt x="364" y="858"/>
                  <a:pt x="516" y="892"/>
                </a:cubicBezTo>
                <a:cubicBezTo>
                  <a:pt x="658" y="912"/>
                  <a:pt x="841" y="924"/>
                  <a:pt x="960" y="928"/>
                </a:cubicBezTo>
                <a:cubicBezTo>
                  <a:pt x="1140" y="958"/>
                  <a:pt x="1306" y="944"/>
                  <a:pt x="1488" y="952"/>
                </a:cubicBezTo>
                <a:cubicBezTo>
                  <a:pt x="1730" y="970"/>
                  <a:pt x="2130" y="976"/>
                  <a:pt x="2424" y="964"/>
                </a:cubicBezTo>
                <a:cubicBezTo>
                  <a:pt x="2718" y="952"/>
                  <a:pt x="3080" y="897"/>
                  <a:pt x="3252" y="880"/>
                </a:cubicBezTo>
              </a:path>
            </a:pathLst>
          </a:custGeom>
          <a:noFill/>
          <a:ln w="9525">
            <a:solidFill>
              <a:srgbClr val="33CCCC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87159" name="Text Box 119"/>
          <p:cNvSpPr txBox="1">
            <a:spLocks noChangeArrowheads="1"/>
          </p:cNvSpPr>
          <p:nvPr/>
        </p:nvSpPr>
        <p:spPr bwMode="auto">
          <a:xfrm>
            <a:off x="0" y="609600"/>
            <a:ext cx="2228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conocimiento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0" name="Text Box 120"/>
          <p:cNvSpPr txBox="1">
            <a:spLocks noChangeArrowheads="1"/>
          </p:cNvSpPr>
          <p:nvPr/>
        </p:nvSpPr>
        <p:spPr bwMode="auto">
          <a:xfrm>
            <a:off x="0" y="1600200"/>
            <a:ext cx="198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1" name="Text Box 121"/>
          <p:cNvSpPr txBox="1">
            <a:spLocks noChangeArrowheads="1"/>
          </p:cNvSpPr>
          <p:nvPr/>
        </p:nvSpPr>
        <p:spPr bwMode="auto">
          <a:xfrm>
            <a:off x="0" y="2209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sobre la acción y sobre la 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2" name="Text Box 122"/>
          <p:cNvSpPr txBox="1">
            <a:spLocks noChangeArrowheads="1"/>
          </p:cNvSpPr>
          <p:nvPr/>
        </p:nvSpPr>
        <p:spPr bwMode="auto">
          <a:xfrm>
            <a:off x="0" y="2743200"/>
            <a:ext cx="231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conocimiento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3" name="Text Box 123"/>
          <p:cNvSpPr txBox="1">
            <a:spLocks noChangeArrowheads="1"/>
          </p:cNvSpPr>
          <p:nvPr/>
        </p:nvSpPr>
        <p:spPr bwMode="auto">
          <a:xfrm>
            <a:off x="0" y="3352800"/>
            <a:ext cx="198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4" name="Text Box 124"/>
          <p:cNvSpPr txBox="1">
            <a:spLocks noChangeArrowheads="1"/>
          </p:cNvSpPr>
          <p:nvPr/>
        </p:nvSpPr>
        <p:spPr bwMode="auto">
          <a:xfrm>
            <a:off x="0" y="3886200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sobre la acción y  sobre la 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5" name="Text Box 125"/>
          <p:cNvSpPr txBox="1">
            <a:spLocks noChangeArrowheads="1"/>
          </p:cNvSpPr>
          <p:nvPr/>
        </p:nvSpPr>
        <p:spPr bwMode="auto">
          <a:xfrm>
            <a:off x="0" y="4648200"/>
            <a:ext cx="2393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conocimiento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6" name="Text Box 126"/>
          <p:cNvSpPr txBox="1">
            <a:spLocks noChangeArrowheads="1"/>
          </p:cNvSpPr>
          <p:nvPr/>
        </p:nvSpPr>
        <p:spPr bwMode="auto">
          <a:xfrm>
            <a:off x="0" y="5105400"/>
            <a:ext cx="2476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7" name="Text Box 127"/>
          <p:cNvSpPr txBox="1">
            <a:spLocks noChangeArrowheads="1"/>
          </p:cNvSpPr>
          <p:nvPr/>
        </p:nvSpPr>
        <p:spPr bwMode="auto">
          <a:xfrm>
            <a:off x="0" y="5715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000099"/>
                </a:solidFill>
                <a:latin typeface="Calibri" pitchFamily="34" charset="0"/>
              </a:rPr>
              <a:t>reflexión sobre la acción y sobre la reflexión en acción</a:t>
            </a:r>
            <a:endParaRPr lang="es-ES" sz="1200" b="1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87168" name="Text Box 128"/>
          <p:cNvSpPr txBox="1">
            <a:spLocks noChangeArrowheads="1"/>
          </p:cNvSpPr>
          <p:nvPr/>
        </p:nvSpPr>
        <p:spPr bwMode="auto">
          <a:xfrm>
            <a:off x="7886700" y="1295400"/>
            <a:ext cx="1104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interactiva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69" name="Text Box 129"/>
          <p:cNvSpPr txBox="1">
            <a:spLocks noChangeArrowheads="1"/>
          </p:cNvSpPr>
          <p:nvPr/>
        </p:nvSpPr>
        <p:spPr bwMode="auto">
          <a:xfrm>
            <a:off x="7848600" y="2362200"/>
            <a:ext cx="12636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  preactiva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0" name="Text Box 130"/>
          <p:cNvSpPr txBox="1">
            <a:spLocks noChangeArrowheads="1"/>
          </p:cNvSpPr>
          <p:nvPr/>
        </p:nvSpPr>
        <p:spPr bwMode="auto">
          <a:xfrm>
            <a:off x="7772400" y="2895600"/>
            <a:ext cx="1143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>
                <a:latin typeface="Calibri" pitchFamily="34" charset="0"/>
              </a:rPr>
              <a:t>    </a:t>
            </a: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interactiva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1" name="Text Box 131"/>
          <p:cNvSpPr txBox="1">
            <a:spLocks noChangeArrowheads="1"/>
          </p:cNvSpPr>
          <p:nvPr/>
        </p:nvSpPr>
        <p:spPr bwMode="auto">
          <a:xfrm>
            <a:off x="7924800" y="3733800"/>
            <a:ext cx="1733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post-activa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2" name="Text Box 132"/>
          <p:cNvSpPr txBox="1">
            <a:spLocks noChangeArrowheads="1"/>
          </p:cNvSpPr>
          <p:nvPr/>
        </p:nvSpPr>
        <p:spPr bwMode="auto">
          <a:xfrm>
            <a:off x="7848600" y="4343400"/>
            <a:ext cx="1238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   </a:t>
            </a: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preactiva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3" name="Text Box 133"/>
          <p:cNvSpPr txBox="1">
            <a:spLocks noChangeArrowheads="1"/>
          </p:cNvSpPr>
          <p:nvPr/>
        </p:nvSpPr>
        <p:spPr bwMode="auto">
          <a:xfrm>
            <a:off x="7886700" y="5029200"/>
            <a:ext cx="1485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>
                <a:latin typeface="Calibri" pitchFamily="34" charset="0"/>
              </a:rPr>
              <a:t>  </a:t>
            </a: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interactiva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4" name="Text Box 134"/>
          <p:cNvSpPr txBox="1">
            <a:spLocks noChangeArrowheads="1"/>
          </p:cNvSpPr>
          <p:nvPr/>
        </p:nvSpPr>
        <p:spPr bwMode="auto">
          <a:xfrm>
            <a:off x="7848600" y="5562600"/>
            <a:ext cx="132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   post-activa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5" name="Text Box 135"/>
          <p:cNvSpPr txBox="1">
            <a:spLocks noChangeArrowheads="1"/>
          </p:cNvSpPr>
          <p:nvPr/>
        </p:nvSpPr>
        <p:spPr bwMode="auto">
          <a:xfrm>
            <a:off x="7772400" y="6096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>
                <a:solidFill>
                  <a:srgbClr val="990033"/>
                </a:solidFill>
                <a:latin typeface="Calibri" pitchFamily="34" charset="0"/>
              </a:rPr>
              <a:t>   </a:t>
            </a: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 </a:t>
            </a:r>
            <a:r>
              <a:rPr lang="es-MX" sz="1400" b="1">
                <a:solidFill>
                  <a:srgbClr val="990033"/>
                </a:solidFill>
                <a:latin typeface="Calibri" pitchFamily="34" charset="0"/>
              </a:rPr>
              <a:t>preactiva</a:t>
            </a:r>
            <a:endParaRPr lang="es-ES" sz="14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6" name="Text Box 136"/>
          <p:cNvSpPr txBox="1">
            <a:spLocks noChangeArrowheads="1"/>
          </p:cNvSpPr>
          <p:nvPr/>
        </p:nvSpPr>
        <p:spPr bwMode="auto">
          <a:xfrm>
            <a:off x="7639050" y="1828800"/>
            <a:ext cx="1733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      </a:t>
            </a:r>
            <a:r>
              <a:rPr lang="es-MX" sz="1200" b="1">
                <a:solidFill>
                  <a:srgbClr val="990033"/>
                </a:solidFill>
                <a:latin typeface="Calibri" pitchFamily="34" charset="0"/>
              </a:rPr>
              <a:t>post-activa</a:t>
            </a:r>
            <a:endParaRPr lang="es-ES" sz="1200" b="1">
              <a:solidFill>
                <a:srgbClr val="990033"/>
              </a:solidFill>
              <a:latin typeface="Calibri" pitchFamily="34" charset="0"/>
            </a:endParaRPr>
          </a:p>
        </p:txBody>
      </p:sp>
      <p:sp>
        <p:nvSpPr>
          <p:cNvPr id="87177" name="Line 137"/>
          <p:cNvSpPr>
            <a:spLocks noChangeShapeType="1"/>
          </p:cNvSpPr>
          <p:nvPr/>
        </p:nvSpPr>
        <p:spPr bwMode="auto">
          <a:xfrm>
            <a:off x="8382000" y="914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78" name="Line 138"/>
          <p:cNvSpPr>
            <a:spLocks noChangeShapeType="1"/>
          </p:cNvSpPr>
          <p:nvPr/>
        </p:nvSpPr>
        <p:spPr bwMode="auto">
          <a:xfrm>
            <a:off x="8382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79" name="Line 139"/>
          <p:cNvSpPr>
            <a:spLocks noChangeShapeType="1"/>
          </p:cNvSpPr>
          <p:nvPr/>
        </p:nvSpPr>
        <p:spPr bwMode="auto">
          <a:xfrm>
            <a:off x="8382000" y="2057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0" name="Line 140"/>
          <p:cNvSpPr>
            <a:spLocks noChangeShapeType="1"/>
          </p:cNvSpPr>
          <p:nvPr/>
        </p:nvSpPr>
        <p:spPr bwMode="auto">
          <a:xfrm>
            <a:off x="838200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1" name="Line 141"/>
          <p:cNvSpPr>
            <a:spLocks noChangeShapeType="1"/>
          </p:cNvSpPr>
          <p:nvPr/>
        </p:nvSpPr>
        <p:spPr bwMode="auto">
          <a:xfrm>
            <a:off x="8382000" y="3200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2" name="Line 142"/>
          <p:cNvSpPr>
            <a:spLocks noChangeShapeType="1"/>
          </p:cNvSpPr>
          <p:nvPr/>
        </p:nvSpPr>
        <p:spPr bwMode="auto">
          <a:xfrm>
            <a:off x="83820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3" name="Line 143"/>
          <p:cNvSpPr>
            <a:spLocks noChangeShapeType="1"/>
          </p:cNvSpPr>
          <p:nvPr/>
        </p:nvSpPr>
        <p:spPr bwMode="auto">
          <a:xfrm>
            <a:off x="8382000" y="4572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4" name="Line 144"/>
          <p:cNvSpPr>
            <a:spLocks noChangeShapeType="1"/>
          </p:cNvSpPr>
          <p:nvPr/>
        </p:nvSpPr>
        <p:spPr bwMode="auto">
          <a:xfrm>
            <a:off x="83820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5" name="Line 145"/>
          <p:cNvSpPr>
            <a:spLocks noChangeShapeType="1"/>
          </p:cNvSpPr>
          <p:nvPr/>
        </p:nvSpPr>
        <p:spPr bwMode="auto">
          <a:xfrm>
            <a:off x="838200" y="990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6" name="Line 146"/>
          <p:cNvSpPr>
            <a:spLocks noChangeShapeType="1"/>
          </p:cNvSpPr>
          <p:nvPr/>
        </p:nvSpPr>
        <p:spPr bwMode="auto">
          <a:xfrm>
            <a:off x="838200" y="1828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7" name="Line 147"/>
          <p:cNvSpPr>
            <a:spLocks noChangeShapeType="1"/>
          </p:cNvSpPr>
          <p:nvPr/>
        </p:nvSpPr>
        <p:spPr bwMode="auto">
          <a:xfrm>
            <a:off x="83820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8" name="Line 148"/>
          <p:cNvSpPr>
            <a:spLocks noChangeShapeType="1"/>
          </p:cNvSpPr>
          <p:nvPr/>
        </p:nvSpPr>
        <p:spPr bwMode="auto">
          <a:xfrm>
            <a:off x="838200" y="2971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89" name="Line 149"/>
          <p:cNvSpPr>
            <a:spLocks noChangeShapeType="1"/>
          </p:cNvSpPr>
          <p:nvPr/>
        </p:nvSpPr>
        <p:spPr bwMode="auto">
          <a:xfrm>
            <a:off x="8382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90" name="Line 150"/>
          <p:cNvSpPr>
            <a:spLocks noChangeShapeType="1"/>
          </p:cNvSpPr>
          <p:nvPr/>
        </p:nvSpPr>
        <p:spPr bwMode="auto">
          <a:xfrm>
            <a:off x="838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91" name="Line 151"/>
          <p:cNvSpPr>
            <a:spLocks noChangeShapeType="1"/>
          </p:cNvSpPr>
          <p:nvPr/>
        </p:nvSpPr>
        <p:spPr bwMode="auto">
          <a:xfrm>
            <a:off x="8382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92" name="Line 152"/>
          <p:cNvSpPr>
            <a:spLocks noChangeShapeType="1"/>
          </p:cNvSpPr>
          <p:nvPr/>
        </p:nvSpPr>
        <p:spPr bwMode="auto">
          <a:xfrm>
            <a:off x="8382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193" name="Text Box 153"/>
          <p:cNvSpPr txBox="1">
            <a:spLocks noChangeArrowheads="1"/>
          </p:cNvSpPr>
          <p:nvPr/>
        </p:nvSpPr>
        <p:spPr bwMode="auto">
          <a:xfrm>
            <a:off x="0" y="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 u="sng">
                <a:latin typeface="Calibri" pitchFamily="34" charset="0"/>
              </a:rPr>
              <a:t>REFLEXIÓN DE LA PRÁCTICA</a:t>
            </a:r>
            <a:endParaRPr lang="es-ES" sz="1400" b="1" u="sng">
              <a:latin typeface="Calibri" pitchFamily="34" charset="0"/>
            </a:endParaRPr>
          </a:p>
        </p:txBody>
      </p:sp>
      <p:sp>
        <p:nvSpPr>
          <p:cNvPr id="87194" name="Text Box 154"/>
          <p:cNvSpPr txBox="1">
            <a:spLocks noChangeArrowheads="1"/>
          </p:cNvSpPr>
          <p:nvPr/>
        </p:nvSpPr>
        <p:spPr bwMode="auto">
          <a:xfrm>
            <a:off x="6629400" y="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 u="sng">
                <a:latin typeface="Calibri" pitchFamily="34" charset="0"/>
              </a:rPr>
              <a:t>FASES EN LA ENSEÑANZA</a:t>
            </a:r>
            <a:endParaRPr lang="es-ES" sz="1400" b="1" u="sng">
              <a:latin typeface="Calibri" pitchFamily="34" charset="0"/>
            </a:endParaRPr>
          </a:p>
        </p:txBody>
      </p:sp>
      <p:sp>
        <p:nvSpPr>
          <p:cNvPr id="78" name="7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16C0BA-EE29-492B-A2DD-691588516523}" type="slidenum">
              <a:rPr lang="es-ES"/>
              <a:pPr>
                <a:defRPr/>
              </a:pPr>
              <a:t>25</a:t>
            </a:fld>
            <a:endParaRPr lang="es-ES"/>
          </a:p>
        </p:txBody>
      </p:sp>
      <p:sp>
        <p:nvSpPr>
          <p:cNvPr id="79" name="7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000"/>
                            </p:stCondLst>
                            <p:childTnLst>
                              <p:par>
                                <p:cTn id="1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5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500"/>
                            </p:stCondLst>
                            <p:childTnLst>
                              <p:par>
                                <p:cTn id="1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8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60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500"/>
                            </p:stCondLst>
                            <p:childTnLst>
                              <p:par>
                                <p:cTn id="1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8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7000"/>
                            </p:stCondLst>
                            <p:childTnLst>
                              <p:par>
                                <p:cTn id="1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8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80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8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8500"/>
                            </p:stCondLst>
                            <p:childTnLst>
                              <p:par>
                                <p:cTn id="1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55" grpId="0" animBg="1"/>
      <p:bldP spid="87156" grpId="0" animBg="1"/>
      <p:bldP spid="87157" grpId="0" animBg="1"/>
      <p:bldP spid="87158" grpId="0" animBg="1"/>
      <p:bldP spid="87159" grpId="0" autoUpdateAnimBg="0"/>
      <p:bldP spid="87160" grpId="0" autoUpdateAnimBg="0"/>
      <p:bldP spid="87161" grpId="0" autoUpdateAnimBg="0"/>
      <p:bldP spid="87162" grpId="0" autoUpdateAnimBg="0"/>
      <p:bldP spid="87163" grpId="0" autoUpdateAnimBg="0"/>
      <p:bldP spid="87164" grpId="0" autoUpdateAnimBg="0"/>
      <p:bldP spid="87165" grpId="0" autoUpdateAnimBg="0"/>
      <p:bldP spid="87166" grpId="0" autoUpdateAnimBg="0"/>
      <p:bldP spid="87167" grpId="0" autoUpdateAnimBg="0"/>
      <p:bldP spid="87168" grpId="0" autoUpdateAnimBg="0"/>
      <p:bldP spid="87169" grpId="0" autoUpdateAnimBg="0"/>
      <p:bldP spid="87170" grpId="0" autoUpdateAnimBg="0"/>
      <p:bldP spid="87171" grpId="0" autoUpdateAnimBg="0"/>
      <p:bldP spid="87172" grpId="0" autoUpdateAnimBg="0"/>
      <p:bldP spid="87173" grpId="0" autoUpdateAnimBg="0"/>
      <p:bldP spid="87174" grpId="0" autoUpdateAnimBg="0"/>
      <p:bldP spid="87175" grpId="0" autoUpdateAnimBg="0"/>
      <p:bldP spid="87176" grpId="0" autoUpdateAnimBg="0"/>
      <p:bldP spid="87177" grpId="0" animBg="1"/>
      <p:bldP spid="87178" grpId="0" animBg="1"/>
      <p:bldP spid="87179" grpId="0" animBg="1"/>
      <p:bldP spid="87180" grpId="0" animBg="1"/>
      <p:bldP spid="87181" grpId="0" animBg="1"/>
      <p:bldP spid="87182" grpId="0" animBg="1"/>
      <p:bldP spid="87183" grpId="0" animBg="1"/>
      <p:bldP spid="87184" grpId="0" animBg="1"/>
      <p:bldP spid="87185" grpId="0" animBg="1"/>
      <p:bldP spid="87186" grpId="0" animBg="1"/>
      <p:bldP spid="87187" grpId="0" animBg="1"/>
      <p:bldP spid="87188" grpId="0" animBg="1"/>
      <p:bldP spid="87189" grpId="0" animBg="1"/>
      <p:bldP spid="87190" grpId="0" animBg="1"/>
      <p:bldP spid="87191" grpId="0" animBg="1"/>
      <p:bldP spid="87192" grpId="0" animBg="1"/>
      <p:bldP spid="87193" grpId="0" autoUpdateAnimBg="0"/>
      <p:bldP spid="8719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0" y="1447800"/>
            <a:ext cx="3219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200" b="1">
                <a:latin typeface="Calibri" pitchFamily="34" charset="0"/>
              </a:rPr>
              <a:t>  profesional intelectual crítico y reflexivo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3352800" y="1447800"/>
            <a:ext cx="2228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200" b="1">
                <a:latin typeface="Calibri" pitchFamily="34" charset="0"/>
              </a:rPr>
              <a:t>práctica contextuada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5029200" y="1447800"/>
            <a:ext cx="4114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200" b="1">
                <a:latin typeface="Calibri" pitchFamily="34" charset="0"/>
              </a:rPr>
              <a:t>conocimiento como construcción personal y social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3" name="Oval 8"/>
          <p:cNvSpPr>
            <a:spLocks noChangeArrowheads="1"/>
          </p:cNvSpPr>
          <p:nvPr/>
        </p:nvSpPr>
        <p:spPr bwMode="auto">
          <a:xfrm>
            <a:off x="1428750" y="2286000"/>
            <a:ext cx="1898650" cy="5334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200" b="1">
                <a:latin typeface="Calibri" pitchFamily="34" charset="0"/>
              </a:rPr>
              <a:t>reflexión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25400" y="2362200"/>
            <a:ext cx="1238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contenidos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5" name="Text Box 10"/>
          <p:cNvSpPr txBox="1">
            <a:spLocks noChangeArrowheads="1"/>
          </p:cNvSpPr>
          <p:nvPr/>
        </p:nvSpPr>
        <p:spPr bwMode="auto">
          <a:xfrm>
            <a:off x="355600" y="2590800"/>
            <a:ext cx="9080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valores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768350" y="28956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contexto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7" name="Text Box 12"/>
          <p:cNvSpPr txBox="1">
            <a:spLocks noChangeArrowheads="1"/>
          </p:cNvSpPr>
          <p:nvPr/>
        </p:nvSpPr>
        <p:spPr bwMode="auto">
          <a:xfrm>
            <a:off x="1511300" y="30480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propios procesos de pensamiento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8" name="Text Box 13"/>
          <p:cNvSpPr txBox="1">
            <a:spLocks noChangeArrowheads="1"/>
          </p:cNvSpPr>
          <p:nvPr/>
        </p:nvSpPr>
        <p:spPr bwMode="auto">
          <a:xfrm>
            <a:off x="2914650" y="30480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aspectos</a:t>
            </a:r>
            <a:r>
              <a:rPr lang="es-MX" sz="1200">
                <a:latin typeface="Calibri" pitchFamily="34" charset="0"/>
              </a:rPr>
              <a:t> </a:t>
            </a:r>
            <a:r>
              <a:rPr lang="es-MX" sz="1200" b="1">
                <a:latin typeface="Calibri" pitchFamily="34" charset="0"/>
              </a:rPr>
              <a:t>técnicos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59" name="Line 14"/>
          <p:cNvSpPr>
            <a:spLocks noChangeShapeType="1"/>
          </p:cNvSpPr>
          <p:nvPr/>
        </p:nvSpPr>
        <p:spPr bwMode="auto">
          <a:xfrm flipH="1">
            <a:off x="2362200" y="8382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0" name="Line 15"/>
          <p:cNvSpPr>
            <a:spLocks noChangeShapeType="1"/>
          </p:cNvSpPr>
          <p:nvPr/>
        </p:nvSpPr>
        <p:spPr bwMode="auto">
          <a:xfrm>
            <a:off x="5638800" y="8382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1" name="Line 16"/>
          <p:cNvSpPr>
            <a:spLocks noChangeShapeType="1"/>
          </p:cNvSpPr>
          <p:nvPr/>
        </p:nvSpPr>
        <p:spPr bwMode="auto">
          <a:xfrm>
            <a:off x="1600200" y="1828800"/>
            <a:ext cx="5715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2" name="Line 17"/>
          <p:cNvSpPr>
            <a:spLocks noChangeShapeType="1"/>
          </p:cNvSpPr>
          <p:nvPr/>
        </p:nvSpPr>
        <p:spPr bwMode="auto">
          <a:xfrm flipH="1">
            <a:off x="2997200" y="1828800"/>
            <a:ext cx="584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3" name="Line 18"/>
          <p:cNvSpPr>
            <a:spLocks noChangeShapeType="1"/>
          </p:cNvSpPr>
          <p:nvPr/>
        </p:nvSpPr>
        <p:spPr bwMode="auto">
          <a:xfrm flipH="1">
            <a:off x="3327400" y="1828800"/>
            <a:ext cx="2463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4" name="Line 19"/>
          <p:cNvSpPr>
            <a:spLocks noChangeShapeType="1"/>
          </p:cNvSpPr>
          <p:nvPr/>
        </p:nvSpPr>
        <p:spPr bwMode="auto">
          <a:xfrm>
            <a:off x="2971800" y="2819400"/>
            <a:ext cx="1905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5" name="Line 20"/>
          <p:cNvSpPr>
            <a:spLocks noChangeShapeType="1"/>
          </p:cNvSpPr>
          <p:nvPr/>
        </p:nvSpPr>
        <p:spPr bwMode="auto">
          <a:xfrm flipH="1">
            <a:off x="2336800" y="2819400"/>
            <a:ext cx="2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6" name="Line 21"/>
          <p:cNvSpPr>
            <a:spLocks noChangeShapeType="1"/>
          </p:cNvSpPr>
          <p:nvPr/>
        </p:nvSpPr>
        <p:spPr bwMode="auto">
          <a:xfrm flipH="1">
            <a:off x="1447800" y="2819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7" name="Line 22"/>
          <p:cNvSpPr>
            <a:spLocks noChangeShapeType="1"/>
          </p:cNvSpPr>
          <p:nvPr/>
        </p:nvSpPr>
        <p:spPr bwMode="auto">
          <a:xfrm flipH="1">
            <a:off x="1066800" y="2590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27668" name="Line 23"/>
          <p:cNvSpPr>
            <a:spLocks noChangeShapeType="1"/>
          </p:cNvSpPr>
          <p:nvPr/>
        </p:nvSpPr>
        <p:spPr bwMode="auto">
          <a:xfrm flipH="1">
            <a:off x="1016000" y="2514600"/>
            <a:ext cx="41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4038600" y="2286000"/>
            <a:ext cx="135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articulación y confrontación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70" name="Oval 25"/>
          <p:cNvSpPr>
            <a:spLocks noChangeArrowheads="1"/>
          </p:cNvSpPr>
          <p:nvPr/>
        </p:nvSpPr>
        <p:spPr bwMode="auto">
          <a:xfrm>
            <a:off x="1295400" y="3657600"/>
            <a:ext cx="1981200" cy="3810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metacognición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4114800" y="3200400"/>
            <a:ext cx="15684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permite tomar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1" name="Oval 27"/>
          <p:cNvSpPr>
            <a:spLocks noChangeArrowheads="1"/>
          </p:cNvSpPr>
          <p:nvPr/>
        </p:nvSpPr>
        <p:spPr bwMode="auto">
          <a:xfrm>
            <a:off x="3886200" y="3657600"/>
            <a:ext cx="1568450" cy="3810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decisiones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4114800" y="4343400"/>
            <a:ext cx="1403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ponen en acto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3" name="Oval 29"/>
          <p:cNvSpPr>
            <a:spLocks noChangeArrowheads="1"/>
          </p:cNvSpPr>
          <p:nvPr/>
        </p:nvSpPr>
        <p:spPr bwMode="auto">
          <a:xfrm>
            <a:off x="3505200" y="4876800"/>
            <a:ext cx="264160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teorías científicas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4" name="Oval 30"/>
          <p:cNvSpPr>
            <a:spLocks noChangeArrowheads="1"/>
          </p:cNvSpPr>
          <p:nvPr/>
        </p:nvSpPr>
        <p:spPr bwMode="auto">
          <a:xfrm>
            <a:off x="1181100" y="4800600"/>
            <a:ext cx="206375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teorías vulgares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4235450" y="54102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permite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27677" name="Line 32"/>
          <p:cNvSpPr>
            <a:spLocks noChangeShapeType="1"/>
          </p:cNvSpPr>
          <p:nvPr/>
        </p:nvSpPr>
        <p:spPr bwMode="auto">
          <a:xfrm>
            <a:off x="4495800" y="914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097" name="Line 33"/>
          <p:cNvSpPr>
            <a:spLocks noChangeShapeType="1"/>
          </p:cNvSpPr>
          <p:nvPr/>
        </p:nvSpPr>
        <p:spPr bwMode="auto">
          <a:xfrm>
            <a:off x="3409950" y="2590800"/>
            <a:ext cx="55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099" name="Line 35"/>
          <p:cNvSpPr>
            <a:spLocks noChangeShapeType="1"/>
          </p:cNvSpPr>
          <p:nvPr/>
        </p:nvSpPr>
        <p:spPr bwMode="auto">
          <a:xfrm>
            <a:off x="47244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0" name="Line 36"/>
          <p:cNvSpPr>
            <a:spLocks noChangeShapeType="1"/>
          </p:cNvSpPr>
          <p:nvPr/>
        </p:nvSpPr>
        <p:spPr bwMode="auto">
          <a:xfrm>
            <a:off x="4724400" y="3505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1" name="Line 37"/>
          <p:cNvSpPr>
            <a:spLocks noChangeShapeType="1"/>
          </p:cNvSpPr>
          <p:nvPr/>
        </p:nvSpPr>
        <p:spPr bwMode="auto">
          <a:xfrm>
            <a:off x="4724400" y="4038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2" name="Line 38"/>
          <p:cNvSpPr>
            <a:spLocks noChangeShapeType="1"/>
          </p:cNvSpPr>
          <p:nvPr/>
        </p:nvSpPr>
        <p:spPr bwMode="auto">
          <a:xfrm>
            <a:off x="4724400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3" name="Line 39"/>
          <p:cNvSpPr>
            <a:spLocks noChangeShapeType="1"/>
          </p:cNvSpPr>
          <p:nvPr/>
        </p:nvSpPr>
        <p:spPr bwMode="auto">
          <a:xfrm>
            <a:off x="4648200" y="525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4" name="Oval 40"/>
          <p:cNvSpPr>
            <a:spLocks noChangeArrowheads="1"/>
          </p:cNvSpPr>
          <p:nvPr/>
        </p:nvSpPr>
        <p:spPr bwMode="auto">
          <a:xfrm>
            <a:off x="1143000" y="6096000"/>
            <a:ext cx="312420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construir conocimiento profesional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05" name="Line 41"/>
          <p:cNvSpPr>
            <a:spLocks noChangeShapeType="1"/>
          </p:cNvSpPr>
          <p:nvPr/>
        </p:nvSpPr>
        <p:spPr bwMode="auto">
          <a:xfrm flipH="1">
            <a:off x="2667000" y="5638800"/>
            <a:ext cx="1905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7" name="Oval 43"/>
          <p:cNvSpPr>
            <a:spLocks noChangeArrowheads="1"/>
          </p:cNvSpPr>
          <p:nvPr/>
        </p:nvSpPr>
        <p:spPr bwMode="auto">
          <a:xfrm>
            <a:off x="5486400" y="6096000"/>
            <a:ext cx="2311400" cy="304800"/>
          </a:xfrm>
          <a:prstGeom prst="ellipse">
            <a:avLst/>
          </a:prstGeom>
          <a:solidFill>
            <a:srgbClr val="ADE1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ejercer práctica profesional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08" name="Line 44"/>
          <p:cNvSpPr>
            <a:spLocks noChangeShapeType="1"/>
          </p:cNvSpPr>
          <p:nvPr/>
        </p:nvSpPr>
        <p:spPr bwMode="auto">
          <a:xfrm>
            <a:off x="4724400" y="57150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09" name="Line 45"/>
          <p:cNvSpPr>
            <a:spLocks noChangeShapeType="1"/>
          </p:cNvSpPr>
          <p:nvPr/>
        </p:nvSpPr>
        <p:spPr bwMode="auto">
          <a:xfrm flipH="1">
            <a:off x="2997200" y="4572000"/>
            <a:ext cx="107315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10" name="Line 46"/>
          <p:cNvSpPr>
            <a:spLocks noChangeShapeType="1"/>
          </p:cNvSpPr>
          <p:nvPr/>
        </p:nvSpPr>
        <p:spPr bwMode="auto">
          <a:xfrm>
            <a:off x="2914650" y="5105400"/>
            <a:ext cx="12382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12" name="Oval 48"/>
          <p:cNvSpPr>
            <a:spLocks noChangeArrowheads="1"/>
          </p:cNvSpPr>
          <p:nvPr/>
        </p:nvSpPr>
        <p:spPr bwMode="auto">
          <a:xfrm>
            <a:off x="5715000" y="2209800"/>
            <a:ext cx="107315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teoría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13" name="Oval 49"/>
          <p:cNvSpPr>
            <a:spLocks noChangeArrowheads="1"/>
          </p:cNvSpPr>
          <p:nvPr/>
        </p:nvSpPr>
        <p:spPr bwMode="auto">
          <a:xfrm>
            <a:off x="5791200" y="2590800"/>
            <a:ext cx="99060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práctica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6781800" y="2209800"/>
            <a:ext cx="132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-pensamiento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6781800" y="25908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-acción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16" name="Line 52"/>
          <p:cNvSpPr>
            <a:spLocks noChangeShapeType="1"/>
          </p:cNvSpPr>
          <p:nvPr/>
        </p:nvSpPr>
        <p:spPr bwMode="auto">
          <a:xfrm flipV="1">
            <a:off x="5257800" y="23622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17" name="Line 53"/>
          <p:cNvSpPr>
            <a:spLocks noChangeShapeType="1"/>
          </p:cNvSpPr>
          <p:nvPr/>
        </p:nvSpPr>
        <p:spPr bwMode="auto">
          <a:xfrm>
            <a:off x="5257800" y="2590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27" name="Text Box 63"/>
          <p:cNvSpPr txBox="1">
            <a:spLocks noChangeArrowheads="1"/>
          </p:cNvSpPr>
          <p:nvPr/>
        </p:nvSpPr>
        <p:spPr bwMode="auto">
          <a:xfrm>
            <a:off x="5721350" y="3657600"/>
            <a:ext cx="577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ante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28" name="Oval 64"/>
          <p:cNvSpPr>
            <a:spLocks noChangeArrowheads="1"/>
          </p:cNvSpPr>
          <p:nvPr/>
        </p:nvSpPr>
        <p:spPr bwMode="auto">
          <a:xfrm>
            <a:off x="6629400" y="3276600"/>
            <a:ext cx="2228850" cy="3048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situaciones problemáticas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29" name="Oval 65"/>
          <p:cNvSpPr>
            <a:spLocks noChangeArrowheads="1"/>
          </p:cNvSpPr>
          <p:nvPr/>
        </p:nvSpPr>
        <p:spPr bwMode="auto">
          <a:xfrm>
            <a:off x="6781800" y="3657600"/>
            <a:ext cx="2063750" cy="2286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dilemas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30" name="Oval 66"/>
          <p:cNvSpPr>
            <a:spLocks noChangeArrowheads="1"/>
          </p:cNvSpPr>
          <p:nvPr/>
        </p:nvSpPr>
        <p:spPr bwMode="auto">
          <a:xfrm>
            <a:off x="6858000" y="4038600"/>
            <a:ext cx="1981200" cy="2286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incidentes críticos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31" name="Oval 67"/>
          <p:cNvSpPr>
            <a:spLocks noChangeArrowheads="1"/>
          </p:cNvSpPr>
          <p:nvPr/>
        </p:nvSpPr>
        <p:spPr bwMode="auto">
          <a:xfrm>
            <a:off x="6705600" y="4343400"/>
            <a:ext cx="1981200" cy="2286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rutinas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32" name="Oval 68"/>
          <p:cNvSpPr>
            <a:spLocks noChangeArrowheads="1"/>
          </p:cNvSpPr>
          <p:nvPr/>
        </p:nvSpPr>
        <p:spPr bwMode="auto">
          <a:xfrm>
            <a:off x="6299200" y="4953000"/>
            <a:ext cx="2311400" cy="228600"/>
          </a:xfrm>
          <a:prstGeom prst="ellipse">
            <a:avLst/>
          </a:prstGeom>
          <a:solidFill>
            <a:srgbClr val="ADE1E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s-MX" sz="1200" b="1">
                <a:latin typeface="Calibri" pitchFamily="34" charset="0"/>
              </a:rPr>
              <a:t>conocimiento artesanal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88133" name="Line 69"/>
          <p:cNvSpPr>
            <a:spLocks noChangeShapeType="1"/>
          </p:cNvSpPr>
          <p:nvPr/>
        </p:nvSpPr>
        <p:spPr bwMode="auto">
          <a:xfrm>
            <a:off x="5391150" y="4572000"/>
            <a:ext cx="10731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4" name="Line 70"/>
          <p:cNvSpPr>
            <a:spLocks noChangeShapeType="1"/>
          </p:cNvSpPr>
          <p:nvPr/>
        </p:nvSpPr>
        <p:spPr bwMode="auto">
          <a:xfrm flipH="1">
            <a:off x="5060950" y="5181600"/>
            <a:ext cx="1320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5" name="Line 71"/>
          <p:cNvSpPr>
            <a:spLocks noChangeShapeType="1"/>
          </p:cNvSpPr>
          <p:nvPr/>
        </p:nvSpPr>
        <p:spPr bwMode="auto">
          <a:xfrm>
            <a:off x="5486400" y="3810000"/>
            <a:ext cx="24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6" name="Line 72"/>
          <p:cNvSpPr>
            <a:spLocks noChangeShapeType="1"/>
          </p:cNvSpPr>
          <p:nvPr/>
        </p:nvSpPr>
        <p:spPr bwMode="auto">
          <a:xfrm flipV="1">
            <a:off x="62484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7" name="Line 73"/>
          <p:cNvSpPr>
            <a:spLocks noChangeShapeType="1"/>
          </p:cNvSpPr>
          <p:nvPr/>
        </p:nvSpPr>
        <p:spPr bwMode="auto">
          <a:xfrm>
            <a:off x="62484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8" name="Line 74"/>
          <p:cNvSpPr>
            <a:spLocks noChangeShapeType="1"/>
          </p:cNvSpPr>
          <p:nvPr/>
        </p:nvSpPr>
        <p:spPr bwMode="auto">
          <a:xfrm>
            <a:off x="6324600" y="3886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39" name="Line 75"/>
          <p:cNvSpPr>
            <a:spLocks noChangeShapeType="1"/>
          </p:cNvSpPr>
          <p:nvPr/>
        </p:nvSpPr>
        <p:spPr bwMode="auto">
          <a:xfrm>
            <a:off x="6324600" y="3962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140" name="Text Box 76"/>
          <p:cNvSpPr txBox="1">
            <a:spLocks noChangeArrowheads="1"/>
          </p:cNvSpPr>
          <p:nvPr/>
        </p:nvSpPr>
        <p:spPr bwMode="auto">
          <a:xfrm>
            <a:off x="355600" y="476250"/>
            <a:ext cx="8420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MX" sz="16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Supuestos que se sostienen desde el paradigma hermenéutico - reflexivo</a:t>
            </a:r>
            <a:endParaRPr lang="es-ES" sz="1600" b="1"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</p:txBody>
      </p:sp>
      <p:sp>
        <p:nvSpPr>
          <p:cNvPr id="27710" name="Line 77"/>
          <p:cNvSpPr>
            <a:spLocks noChangeShapeType="1"/>
          </p:cNvSpPr>
          <p:nvPr/>
        </p:nvSpPr>
        <p:spPr bwMode="auto">
          <a:xfrm>
            <a:off x="2362200" y="3429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3" name="6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A44B9-B9EB-460A-A78E-F5B02746D1A1}" type="slidenum">
              <a:rPr lang="es-ES"/>
              <a:pPr>
                <a:defRPr/>
              </a:pPr>
              <a:t>26</a:t>
            </a:fld>
            <a:endParaRPr lang="es-ES"/>
          </a:p>
        </p:txBody>
      </p:sp>
      <p:sp>
        <p:nvSpPr>
          <p:cNvPr id="64" name="6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5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6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88" grpId="0" autoUpdateAnimBg="0"/>
      <p:bldP spid="88090" grpId="0" autoUpdateAnimBg="0"/>
      <p:bldP spid="88091" grpId="0" animBg="1" autoUpdateAnimBg="0"/>
      <p:bldP spid="88092" grpId="0" autoUpdateAnimBg="0"/>
      <p:bldP spid="88093" grpId="0" animBg="1" autoUpdateAnimBg="0"/>
      <p:bldP spid="88094" grpId="0" animBg="1" autoUpdateAnimBg="0"/>
      <p:bldP spid="88095" grpId="0" autoUpdateAnimBg="0"/>
      <p:bldP spid="88097" grpId="0" animBg="1"/>
      <p:bldP spid="88099" grpId="0" animBg="1"/>
      <p:bldP spid="88100" grpId="0" animBg="1"/>
      <p:bldP spid="88101" grpId="0" animBg="1"/>
      <p:bldP spid="88102" grpId="0" animBg="1"/>
      <p:bldP spid="88103" grpId="0" animBg="1"/>
      <p:bldP spid="88104" grpId="0" animBg="1" autoUpdateAnimBg="0"/>
      <p:bldP spid="88105" grpId="0" animBg="1"/>
      <p:bldP spid="88107" grpId="0" animBg="1" autoUpdateAnimBg="0"/>
      <p:bldP spid="88108" grpId="0" animBg="1"/>
      <p:bldP spid="88109" grpId="0" animBg="1"/>
      <p:bldP spid="88110" grpId="0" animBg="1"/>
      <p:bldP spid="88112" grpId="0" animBg="1" autoUpdateAnimBg="0"/>
      <p:bldP spid="88113" grpId="0" animBg="1" autoUpdateAnimBg="0"/>
      <p:bldP spid="88114" grpId="0" autoUpdateAnimBg="0"/>
      <p:bldP spid="88115" grpId="0" autoUpdateAnimBg="0"/>
      <p:bldP spid="88116" grpId="0" animBg="1"/>
      <p:bldP spid="88117" grpId="0" animBg="1"/>
      <p:bldP spid="88127" grpId="0" autoUpdateAnimBg="0"/>
      <p:bldP spid="88128" grpId="0" animBg="1" autoUpdateAnimBg="0"/>
      <p:bldP spid="88129" grpId="0" animBg="1" autoUpdateAnimBg="0"/>
      <p:bldP spid="88130" grpId="0" animBg="1" autoUpdateAnimBg="0"/>
      <p:bldP spid="88131" grpId="0" animBg="1" autoUpdateAnimBg="0"/>
      <p:bldP spid="88132" grpId="0" animBg="1" autoUpdateAnimBg="0"/>
      <p:bldP spid="88133" grpId="0" animBg="1"/>
      <p:bldP spid="88134" grpId="0" animBg="1"/>
      <p:bldP spid="88135" grpId="0" animBg="1"/>
      <p:bldP spid="88136" grpId="0" animBg="1"/>
      <p:bldP spid="88137" grpId="0" animBg="1"/>
      <p:bldP spid="88138" grpId="0" animBg="1"/>
      <p:bldP spid="8813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996950"/>
            <a:ext cx="9144000" cy="586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¿cómo se </a:t>
            </a:r>
            <a:r>
              <a:rPr lang="es-ES_tradnl" sz="2800">
                <a:latin typeface="Times New Roman" pitchFamily="18" charset="0"/>
                <a:cs typeface="Times New Roman" pitchFamily="18" charset="0"/>
              </a:rPr>
              <a:t>construye el conocimiento profesional docente</a:t>
            </a:r>
            <a:r>
              <a:rPr lang="es-ES" sz="2800">
                <a:latin typeface="Times New Roman" pitchFamily="18" charset="0"/>
                <a:cs typeface="Times New Roman" pitchFamily="18" charset="0"/>
              </a:rPr>
              <a:t>?</a:t>
            </a:r>
            <a:endParaRPr lang="es-ES_tradnl" sz="28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¿qué dispositivos permiten que las teorías científicas impacten en ella?</a:t>
            </a:r>
            <a:endParaRPr lang="es-ES_tradnl" sz="28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¿es posible que ante la complejidad de la práctica se pongan en acto la reflexión, las teorías científicas, los propios fundamentos?</a:t>
            </a:r>
            <a:endParaRPr lang="es-ES_tradnl" sz="28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¿es posible superar los conocimientos vulgares y acríticos que</a:t>
            </a:r>
            <a:r>
              <a:rPr lang="es-ES_tradnl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>
                <a:latin typeface="Times New Roman" pitchFamily="18" charset="0"/>
                <a:cs typeface="Times New Roman" pitchFamily="18" charset="0"/>
              </a:rPr>
              <a:t>construimos previamente a la formación sistemática?</a:t>
            </a:r>
            <a:endParaRPr lang="es-ES_tradnl" sz="28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¿es posible aprender a reflexionar sobre nuestras propias acciones?</a:t>
            </a:r>
            <a:endParaRPr lang="es-ES_tradnl" sz="280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>
                <a:latin typeface="Times New Roman" pitchFamily="18" charset="0"/>
                <a:cs typeface="Times New Roman" pitchFamily="18" charset="0"/>
              </a:rPr>
              <a:t>¿qué favorece ese proceso?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381000"/>
            <a:ext cx="91440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¿Cómo se </a:t>
            </a:r>
            <a:r>
              <a:rPr lang="es-ES_tradnl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aprende la práctica</a:t>
            </a:r>
            <a:r>
              <a:rPr lang="es-ES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de enseñar</a:t>
            </a:r>
            <a:r>
              <a:rPr lang="es-ES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s-ES_tradnl" sz="3200" b="1" i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4ECEC5-9623-4696-92ED-37A9A9549C7D}" type="slidenum">
              <a:rPr lang="es-ES"/>
              <a:pPr>
                <a:defRPr/>
              </a:pPr>
              <a:t>27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Ramón R. Abarca Fernández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0A846DFF-7072-4734-8E6A-1E64A04213C0}" type="slidenum">
              <a:rPr lang="es-ES"/>
              <a:pPr algn="ctr">
                <a:defRPr/>
              </a:pPr>
              <a:t>3</a:t>
            </a:fld>
            <a:endParaRPr lang="es-E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43063"/>
          </a:xfrm>
        </p:spPr>
        <p:txBody>
          <a:bodyPr/>
          <a:lstStyle/>
          <a:p>
            <a:r>
              <a:rPr lang="es-MX" sz="4000" smtClean="0">
                <a:latin typeface="Tahoma" pitchFamily="34" charset="0"/>
              </a:rPr>
              <a:t>2. Las acciones escolares no se hallan desvinculadas en la institución</a:t>
            </a:r>
            <a:endParaRPr lang="es-ES" sz="4000" smtClean="0">
              <a:latin typeface="Tahoma" pitchFamily="34" charset="0"/>
            </a:endParaRPr>
          </a:p>
        </p:txBody>
      </p:sp>
      <p:sp>
        <p:nvSpPr>
          <p:cNvPr id="4100" name="Rectangle 34"/>
          <p:cNvSpPr>
            <a:spLocks noChangeArrowheads="1"/>
          </p:cNvSpPr>
          <p:nvPr/>
        </p:nvSpPr>
        <p:spPr bwMode="auto">
          <a:xfrm>
            <a:off x="6305550" y="5853113"/>
            <a:ext cx="539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s-ES_tradnl">
              <a:latin typeface="Calibri" pitchFamily="34" charset="0"/>
            </a:endParaRPr>
          </a:p>
        </p:txBody>
      </p:sp>
      <p:sp>
        <p:nvSpPr>
          <p:cNvPr id="4101" name="Rectangle 35"/>
          <p:cNvSpPr>
            <a:spLocks noChangeArrowheads="1"/>
          </p:cNvSpPr>
          <p:nvPr/>
        </p:nvSpPr>
        <p:spPr bwMode="auto">
          <a:xfrm>
            <a:off x="6305550" y="5981700"/>
            <a:ext cx="539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s-ES_tradnl">
              <a:latin typeface="Calibri" pitchFamily="34" charset="0"/>
            </a:endParaRPr>
          </a:p>
        </p:txBody>
      </p:sp>
      <p:sp>
        <p:nvSpPr>
          <p:cNvPr id="4102" name="Rectangle 38"/>
          <p:cNvSpPr>
            <a:spLocks noChangeArrowheads="1"/>
          </p:cNvSpPr>
          <p:nvPr/>
        </p:nvSpPr>
        <p:spPr bwMode="auto">
          <a:xfrm>
            <a:off x="6367463" y="5381625"/>
            <a:ext cx="4762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s-ES_tradnl">
              <a:latin typeface="Calibri" pitchFamily="34" charset="0"/>
            </a:endParaRPr>
          </a:p>
        </p:txBody>
      </p:sp>
      <p:sp>
        <p:nvSpPr>
          <p:cNvPr id="4103" name="Rectangle 39"/>
          <p:cNvSpPr>
            <a:spLocks noChangeArrowheads="1"/>
          </p:cNvSpPr>
          <p:nvPr/>
        </p:nvSpPr>
        <p:spPr bwMode="auto">
          <a:xfrm>
            <a:off x="6367463" y="5502275"/>
            <a:ext cx="4762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s-ES_tradnl">
              <a:latin typeface="Calibri" pitchFamily="34" charset="0"/>
            </a:endParaRPr>
          </a:p>
        </p:txBody>
      </p:sp>
      <p:sp>
        <p:nvSpPr>
          <p:cNvPr id="37" name="36 Elipse"/>
          <p:cNvSpPr/>
          <p:nvPr/>
        </p:nvSpPr>
        <p:spPr>
          <a:xfrm>
            <a:off x="4500563" y="5857875"/>
            <a:ext cx="3714750" cy="642938"/>
          </a:xfrm>
          <a:prstGeom prst="ellips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Administración  financiera</a:t>
            </a:r>
            <a:endParaRPr lang="es-ES" dirty="0"/>
          </a:p>
        </p:txBody>
      </p:sp>
      <p:sp>
        <p:nvSpPr>
          <p:cNvPr id="38" name="37 Elipse"/>
          <p:cNvSpPr/>
          <p:nvPr/>
        </p:nvSpPr>
        <p:spPr>
          <a:xfrm>
            <a:off x="4643438" y="5214938"/>
            <a:ext cx="3571875" cy="785812"/>
          </a:xfrm>
          <a:prstGeom prst="ellips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Organizacional</a:t>
            </a:r>
            <a:endParaRPr lang="es-ES" dirty="0"/>
          </a:p>
        </p:txBody>
      </p:sp>
      <p:sp>
        <p:nvSpPr>
          <p:cNvPr id="39" name="38 Elipse"/>
          <p:cNvSpPr/>
          <p:nvPr/>
        </p:nvSpPr>
        <p:spPr>
          <a:xfrm>
            <a:off x="4214813" y="2000250"/>
            <a:ext cx="4143375" cy="3500438"/>
          </a:xfrm>
          <a:prstGeom prst="ellipse">
            <a:avLst/>
          </a:prstGeom>
          <a:solidFill>
            <a:srgbClr val="66FF3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Macro entorno Social, Económico, Cultural y comunicacional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39 Elipse"/>
          <p:cNvSpPr/>
          <p:nvPr/>
        </p:nvSpPr>
        <p:spPr>
          <a:xfrm>
            <a:off x="4500563" y="3000375"/>
            <a:ext cx="3571875" cy="25003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Sectorial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41" name="40 Elipse"/>
          <p:cNvSpPr/>
          <p:nvPr/>
        </p:nvSpPr>
        <p:spPr>
          <a:xfrm>
            <a:off x="4929188" y="3429000"/>
            <a:ext cx="3000375" cy="2071688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Familiar y  comunitaria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42" name="41 Elipse"/>
          <p:cNvSpPr/>
          <p:nvPr/>
        </p:nvSpPr>
        <p:spPr>
          <a:xfrm>
            <a:off x="5143500" y="4143375"/>
            <a:ext cx="2500313" cy="13573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err="1"/>
              <a:t>Convivencial</a:t>
            </a: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43" name="42 Elipse"/>
          <p:cNvSpPr/>
          <p:nvPr/>
        </p:nvSpPr>
        <p:spPr>
          <a:xfrm>
            <a:off x="5357813" y="4572000"/>
            <a:ext cx="2143125" cy="928688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Pedagogía Curricular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4" name="Text Box 59"/>
          <p:cNvSpPr txBox="1">
            <a:spLocks noChangeArrowheads="1"/>
          </p:cNvSpPr>
          <p:nvPr/>
        </p:nvSpPr>
        <p:spPr bwMode="auto">
          <a:xfrm>
            <a:off x="500063" y="1571625"/>
            <a:ext cx="29337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600" b="1">
                <a:latin typeface="Calibri" pitchFamily="34" charset="0"/>
              </a:rPr>
              <a:t>Características   de   la    gestión</a:t>
            </a:r>
            <a:endParaRPr lang="es-ES_tradnl" sz="2600">
              <a:latin typeface="Calibri" pitchFamily="34" charset="0"/>
            </a:endParaRPr>
          </a:p>
        </p:txBody>
      </p: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785813" y="2428875"/>
            <a:ext cx="27860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600" b="1">
                <a:latin typeface="Calibri" pitchFamily="34" charset="0"/>
              </a:rPr>
              <a:t>Son de carácter:</a:t>
            </a:r>
          </a:p>
        </p:txBody>
      </p:sp>
      <p:sp>
        <p:nvSpPr>
          <p:cNvPr id="46" name="Text Box 55"/>
          <p:cNvSpPr txBox="1">
            <a:spLocks noChangeArrowheads="1"/>
          </p:cNvSpPr>
          <p:nvPr/>
        </p:nvSpPr>
        <p:spPr bwMode="auto">
          <a:xfrm>
            <a:off x="1071563" y="3714750"/>
            <a:ext cx="2357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 b="1">
                <a:latin typeface="Calibri" pitchFamily="34" charset="0"/>
              </a:rPr>
              <a:t>NODAL o CENTRAL</a:t>
            </a:r>
            <a:endParaRPr lang="es-ES_tradnl" sz="2000">
              <a:latin typeface="Calibri" pitchFamily="34" charset="0"/>
            </a:endParaRPr>
          </a:p>
        </p:txBody>
      </p:sp>
      <p:sp>
        <p:nvSpPr>
          <p:cNvPr id="47" name="Text Box 57"/>
          <p:cNvSpPr txBox="1">
            <a:spLocks noChangeArrowheads="1"/>
          </p:cNvSpPr>
          <p:nvPr/>
        </p:nvSpPr>
        <p:spPr bwMode="auto">
          <a:xfrm>
            <a:off x="642938" y="4857750"/>
            <a:ext cx="33639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 b="1">
                <a:latin typeface="Calibri" pitchFamily="34" charset="0"/>
              </a:rPr>
              <a:t>INSTRUMENTAL o de SOPORTE</a:t>
            </a:r>
            <a:endParaRPr lang="es-ES_tradnl" sz="2000">
              <a:latin typeface="Calibri" pitchFamily="34" charset="0"/>
            </a:endParaRPr>
          </a:p>
        </p:txBody>
      </p:sp>
      <p:sp>
        <p:nvSpPr>
          <p:cNvPr id="48" name="Text Box 61"/>
          <p:cNvSpPr txBox="1">
            <a:spLocks noChangeArrowheads="1"/>
          </p:cNvSpPr>
          <p:nvPr/>
        </p:nvSpPr>
        <p:spPr bwMode="auto">
          <a:xfrm>
            <a:off x="6519863" y="1428750"/>
            <a:ext cx="2624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000" b="1">
                <a:latin typeface="Calibri" pitchFamily="34" charset="0"/>
              </a:rPr>
              <a:t>D I M E N S I O N E S    D E   L A    G E S T I Ó N</a:t>
            </a:r>
            <a:endParaRPr lang="es-ES_tradnl" sz="2000">
              <a:latin typeface="Calibri" pitchFamily="34" charset="0"/>
            </a:endParaRPr>
          </a:p>
        </p:txBody>
      </p:sp>
      <p:sp>
        <p:nvSpPr>
          <p:cNvPr id="4116" name="48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071563" y="2928938"/>
            <a:ext cx="1527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000" b="1">
                <a:latin typeface="Calibri" pitchFamily="34" charset="0"/>
              </a:rPr>
              <a:t>RELACIONAL</a:t>
            </a:r>
            <a:endParaRPr lang="es-ES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35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3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400"/>
                            </p:stCondLst>
                            <p:childTnLst>
                              <p:par>
                                <p:cTn id="4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1357313" y="214313"/>
            <a:ext cx="6643687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3400">
                <a:latin typeface="Calibri" pitchFamily="34" charset="0"/>
              </a:rPr>
              <a:t>3. LA GESTIÓN DE CONTENIDOS : definición </a:t>
            </a:r>
            <a:r>
              <a:rPr lang="es-ES" sz="3400">
                <a:latin typeface="Calibri" pitchFamily="34" charset="0"/>
              </a:rPr>
              <a:t>conceptual</a:t>
            </a:r>
          </a:p>
        </p:txBody>
      </p:sp>
      <p:sp>
        <p:nvSpPr>
          <p:cNvPr id="4" name="3 Elipse"/>
          <p:cNvSpPr/>
          <p:nvPr/>
        </p:nvSpPr>
        <p:spPr>
          <a:xfrm>
            <a:off x="3714744" y="1357298"/>
            <a:ext cx="1500198" cy="857256"/>
          </a:xfrm>
          <a:prstGeom prst="ellipse">
            <a:avLst/>
          </a:prstGeom>
          <a:gradFill flip="none" rotWithShape="1"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Crear</a:t>
            </a:r>
            <a:endParaRPr lang="es-ES" sz="2600" dirty="0"/>
          </a:p>
        </p:txBody>
      </p:sp>
      <p:sp>
        <p:nvSpPr>
          <p:cNvPr id="5" name="4 Elipse"/>
          <p:cNvSpPr/>
          <p:nvPr/>
        </p:nvSpPr>
        <p:spPr>
          <a:xfrm>
            <a:off x="6215074" y="1785926"/>
            <a:ext cx="2428892" cy="1214446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Seleccionar</a:t>
            </a:r>
            <a:endParaRPr lang="es-ES" sz="2600" dirty="0"/>
          </a:p>
        </p:txBody>
      </p:sp>
      <p:sp>
        <p:nvSpPr>
          <p:cNvPr id="6" name="5 Elipse"/>
          <p:cNvSpPr/>
          <p:nvPr/>
        </p:nvSpPr>
        <p:spPr>
          <a:xfrm>
            <a:off x="6715140" y="3500438"/>
            <a:ext cx="2428860" cy="1428760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Clasificar/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Taxonomía</a:t>
            </a:r>
            <a:endParaRPr lang="es-ES" sz="2600" dirty="0"/>
          </a:p>
        </p:txBody>
      </p:sp>
      <p:sp>
        <p:nvSpPr>
          <p:cNvPr id="7" name="6 Elipse"/>
          <p:cNvSpPr/>
          <p:nvPr/>
        </p:nvSpPr>
        <p:spPr>
          <a:xfrm>
            <a:off x="5572132" y="5786454"/>
            <a:ext cx="1857388" cy="1071546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Editar/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Publicar</a:t>
            </a:r>
            <a:endParaRPr lang="es-ES" sz="2600" dirty="0"/>
          </a:p>
        </p:txBody>
      </p:sp>
      <p:sp>
        <p:nvSpPr>
          <p:cNvPr id="8" name="7 Elipse"/>
          <p:cNvSpPr/>
          <p:nvPr/>
        </p:nvSpPr>
        <p:spPr>
          <a:xfrm>
            <a:off x="1785918" y="6072206"/>
            <a:ext cx="1928826" cy="642942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Acceder</a:t>
            </a:r>
            <a:endParaRPr lang="es-ES" sz="2600" dirty="0"/>
          </a:p>
        </p:txBody>
      </p:sp>
      <p:sp>
        <p:nvSpPr>
          <p:cNvPr id="9" name="8 Elipse"/>
          <p:cNvSpPr/>
          <p:nvPr/>
        </p:nvSpPr>
        <p:spPr>
          <a:xfrm>
            <a:off x="0" y="3643314"/>
            <a:ext cx="2357422" cy="1071570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Revisar/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Actualizar</a:t>
            </a:r>
            <a:endParaRPr lang="es-ES" sz="2600" dirty="0"/>
          </a:p>
        </p:txBody>
      </p:sp>
      <p:sp>
        <p:nvSpPr>
          <p:cNvPr id="10" name="9 Elipse"/>
          <p:cNvSpPr/>
          <p:nvPr/>
        </p:nvSpPr>
        <p:spPr>
          <a:xfrm>
            <a:off x="642910" y="2071678"/>
            <a:ext cx="2143140" cy="1071570"/>
          </a:xfrm>
          <a:prstGeom prst="ellipse">
            <a:avLst/>
          </a:prstGeom>
          <a:gradFill>
            <a:gsLst>
              <a:gs pos="7400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Evaluar/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Actualizar</a:t>
            </a:r>
            <a:endParaRPr lang="es-ES" sz="2600" dirty="0"/>
          </a:p>
        </p:txBody>
      </p:sp>
      <p:sp>
        <p:nvSpPr>
          <p:cNvPr id="11" name="10 Elipse"/>
          <p:cNvSpPr/>
          <p:nvPr/>
        </p:nvSpPr>
        <p:spPr>
          <a:xfrm>
            <a:off x="3286116" y="3500438"/>
            <a:ext cx="2357454" cy="1500198"/>
          </a:xfrm>
          <a:prstGeom prst="ellipse">
            <a:avLst/>
          </a:prstGeom>
          <a:gradFill flip="none" rotWithShape="1">
            <a:gsLst>
              <a:gs pos="63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dirty="0"/>
              <a:t>Gestión de  contenidos</a:t>
            </a:r>
            <a:endParaRPr lang="es-ES" sz="2600" dirty="0"/>
          </a:p>
        </p:txBody>
      </p:sp>
      <p:cxnSp>
        <p:nvCxnSpPr>
          <p:cNvPr id="13" name="12 Conector recto de flecha"/>
          <p:cNvCxnSpPr>
            <a:stCxn id="11" idx="7"/>
          </p:cNvCxnSpPr>
          <p:nvPr/>
        </p:nvCxnSpPr>
        <p:spPr>
          <a:xfrm rot="5400000" flipH="1" flipV="1">
            <a:off x="5361781" y="2794794"/>
            <a:ext cx="862013" cy="9874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stCxn id="11" idx="6"/>
          </p:cNvCxnSpPr>
          <p:nvPr/>
        </p:nvCxnSpPr>
        <p:spPr>
          <a:xfrm flipV="1">
            <a:off x="5643563" y="4214813"/>
            <a:ext cx="1071562" cy="365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5000625" y="4933950"/>
            <a:ext cx="928688" cy="92392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rot="16200000" flipV="1">
            <a:off x="3890963" y="2895600"/>
            <a:ext cx="1147762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0800000">
            <a:off x="2571750" y="3071813"/>
            <a:ext cx="1071563" cy="7191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rot="10800000" flipV="1">
            <a:off x="2286000" y="4357688"/>
            <a:ext cx="1143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rot="5400000">
            <a:off x="2857500" y="5000625"/>
            <a:ext cx="1143000" cy="8572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DE919-BDEA-4A44-8CB2-F9A74972DCD1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5155" name="20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6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5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50"/>
                            </p:stCondLst>
                            <p:childTnLst>
                              <p:par>
                                <p:cTn id="2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25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14313" y="214313"/>
            <a:ext cx="86090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MX" sz="3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4. La enseñanza: Una práctica compleja</a:t>
            </a:r>
            <a:endParaRPr lang="es-ES" sz="3000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 Black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0" y="838200"/>
            <a:ext cx="1706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Arial Black" pitchFamily="34" charset="0"/>
              </a:rPr>
              <a:t>Características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>
            <a:off x="4495800" y="1066800"/>
            <a:ext cx="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349375"/>
            <a:ext cx="1100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inmediatez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990600" y="1524000"/>
            <a:ext cx="550863" cy="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524000" y="1349375"/>
            <a:ext cx="2005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multidimensionalidad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3505200" y="1524000"/>
            <a:ext cx="457200" cy="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962400" y="1349375"/>
            <a:ext cx="13747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simultaneidad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5257800" y="1524000"/>
            <a:ext cx="457200" cy="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5638800" y="1371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imprevisibilidad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7086600" y="1524000"/>
            <a:ext cx="577850" cy="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7696200" y="1349375"/>
            <a:ext cx="12366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singularidad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609600" y="1676400"/>
            <a:ext cx="2284413" cy="400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2667000" y="16764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4495800" y="16764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>
            <a:off x="5105400" y="1676400"/>
            <a:ext cx="9525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5410200" y="1676400"/>
            <a:ext cx="2462213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3352800" y="2057400"/>
            <a:ext cx="1901825" cy="581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600" b="1">
                <a:latin typeface="Calibri" pitchFamily="34" charset="0"/>
              </a:rPr>
              <a:t>práctica compleja</a:t>
            </a:r>
          </a:p>
          <a:p>
            <a:r>
              <a:rPr lang="es-MX" sz="1600" b="1">
                <a:latin typeface="Calibri" pitchFamily="34" charset="0"/>
              </a:rPr>
              <a:t>    contextuada</a:t>
            </a:r>
            <a:endParaRPr lang="es-ES" sz="1600" b="1">
              <a:latin typeface="Calibri" pitchFamily="34" charset="0"/>
            </a:endParaRP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4267200" y="2667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3733800" y="2819400"/>
            <a:ext cx="1019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producto del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H="1">
            <a:off x="4267200" y="3048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2667000" y="3352800"/>
            <a:ext cx="3687763" cy="336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600" b="1">
                <a:latin typeface="Calibri" pitchFamily="34" charset="0"/>
              </a:rPr>
              <a:t>trayecto de la formación profesional</a:t>
            </a:r>
            <a:endParaRPr lang="es-ES" sz="1600" b="1">
              <a:latin typeface="Calibri" pitchFamily="34" charset="0"/>
            </a:endParaRPr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H="1">
            <a:off x="1828800" y="35814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0" y="3886200"/>
            <a:ext cx="1601788" cy="304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400" b="1">
                <a:latin typeface="Calibri" pitchFamily="34" charset="0"/>
              </a:rPr>
              <a:t>biografía escolar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 flipH="1">
            <a:off x="3124200" y="3810000"/>
            <a:ext cx="152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1828800" y="4114800"/>
            <a:ext cx="2289175" cy="304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400" b="1">
                <a:latin typeface="Calibri" pitchFamily="34" charset="0"/>
              </a:rPr>
              <a:t>socialización profesional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4724400" y="3810000"/>
            <a:ext cx="330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4572000" y="4357688"/>
            <a:ext cx="1838325" cy="304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400" b="1">
                <a:latin typeface="Calibri" pitchFamily="34" charset="0"/>
              </a:rPr>
              <a:t>formación de grado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>
            <a:off x="6477000" y="3581400"/>
            <a:ext cx="6096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6858000" y="3886200"/>
            <a:ext cx="1905000" cy="623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perfeccionamiento </a:t>
            </a:r>
          </a:p>
          <a:p>
            <a:pPr>
              <a:spcBef>
                <a:spcPct val="50000"/>
              </a:spcBef>
            </a:pPr>
            <a:r>
              <a:rPr lang="es-MX" sz="1400" b="1">
                <a:latin typeface="Calibri" pitchFamily="34" charset="0"/>
              </a:rPr>
              <a:t>actualización</a:t>
            </a:r>
            <a:endParaRPr lang="es-ES" sz="1400" b="1">
              <a:latin typeface="Calibri" pitchFamily="34" charset="0"/>
            </a:endParaRPr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1600200" y="4038600"/>
            <a:ext cx="228600" cy="7620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4114800" y="4343400"/>
            <a:ext cx="304800" cy="0"/>
          </a:xfrm>
          <a:prstGeom prst="line">
            <a:avLst/>
          </a:prstGeom>
          <a:noFill/>
          <a:ln w="952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 flipV="1">
            <a:off x="6400800" y="4191000"/>
            <a:ext cx="457200" cy="76200"/>
          </a:xfrm>
          <a:prstGeom prst="line">
            <a:avLst/>
          </a:prstGeom>
          <a:noFill/>
          <a:ln w="28575">
            <a:solidFill>
              <a:srgbClr val="267474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1219200" y="4495800"/>
            <a:ext cx="1095375" cy="823913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vivencial</a:t>
            </a:r>
          </a:p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acrítica</a:t>
            </a:r>
          </a:p>
          <a:p>
            <a:pPr>
              <a:spcBef>
                <a:spcPct val="50000"/>
              </a:spcBef>
            </a:pPr>
            <a:r>
              <a:rPr lang="es-MX" sz="1200" b="1">
                <a:latin typeface="Calibri" pitchFamily="34" charset="0"/>
              </a:rPr>
              <a:t>asistemática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5715000" y="4645025"/>
            <a:ext cx="1011238" cy="45720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200" b="1">
                <a:latin typeface="Calibri" pitchFamily="34" charset="0"/>
              </a:rPr>
              <a:t>organizada</a:t>
            </a:r>
          </a:p>
          <a:p>
            <a:r>
              <a:rPr lang="es-ES_tradnl" sz="1200" b="1">
                <a:latin typeface="Calibri" pitchFamily="34" charset="0"/>
              </a:rPr>
              <a:t>sistemática</a:t>
            </a:r>
            <a:endParaRPr lang="es-ES" sz="1200" b="1">
              <a:latin typeface="Calibri" pitchFamily="34" charset="0"/>
            </a:endParaRP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1219200" y="5483225"/>
            <a:ext cx="1690688" cy="457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>
                <a:latin typeface="+mn-lt"/>
              </a:rPr>
              <a:t>teorías incorporadas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>
                <a:latin typeface="+mn-lt"/>
              </a:rPr>
              <a:t>tradiciones</a:t>
            </a:r>
            <a:endParaRPr lang="es-ES" sz="1200" b="1" dirty="0">
              <a:latin typeface="+mn-lt"/>
            </a:endParaRP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5638800" y="5330825"/>
            <a:ext cx="1470025" cy="457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>
                <a:latin typeface="+mn-lt"/>
              </a:rPr>
              <a:t>teorías científicas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>
                <a:latin typeface="+mn-lt"/>
              </a:rPr>
              <a:t>tradiciones</a:t>
            </a:r>
            <a:endParaRPr lang="es-ES" sz="1200" b="1" dirty="0">
              <a:latin typeface="+mn-lt"/>
            </a:endParaRP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1143000" y="6019800"/>
            <a:ext cx="7205663" cy="336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1600" b="1">
                <a:latin typeface="Arial Black" pitchFamily="34" charset="0"/>
              </a:rPr>
              <a:t>Proceso de construcción del conocimiento profesional docente</a:t>
            </a:r>
            <a:endParaRPr lang="es-ES" sz="1600" b="1">
              <a:latin typeface="Arial Black" pitchFamily="34" charset="0"/>
            </a:endParaRPr>
          </a:p>
        </p:txBody>
      </p:sp>
      <p:sp>
        <p:nvSpPr>
          <p:cNvPr id="40" name="3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2C1A2-10D4-4A52-8AC5-77BAAC92DB39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6185" name="40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3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8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9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4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85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35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3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8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5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550"/>
                            </p:stCondLst>
                            <p:childTnLst>
                              <p:par>
                                <p:cTn id="7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8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000"/>
                            </p:stCondLst>
                            <p:childTnLst>
                              <p:par>
                                <p:cTn id="1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500"/>
                            </p:stCondLst>
                            <p:childTnLst>
                              <p:par>
                                <p:cTn id="1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 animBg="1"/>
      <p:bldP spid="7175" grpId="0"/>
      <p:bldP spid="7176" grpId="0" animBg="1"/>
      <p:bldP spid="7177" grpId="0"/>
      <p:bldP spid="7178" grpId="0" animBg="1"/>
      <p:bldP spid="7179" grpId="0"/>
      <p:bldP spid="7180" grpId="0" animBg="1"/>
      <p:bldP spid="7181" grpId="0"/>
      <p:bldP spid="7182" grpId="0" animBg="1"/>
      <p:bldP spid="7183" grpId="0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 autoUpdateAnimBg="0"/>
      <p:bldP spid="7194" grpId="0" animBg="1"/>
      <p:bldP spid="7195" grpId="0" autoUpdateAnimBg="0"/>
      <p:bldP spid="7196" grpId="0" animBg="1"/>
      <p:bldP spid="7197" grpId="0" animBg="1" autoUpdateAnimBg="0"/>
      <p:bldP spid="7198" grpId="0" animBg="1"/>
      <p:bldP spid="7199" grpId="0" animBg="1" autoUpdateAnimBg="0"/>
      <p:bldP spid="7200" grpId="0" animBg="1"/>
      <p:bldP spid="7201" grpId="0" animBg="1" autoUpdateAnimBg="0"/>
      <p:bldP spid="7202" grpId="0" animBg="1"/>
      <p:bldP spid="7203" grpId="0" animBg="1" autoUpdateAnimBg="0"/>
      <p:bldP spid="7204" grpId="0" animBg="1"/>
      <p:bldP spid="7205" grpId="0" animBg="1" autoUpdateAnimBg="0"/>
      <p:bldP spid="7206" grpId="0" animBg="1"/>
      <p:bldP spid="7207" grpId="0" animBg="1"/>
      <p:bldP spid="7208" grpId="0" animBg="1"/>
      <p:bldP spid="7209" grpId="0" animBg="1" autoUpdateAnimBg="0"/>
      <p:bldP spid="7210" grpId="0" animBg="1" autoUpdateAnimBg="0"/>
      <p:bldP spid="7211" grpId="0" animBg="1" autoUpdateAnimBg="0"/>
      <p:bldP spid="7212" grpId="0" animBg="1" autoUpdateAnimBg="0"/>
      <p:bldP spid="7213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 flipV="1">
            <a:off x="357188" y="0"/>
            <a:ext cx="8229600" cy="714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s-ES_tradnl" sz="3000" b="1">
              <a:latin typeface="Times New Roman" pitchFamily="18" charset="0"/>
            </a:endParaRPr>
          </a:p>
          <a:p>
            <a:pPr algn="ctr"/>
            <a:r>
              <a:rPr lang="es-ES_tradnl" sz="3000" b="1">
                <a:latin typeface="Times New Roman" pitchFamily="18" charset="0"/>
              </a:rPr>
              <a:t>5. Proceso de construcción del conocimiento </a:t>
            </a:r>
          </a:p>
          <a:p>
            <a:pPr algn="ctr"/>
            <a:r>
              <a:rPr lang="es-ES_tradnl" sz="3000" b="1">
                <a:latin typeface="Times New Roman" pitchFamily="18" charset="0"/>
              </a:rPr>
              <a:t>profesional docente</a:t>
            </a:r>
            <a:endParaRPr lang="es-ES" sz="3000" b="1">
              <a:latin typeface="Times New Roman" pitchFamily="18" charset="0"/>
            </a:endParaRPr>
          </a:p>
          <a:p>
            <a:pPr algn="ctr"/>
            <a:endParaRPr lang="es-ES" sz="3000">
              <a:latin typeface="Times New Roman" pitchFamily="18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786063" y="6286500"/>
            <a:ext cx="56880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2400" b="1">
                <a:latin typeface="Times New Roman" pitchFamily="18" charset="0"/>
              </a:rPr>
              <a:t>docente intelectual, reflexivo, crítico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779838" y="765175"/>
            <a:ext cx="1108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Supone</a:t>
            </a:r>
            <a:endParaRPr lang="es-ES" sz="2400">
              <a:latin typeface="Times New Roman" pitchFamily="18" charset="0"/>
            </a:endParaRP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4284663" y="1125538"/>
            <a:ext cx="0" cy="228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987675" y="1268413"/>
            <a:ext cx="2511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>
                <a:latin typeface="Times New Roman" pitchFamily="18" charset="0"/>
              </a:rPr>
              <a:t>docente mediador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4284663" y="1628775"/>
            <a:ext cx="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851275" y="1773238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entre</a:t>
            </a:r>
            <a:endParaRPr lang="es-ES" sz="2400">
              <a:latin typeface="Times New Roman" pitchFamily="18" charset="0"/>
            </a:endParaRP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4284663" y="2133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276600" y="2276475"/>
            <a:ext cx="2093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>
                <a:latin typeface="Times New Roman" pitchFamily="18" charset="0"/>
              </a:rPr>
              <a:t>teoría/práctica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4284663" y="2636838"/>
            <a:ext cx="0" cy="300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419475" y="2781300"/>
            <a:ext cx="172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>
                <a:latin typeface="Times New Roman" pitchFamily="18" charset="0"/>
              </a:rPr>
              <a:t>paradigmas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1524000" y="3048000"/>
            <a:ext cx="1828800" cy="381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0" y="3352800"/>
            <a:ext cx="1684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tecnocrático</a:t>
            </a: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762000" y="37338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304800" y="3962400"/>
            <a:ext cx="909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aplica</a:t>
            </a:r>
            <a:endParaRPr lang="es-ES" sz="2400">
              <a:latin typeface="Times New Roman" pitchFamily="18" charset="0"/>
            </a:endParaRP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4267200" y="3124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743200" y="3276600"/>
            <a:ext cx="317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>
                <a:latin typeface="Times New Roman" pitchFamily="18" charset="0"/>
              </a:rPr>
              <a:t>hermenéutico/reflexivo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 flipH="1">
            <a:off x="4191000" y="3657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714625" y="4038600"/>
            <a:ext cx="2928938" cy="1938338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- Construye teorías práctica, teorías en acción</a:t>
            </a:r>
          </a:p>
          <a:p>
            <a:pPr>
              <a:buFontTx/>
              <a:buChar char="-"/>
            </a:pPr>
            <a:r>
              <a:rPr lang="es-ES_tradnl" sz="2400">
                <a:latin typeface="Times New Roman" pitchFamily="18" charset="0"/>
              </a:rPr>
              <a:t> Toma decisiones </a:t>
            </a:r>
          </a:p>
          <a:p>
            <a:r>
              <a:rPr lang="es-ES_tradnl" sz="2400">
                <a:latin typeface="Times New Roman" pitchFamily="18" charset="0"/>
              </a:rPr>
              <a:t>  contextuadas</a:t>
            </a:r>
            <a:endParaRPr lang="es-ES" sz="2400">
              <a:latin typeface="Times New Roman" pitchFamily="18" charset="0"/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5257800" y="3048000"/>
            <a:ext cx="2057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7391400" y="3276600"/>
            <a:ext cx="1011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400" b="1">
                <a:latin typeface="Times New Roman" pitchFamily="18" charset="0"/>
              </a:rPr>
              <a:t>crítico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7924800" y="3733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5915025" y="4143375"/>
            <a:ext cx="3228975" cy="1570038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>
                <a:latin typeface="Times New Roman" pitchFamily="18" charset="0"/>
              </a:rPr>
              <a:t>- Tiene en cuenta</a:t>
            </a:r>
          </a:p>
          <a:p>
            <a:r>
              <a:rPr lang="es-ES_tradnl" sz="2400">
                <a:latin typeface="Times New Roman" pitchFamily="18" charset="0"/>
              </a:rPr>
              <a:t>  valores e intereses</a:t>
            </a:r>
          </a:p>
          <a:p>
            <a:pPr>
              <a:buFontTx/>
              <a:buChar char="-"/>
            </a:pPr>
            <a:r>
              <a:rPr lang="es-ES_tradnl" sz="2400">
                <a:latin typeface="Times New Roman" pitchFamily="18" charset="0"/>
              </a:rPr>
              <a:t> Se compromete con  la     </a:t>
            </a:r>
          </a:p>
          <a:p>
            <a:r>
              <a:rPr lang="es-ES_tradnl" sz="2400">
                <a:latin typeface="Times New Roman" pitchFamily="18" charset="0"/>
              </a:rPr>
              <a:t>  transformación social</a:t>
            </a:r>
          </a:p>
        </p:txBody>
      </p:sp>
      <p:sp>
        <p:nvSpPr>
          <p:cNvPr id="9250" name="AutoShape 34"/>
          <p:cNvSpPr>
            <a:spLocks/>
          </p:cNvSpPr>
          <p:nvPr/>
        </p:nvSpPr>
        <p:spPr bwMode="auto">
          <a:xfrm rot="5400000">
            <a:off x="5183188" y="2259013"/>
            <a:ext cx="576262" cy="7345362"/>
          </a:xfrm>
          <a:prstGeom prst="rightBrace">
            <a:avLst>
              <a:gd name="adj1" fmla="val 118142"/>
              <a:gd name="adj2" fmla="val 49926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>
              <a:latin typeface="Calibri" pitchFamily="34" charset="0"/>
            </a:endParaRPr>
          </a:p>
        </p:txBody>
      </p:sp>
      <p:sp>
        <p:nvSpPr>
          <p:cNvPr id="26" name="2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DEAFB-49F9-47FF-92DB-56089C7B8BFD}" type="slidenum">
              <a:rPr lang="es-ES"/>
              <a:pPr>
                <a:defRPr/>
              </a:pPr>
              <a:t>6</a:t>
            </a:fld>
            <a:endParaRPr lang="es-ES" dirty="0"/>
          </a:p>
        </p:txBody>
      </p:sp>
      <p:sp>
        <p:nvSpPr>
          <p:cNvPr id="7195" name="26 Marcador de pie de página"/>
          <p:cNvSpPr>
            <a:spLocks noGrp="1"/>
          </p:cNvSpPr>
          <p:nvPr>
            <p:ph type="ftr" sz="quarter" idx="11"/>
          </p:nvPr>
        </p:nvSpPr>
        <p:spPr bwMode="auto">
          <a:xfrm>
            <a:off x="0" y="628650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25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5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75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25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75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 autoUpdateAnimBg="0"/>
      <p:bldP spid="9222" grpId="0" autoUpdateAnimBg="0"/>
      <p:bldP spid="9224" grpId="0" animBg="1"/>
      <p:bldP spid="9225" grpId="0" autoUpdateAnimBg="0"/>
      <p:bldP spid="9226" grpId="0" animBg="1"/>
      <p:bldP spid="9227" grpId="0" autoUpdateAnimBg="0"/>
      <p:bldP spid="9228" grpId="0" animBg="1"/>
      <p:bldP spid="9229" grpId="0" autoUpdateAnimBg="0"/>
      <p:bldP spid="9230" grpId="0" animBg="1"/>
      <p:bldP spid="9231" grpId="0" autoUpdateAnimBg="0"/>
      <p:bldP spid="9232" grpId="0" animBg="1"/>
      <p:bldP spid="9233" grpId="0" autoUpdateAnimBg="0"/>
      <p:bldP spid="9234" grpId="0" animBg="1"/>
      <p:bldP spid="9235" grpId="0" autoUpdateAnimBg="0"/>
      <p:bldP spid="9236" grpId="0" animBg="1"/>
      <p:bldP spid="9237" grpId="0" autoUpdateAnimBg="0"/>
      <p:bldP spid="9240" grpId="0" animBg="1"/>
      <p:bldP spid="9241" grpId="0" animBg="1" autoUpdateAnimBg="0"/>
      <p:bldP spid="9242" grpId="0" animBg="1"/>
      <p:bldP spid="9243" grpId="0" autoUpdateAnimBg="0"/>
      <p:bldP spid="9244" grpId="0" animBg="1"/>
      <p:bldP spid="9245" grpId="0" animBg="1" autoUpdateAnimBg="0"/>
      <p:bldP spid="92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313" y="571500"/>
            <a:ext cx="8572500" cy="16319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500" dirty="0">
                <a:latin typeface="+mn-lt"/>
              </a:rPr>
              <a:t>Sistema </a:t>
            </a:r>
            <a:r>
              <a:rPr lang="es-PE" sz="2500" dirty="0">
                <a:latin typeface="+mn-lt"/>
              </a:rPr>
              <a:t>de valores, nociones y prácticas que sirven a quienes pertenecen a una </a:t>
            </a:r>
            <a:r>
              <a:rPr lang="es-PE" sz="2500" dirty="0">
                <a:latin typeface="+mn-lt"/>
              </a:rPr>
              <a:t>profesión para </a:t>
            </a:r>
            <a:r>
              <a:rPr lang="es-PE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organizar</a:t>
            </a:r>
            <a:r>
              <a:rPr lang="es-PE" sz="2500" dirty="0">
                <a:latin typeface="+mn-lt"/>
              </a:rPr>
              <a:t> la realidad, </a:t>
            </a:r>
            <a:r>
              <a:rPr lang="es-PE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dominarla</a:t>
            </a:r>
            <a:r>
              <a:rPr lang="es-PE" sz="2500" dirty="0">
                <a:latin typeface="+mn-lt"/>
              </a:rPr>
              <a:t> y </a:t>
            </a:r>
            <a:r>
              <a:rPr lang="es-PE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garantizar</a:t>
            </a:r>
            <a:r>
              <a:rPr lang="es-PE" sz="2500" dirty="0">
                <a:latin typeface="+mn-lt"/>
              </a:rPr>
              <a:t> los procesos de comunicación dentro </a:t>
            </a:r>
            <a:r>
              <a:rPr lang="es-PE" sz="2500" dirty="0">
                <a:latin typeface="+mn-lt"/>
              </a:rPr>
              <a:t>del </a:t>
            </a:r>
            <a:r>
              <a:rPr lang="es-ES" sz="2500" dirty="0">
                <a:latin typeface="+mn-lt"/>
              </a:rPr>
              <a:t>colectivo </a:t>
            </a:r>
            <a:r>
              <a:rPr lang="es-ES" sz="2500" dirty="0">
                <a:latin typeface="+mn-lt"/>
              </a:rPr>
              <a:t>profesional (</a:t>
            </a:r>
            <a:r>
              <a:rPr lang="es-ES" sz="2500" dirty="0" err="1">
                <a:latin typeface="+mn-lt"/>
              </a:rPr>
              <a:t>Danvers</a:t>
            </a:r>
            <a:r>
              <a:rPr lang="es-ES" sz="2500" dirty="0">
                <a:latin typeface="+mn-lt"/>
              </a:rPr>
              <a:t>, 1992).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1928813" y="0"/>
            <a:ext cx="5126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4000">
                <a:latin typeface="Calibri" pitchFamily="34" charset="0"/>
              </a:rPr>
              <a:t>6. Identidad profesional</a:t>
            </a:r>
          </a:p>
        </p:txBody>
      </p:sp>
      <p:sp>
        <p:nvSpPr>
          <p:cNvPr id="4" name="3 Rectángulo"/>
          <p:cNvSpPr/>
          <p:nvPr/>
        </p:nvSpPr>
        <p:spPr>
          <a:xfrm>
            <a:off x="857250" y="2143125"/>
            <a:ext cx="7429500" cy="754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500" dirty="0">
                <a:latin typeface="+mn-lt"/>
              </a:rPr>
              <a:t>TRES ÁMBITOS DE IDENTIDAD </a:t>
            </a:r>
            <a:r>
              <a:rPr lang="es-PE" sz="2500" dirty="0">
                <a:latin typeface="+mn-lt"/>
              </a:rPr>
              <a:t>PROFESIONAL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(</a:t>
            </a:r>
            <a:r>
              <a:rPr lang="es-ES" dirty="0" err="1">
                <a:latin typeface="+mn-lt"/>
              </a:rPr>
              <a:t>Castells</a:t>
            </a:r>
            <a:r>
              <a:rPr lang="es-ES" dirty="0">
                <a:latin typeface="+mn-lt"/>
              </a:rPr>
              <a:t>, 1990)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14313" y="5214938"/>
            <a:ext cx="2643187" cy="14779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Cosmovisión.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Elementos ideológicos 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carácter universalista.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Conciencia de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problemática social.</a:t>
            </a:r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2928938" y="5143500"/>
            <a:ext cx="3071812" cy="1477963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>
                <a:latin typeface="Calibri" pitchFamily="34" charset="0"/>
              </a:rPr>
              <a:t>Reconocimiento social y</a:t>
            </a:r>
          </a:p>
          <a:p>
            <a:pPr algn="ctr"/>
            <a:r>
              <a:rPr lang="es-ES">
                <a:latin typeface="Calibri" pitchFamily="34" charset="0"/>
              </a:rPr>
              <a:t>diferenciación del colectivo</a:t>
            </a:r>
          </a:p>
          <a:p>
            <a:pPr algn="ctr"/>
            <a:r>
              <a:rPr lang="es-ES">
                <a:latin typeface="Calibri" pitchFamily="34" charset="0"/>
              </a:rPr>
              <a:t>profesional.</a:t>
            </a:r>
          </a:p>
          <a:p>
            <a:pPr algn="ctr"/>
            <a:r>
              <a:rPr lang="es-ES">
                <a:latin typeface="Calibri" pitchFamily="34" charset="0"/>
              </a:rPr>
              <a:t>Proyectos grupales</a:t>
            </a:r>
          </a:p>
          <a:p>
            <a:pPr algn="ctr"/>
            <a:r>
              <a:rPr lang="es-ES">
                <a:latin typeface="Calibri" pitchFamily="34" charset="0"/>
              </a:rPr>
              <a:t>(asociaciones, organizaciones).</a:t>
            </a:r>
          </a:p>
        </p:txBody>
      </p:sp>
      <p:sp>
        <p:nvSpPr>
          <p:cNvPr id="7" name="6 Elipse"/>
          <p:cNvSpPr/>
          <p:nvPr/>
        </p:nvSpPr>
        <p:spPr>
          <a:xfrm>
            <a:off x="571500" y="3643313"/>
            <a:ext cx="2500313" cy="15001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500" dirty="0"/>
              <a:t>Conciencia Social</a:t>
            </a:r>
            <a:endParaRPr lang="es-ES" sz="2500" dirty="0"/>
          </a:p>
        </p:txBody>
      </p:sp>
      <p:sp>
        <p:nvSpPr>
          <p:cNvPr id="8" name="7 Elipse"/>
          <p:cNvSpPr/>
          <p:nvPr/>
        </p:nvSpPr>
        <p:spPr>
          <a:xfrm>
            <a:off x="3357563" y="3643313"/>
            <a:ext cx="2500312" cy="1500187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500" dirty="0">
                <a:solidFill>
                  <a:schemeClr val="tx1"/>
                </a:solidFill>
              </a:rPr>
              <a:t>Conciencia de Grupo</a:t>
            </a:r>
            <a:endParaRPr lang="es-ES" sz="2500" dirty="0">
              <a:solidFill>
                <a:schemeClr val="tx1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6143625" y="3643313"/>
            <a:ext cx="2500313" cy="1500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500" dirty="0"/>
              <a:t>Conciencia de Persona</a:t>
            </a:r>
            <a:endParaRPr lang="es-ES" sz="2500" dirty="0"/>
          </a:p>
        </p:txBody>
      </p:sp>
      <p:sp>
        <p:nvSpPr>
          <p:cNvPr id="10" name="9 Rectángulo"/>
          <p:cNvSpPr/>
          <p:nvPr/>
        </p:nvSpPr>
        <p:spPr>
          <a:xfrm>
            <a:off x="6215063" y="5143500"/>
            <a:ext cx="2928937" cy="14779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Identidad de sujeto 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identidad de proyecto.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Reconstrucción personal 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la profesión.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</a:rPr>
              <a:t>Sí mismo profesional.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1785938" y="3286125"/>
            <a:ext cx="5572125" cy="7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4" idx="2"/>
            <a:endCxn id="8" idx="0"/>
          </p:cNvCxnSpPr>
          <p:nvPr/>
        </p:nvCxnSpPr>
        <p:spPr>
          <a:xfrm rot="16200000" flipH="1">
            <a:off x="4217194" y="3251994"/>
            <a:ext cx="746125" cy="365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9" idx="0"/>
          </p:cNvCxnSpPr>
          <p:nvPr/>
        </p:nvCxnSpPr>
        <p:spPr>
          <a:xfrm rot="16200000" flipH="1">
            <a:off x="7233444" y="3482182"/>
            <a:ext cx="285750" cy="365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5400000">
            <a:off x="1641475" y="3429000"/>
            <a:ext cx="28733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B8DCE-93F2-48D7-B742-448967B8F2E4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Ramón R. Abarca Fernández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4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25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25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825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00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50"/>
                            </p:stCondLst>
                            <p:childTnLst>
                              <p:par>
                                <p:cTn id="7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"/>
                            </p:stCondLst>
                            <p:childTnLst>
                              <p:par>
                                <p:cTn id="8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5429250" y="4786313"/>
            <a:ext cx="3714750" cy="1570037"/>
          </a:xfrm>
          <a:prstGeom prst="rect">
            <a:avLst/>
          </a:prstGeom>
          <a:blipFill dpi="0" rotWithShape="1">
            <a:blip r:embed="rId2" cstate="print">
              <a:alphaModFix amt="26000"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latin typeface="Calibri" pitchFamily="34" charset="0"/>
              </a:rPr>
              <a:t>La construcción de la</a:t>
            </a:r>
          </a:p>
          <a:p>
            <a:r>
              <a:rPr lang="es-ES" sz="2400">
                <a:latin typeface="Calibri" pitchFamily="34" charset="0"/>
              </a:rPr>
              <a:t>práctica docente mediante </a:t>
            </a:r>
            <a:r>
              <a:rPr lang="es-PE" sz="2400">
                <a:latin typeface="Calibri" pitchFamily="34" charset="0"/>
              </a:rPr>
              <a:t>el uso de historias de vida y</a:t>
            </a:r>
          </a:p>
          <a:p>
            <a:r>
              <a:rPr lang="es-ES" sz="2400">
                <a:latin typeface="Calibri" pitchFamily="34" charset="0"/>
              </a:rPr>
              <a:t>otras narraciones.</a:t>
            </a:r>
          </a:p>
        </p:txBody>
      </p:sp>
      <p:sp>
        <p:nvSpPr>
          <p:cNvPr id="3" name="2 Almacenamiento interno"/>
          <p:cNvSpPr/>
          <p:nvPr/>
        </p:nvSpPr>
        <p:spPr>
          <a:xfrm flipH="1">
            <a:off x="3000375" y="4572000"/>
            <a:ext cx="2357438" cy="1785938"/>
          </a:xfrm>
          <a:prstGeom prst="flowChartInternalStorage">
            <a:avLst/>
          </a:prstGeom>
          <a:gradFill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Representaciones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narrativas de </a:t>
            </a:r>
            <a:r>
              <a:rPr lang="es-ES" sz="2400" dirty="0">
                <a:solidFill>
                  <a:schemeClr val="tx1"/>
                </a:solidFill>
              </a:rPr>
              <a:t>la identidad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5572125" y="2786063"/>
            <a:ext cx="3571875" cy="1938337"/>
          </a:xfrm>
          <a:prstGeom prst="rect">
            <a:avLst/>
          </a:prstGeom>
          <a:blipFill dpi="0" rotWithShape="1">
            <a:blip r:embed="rId2" cstate="print">
              <a:alphaModFix amt="26000"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latin typeface="Calibri" pitchFamily="34" charset="0"/>
              </a:rPr>
              <a:t>Formas en que los docentes se Autoperciben y cómo describen sus peculiaridades profesionales.</a:t>
            </a:r>
          </a:p>
        </p:txBody>
      </p:sp>
      <p:sp>
        <p:nvSpPr>
          <p:cNvPr id="6" name="5 Almacenamiento interno"/>
          <p:cNvSpPr/>
          <p:nvPr/>
        </p:nvSpPr>
        <p:spPr>
          <a:xfrm flipH="1">
            <a:off x="3000375" y="2928938"/>
            <a:ext cx="2428875" cy="1571625"/>
          </a:xfrm>
          <a:prstGeom prst="flowChartInternalStorage">
            <a:avLst/>
          </a:prstGeom>
          <a:gradFill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Percepción de las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características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 err="1">
                <a:solidFill>
                  <a:schemeClr val="tx1"/>
                </a:solidFill>
              </a:rPr>
              <a:t>identitarias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>
            <a:spLocks noChangeArrowheads="1"/>
          </p:cNvSpPr>
          <p:nvPr/>
        </p:nvSpPr>
        <p:spPr bwMode="auto">
          <a:xfrm>
            <a:off x="5429250" y="1143000"/>
            <a:ext cx="3714750" cy="1570038"/>
          </a:xfrm>
          <a:prstGeom prst="rect">
            <a:avLst/>
          </a:prstGeom>
          <a:blipFill dpi="0" rotWithShape="0">
            <a:blip r:embed="rId2" cstate="print">
              <a:alphaModFix amt="26000"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latin typeface="Calibri" pitchFamily="34" charset="0"/>
              </a:rPr>
              <a:t>Biografías personales y profesionales de</a:t>
            </a:r>
          </a:p>
          <a:p>
            <a:r>
              <a:rPr lang="es-ES" sz="2400">
                <a:latin typeface="Calibri" pitchFamily="34" charset="0"/>
              </a:rPr>
              <a:t>docentes y estudiantes</a:t>
            </a:r>
          </a:p>
          <a:p>
            <a:r>
              <a:rPr lang="es-ES" sz="2400">
                <a:latin typeface="Calibri" pitchFamily="34" charset="0"/>
              </a:rPr>
              <a:t>de educación.</a:t>
            </a:r>
          </a:p>
        </p:txBody>
      </p:sp>
      <p:sp>
        <p:nvSpPr>
          <p:cNvPr id="8" name="7 Almacenamiento interno"/>
          <p:cNvSpPr/>
          <p:nvPr/>
        </p:nvSpPr>
        <p:spPr>
          <a:xfrm flipH="1">
            <a:off x="2928938" y="1143000"/>
            <a:ext cx="2428875" cy="1643063"/>
          </a:xfrm>
          <a:prstGeom prst="flowChartInternalStorage">
            <a:avLst/>
          </a:prstGeom>
          <a:gradFill flip="none" rotWithShape="1">
            <a:gsLst>
              <a:gs pos="7500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Formación de </a:t>
            </a:r>
            <a:r>
              <a:rPr lang="es-ES" sz="2400" dirty="0">
                <a:solidFill>
                  <a:schemeClr val="tx1"/>
                </a:solidFill>
              </a:rPr>
              <a:t>la identidad</a:t>
            </a:r>
            <a:endParaRPr lang="es-ES" sz="2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profesional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docente</a:t>
            </a: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500188" y="357188"/>
            <a:ext cx="6096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E" sz="3400">
                <a:latin typeface="Calibri" pitchFamily="34" charset="0"/>
              </a:rPr>
              <a:t>El concepto de identidad docente</a:t>
            </a:r>
            <a:endParaRPr lang="es-ES" sz="3400">
              <a:latin typeface="Calibri" pitchFamily="34" charset="0"/>
            </a:endParaRPr>
          </a:p>
        </p:txBody>
      </p:sp>
      <p:sp>
        <p:nvSpPr>
          <p:cNvPr id="10" name="9 Proceso predefinido"/>
          <p:cNvSpPr/>
          <p:nvPr/>
        </p:nvSpPr>
        <p:spPr>
          <a:xfrm>
            <a:off x="214282" y="3214686"/>
            <a:ext cx="2143140" cy="1357322"/>
          </a:xfrm>
          <a:prstGeom prst="flowChartPredefinedProcess">
            <a:avLst/>
          </a:prstGeom>
          <a:gradFill>
            <a:gsLst>
              <a:gs pos="3300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ESTUDIOS SOBRE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IDENTIDAD DOCENTE</a:t>
            </a: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285750" y="4714875"/>
            <a:ext cx="2071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600">
                <a:latin typeface="Calibri" pitchFamily="34" charset="0"/>
              </a:rPr>
              <a:t>(Beijaard, Meijer y Verloop, 2004)</a:t>
            </a:r>
            <a:endParaRPr lang="es-ES" sz="1600">
              <a:latin typeface="Calibri" pitchFamily="34" charset="0"/>
            </a:endParaRPr>
          </a:p>
        </p:txBody>
      </p:sp>
      <p:sp>
        <p:nvSpPr>
          <p:cNvPr id="12" name="11 Abrir llave"/>
          <p:cNvSpPr/>
          <p:nvPr/>
        </p:nvSpPr>
        <p:spPr>
          <a:xfrm>
            <a:off x="2571750" y="1143000"/>
            <a:ext cx="428625" cy="5286375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230" name="12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6286500" y="628650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CBC5B-A112-4013-96B9-275FE76C7CB1}" type="slidenum">
              <a:rPr lang="es-E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s-ES">
              <a:solidFill>
                <a:schemeClr val="tx1"/>
              </a:solidFill>
            </a:endParaRPr>
          </a:p>
        </p:txBody>
      </p:sp>
      <p:sp>
        <p:nvSpPr>
          <p:cNvPr id="9231" name="13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7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450"/>
                            </p:stCondLst>
                            <p:childTnLst>
                              <p:par>
                                <p:cTn id="4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50"/>
                            </p:stCondLst>
                            <p:childTnLst>
                              <p:par>
                                <p:cTn id="5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400"/>
                            </p:stCondLst>
                            <p:childTnLst>
                              <p:par>
                                <p:cTn id="7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1857375" y="0"/>
            <a:ext cx="4643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4000">
                <a:latin typeface="Calibri" pitchFamily="34" charset="0"/>
              </a:rPr>
              <a:t>Identidades docentes</a:t>
            </a: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0" y="571500"/>
            <a:ext cx="9144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Asumen las características de los prácticos, pero con la conciencia de las limitaciones estructurales existentes para </a:t>
            </a:r>
            <a:r>
              <a:rPr lang="es-ES" sz="2200">
                <a:latin typeface="Calibri" pitchFamily="34" charset="0"/>
              </a:rPr>
              <a:t>desarrollar la función educativa.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Análisis de las condiciones en las que se desarrolla el trabajo docente y de los intereses que las mantienen.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El docente crítico es un militante </a:t>
            </a:r>
            <a:r>
              <a:rPr lang="es-PE" sz="2200" b="1">
                <a:latin typeface="Calibri" pitchFamily="34" charset="0"/>
              </a:rPr>
              <a:t>comprometido</a:t>
            </a:r>
            <a:r>
              <a:rPr lang="es-PE" sz="2200">
                <a:latin typeface="Calibri" pitchFamily="34" charset="0"/>
              </a:rPr>
              <a:t> con el desarrollo y la mejora de la educación.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Colaboración, diálogo y desarrollo de la acción comunitaria como herramientas de cambio.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La emancipación (tránsito hacia situaciones más justas) como elemento central.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La auténtica liberación se produce en un contexto sociocomunitario.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El currículum y la institución educativa como productos socio-históricos que reflejan las </a:t>
            </a:r>
            <a:r>
              <a:rPr lang="es-ES" sz="2200">
                <a:latin typeface="Calibri" pitchFamily="34" charset="0"/>
              </a:rPr>
              <a:t>situaciones de dominación.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Necesidad de reflexionar en y sobre la acción educativa.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PE" sz="2200">
                <a:latin typeface="Calibri" pitchFamily="34" charset="0"/>
              </a:rPr>
              <a:t>La formación del profesorado, como acción política y cultural.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200">
                <a:latin typeface="Calibri" pitchFamily="34" charset="0"/>
              </a:rPr>
              <a:t>Los docentes como intelectuales críticos (Giroux, 1990).</a:t>
            </a:r>
          </a:p>
          <a:p>
            <a:pPr marL="457200" indent="-457200">
              <a:buFont typeface="Calibri" pitchFamily="34" charset="0"/>
              <a:buAutoNum type="alphaLcPeriod"/>
            </a:pPr>
            <a:r>
              <a:rPr lang="es-ES" sz="2200">
                <a:latin typeface="Calibri" pitchFamily="34" charset="0"/>
              </a:rPr>
              <a:t>Los centros educativos como focos de cambio social.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CCFAA-EB75-4AA8-B8A3-8DCC4E3BB348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10245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>
                <a:solidFill>
                  <a:schemeClr val="tx1"/>
                </a:solidFill>
              </a:rPr>
              <a:t>Ramón R. Abarca Fernández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5560</TotalTime>
  <Words>2014</Words>
  <Application>Microsoft Office PowerPoint</Application>
  <PresentationFormat>Presentación en pantalla (4:3)</PresentationFormat>
  <Paragraphs>474</Paragraphs>
  <Slides>27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5" baseType="lpstr">
      <vt:lpstr>Calibri</vt:lpstr>
      <vt:lpstr>Arial</vt:lpstr>
      <vt:lpstr>Tahoma</vt:lpstr>
      <vt:lpstr>Arial Black</vt:lpstr>
      <vt:lpstr>Times New Roman</vt:lpstr>
      <vt:lpstr>Cambria</vt:lpstr>
      <vt:lpstr>Arial Narrow</vt:lpstr>
      <vt:lpstr>Tema de Office</vt:lpstr>
      <vt:lpstr>Diapositiva 1</vt:lpstr>
      <vt:lpstr>Diapositiva 2</vt:lpstr>
      <vt:lpstr>2. Las acciones escolares no se hallan desvinculadas en la institución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¿El profesor-superman?</vt:lpstr>
      <vt:lpstr>Diapositiva 12</vt:lpstr>
      <vt:lpstr>Diapositiva 13</vt:lpstr>
      <vt:lpstr>Diapositiva 14</vt:lpstr>
      <vt:lpstr>Diapositiva 15</vt:lpstr>
      <vt:lpstr>12. Compromiso = Servicio, Sacrificio y Amor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Ramón R. Abarca Fernández</dc:creator>
  <cp:lastModifiedBy>felix23</cp:lastModifiedBy>
  <cp:revision>64</cp:revision>
  <dcterms:created xsi:type="dcterms:W3CDTF">2008-02-04T12:04:32Z</dcterms:created>
  <dcterms:modified xsi:type="dcterms:W3CDTF">2011-11-22T06:00:02Z</dcterms:modified>
</cp:coreProperties>
</file>