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1" d="100"/>
          <a:sy n="71" d="100"/>
        </p:scale>
        <p:origin x="-8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34BF9-25C2-4EBA-9C2B-2FEEB5F71E0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63559-2788-4C64-B5DE-C5F3441E425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C3537-6ED1-465A-B1B2-5F4E93276E6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381F3-6CFC-4D3C-90BD-DA144CC9FFF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27D03-3FFE-44FF-A9C0-BA6DE239070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DF38D-2AC8-46A8-8D8E-584CEBE0550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56D198-D42E-4659-841E-5D13AAED584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4ECF3-A694-4AF0-8F0E-B4664C54327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E3587-DD6A-4CAF-988E-6E815C6BEB6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9963B-C6B3-44BC-AC68-DDE42952048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A40B6-48E9-420C-A793-054C92E688F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A5435C-B1E8-48EA-A355-A7F4DDA7A4D3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62000" y="1524000"/>
            <a:ext cx="8001000" cy="271303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ES_tradnl" sz="2800" b="1">
              <a:solidFill>
                <a:srgbClr val="FFFFCC"/>
              </a:solidFill>
              <a:latin typeface="Arial" charset="0"/>
            </a:endParaRPr>
          </a:p>
          <a:p>
            <a:r>
              <a:rPr lang="es-ES" sz="40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De la página web </a:t>
            </a:r>
          </a:p>
          <a:p>
            <a:r>
              <a:rPr lang="es-ES" sz="40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al aula virtual</a:t>
            </a:r>
            <a:r>
              <a:rPr lang="es-ES" sz="320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endParaRPr lang="es-ES" sz="3200">
              <a:solidFill>
                <a:schemeClr val="bg1"/>
              </a:solidFill>
              <a:latin typeface="Tahoma" pitchFamily="34" charset="0"/>
            </a:endParaRPr>
          </a:p>
          <a:p>
            <a:endParaRPr lang="es-ES_tradnl" sz="320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3075" name="Picture 3" descr="http://donacion.organos.ua.es/imagenes/docenci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066800"/>
            <a:ext cx="2663825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3400" y="152400"/>
            <a:ext cx="8305800" cy="160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crear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espacios para participar</a:t>
            </a:r>
            <a:r>
              <a:rPr lang="es-ES_tradnl">
                <a:latin typeface="Tahoma" pitchFamily="34" charset="0"/>
              </a:rPr>
              <a:t>, hablar, comunicarse, </a:t>
            </a:r>
          </a:p>
          <a:p>
            <a:pPr algn="ctr"/>
            <a:r>
              <a:rPr lang="es-ES_tradnl">
                <a:latin typeface="Tahoma" pitchFamily="34" charset="0"/>
              </a:rPr>
              <a:t>tomar decisiones: </a:t>
            </a:r>
            <a:r>
              <a:rPr lang="es-ES_tradnl" b="1">
                <a:latin typeface="Tahoma" pitchFamily="34" charset="0"/>
              </a:rPr>
              <a:t>foros, chat, email, consultas</a:t>
            </a:r>
            <a:r>
              <a:rPr lang="es-ES_tradnl">
                <a:latin typeface="Tahoma" pitchFamily="34" charset="0"/>
              </a:rPr>
              <a:t>, ...</a:t>
            </a:r>
            <a:endParaRPr lang="es-ES">
              <a:latin typeface="Tahoma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04800" y="1905000"/>
            <a:ext cx="8610600" cy="160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organizar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tareas que exijan la actividad intelectual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r>
              <a:rPr lang="es-ES_tradnl">
                <a:latin typeface="Tahoma" pitchFamily="34" charset="0"/>
              </a:rPr>
              <a:t>del alumno: </a:t>
            </a:r>
          </a:p>
          <a:p>
            <a:pPr algn="ctr"/>
            <a:r>
              <a:rPr lang="es-ES_tradnl" b="1">
                <a:latin typeface="Tahoma" pitchFamily="34" charset="0"/>
              </a:rPr>
              <a:t>leer, escribir, analizar, buscar, </a:t>
            </a:r>
          </a:p>
          <a:p>
            <a:pPr algn="ctr"/>
            <a:r>
              <a:rPr lang="es-ES_tradnl" b="1">
                <a:latin typeface="Tahoma" pitchFamily="34" charset="0"/>
              </a:rPr>
              <a:t>reflexionar, elaborar, valorar, etc</a:t>
            </a:r>
            <a:endParaRPr lang="es-ES" b="1">
              <a:latin typeface="Tahoma" pitchFamily="34" charset="0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57200" y="3657600"/>
            <a:ext cx="8382000" cy="1600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combinar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tareas individuales</a:t>
            </a:r>
            <a:r>
              <a:rPr lang="es-ES_tradnl">
                <a:latin typeface="Tahoma" pitchFamily="34" charset="0"/>
              </a:rPr>
              <a:t> </a:t>
            </a:r>
            <a:r>
              <a:rPr lang="es-ES_tradnl" b="1">
                <a:latin typeface="Tahoma" pitchFamily="34" charset="0"/>
              </a:rPr>
              <a:t>(ensayos, diarios/blogs)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con otras colectivas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r>
              <a:rPr lang="es-ES_tradnl" b="1">
                <a:latin typeface="Tahoma" pitchFamily="34" charset="0"/>
              </a:rPr>
              <a:t>(wikis, glosarios, evaluación compartida, ...)</a:t>
            </a:r>
          </a:p>
          <a:p>
            <a:pPr algn="ctr"/>
            <a:endParaRPr lang="es-ES" b="1">
              <a:latin typeface="Tahoma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381000" y="5410200"/>
            <a:ext cx="8382000" cy="914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s-ES_tradnl">
                <a:latin typeface="Tahoma" pitchFamily="34" charset="0"/>
              </a:rPr>
              <a:t>ofrecer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calendario detallado de las tareas del curso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endParaRPr lang="es-ES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52400" y="304800"/>
            <a:ext cx="8686800" cy="1066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incorporar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recursos para la realización autónoma </a:t>
            </a:r>
          </a:p>
          <a:p>
            <a:pPr algn="ctr"/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 de las actividades</a:t>
            </a:r>
            <a:r>
              <a:rPr lang="es-ES_tradnl">
                <a:latin typeface="Tahoma" pitchFamily="34" charset="0"/>
              </a:rPr>
              <a:t> (biblioteca digital y enlaces seleccionados</a:t>
            </a:r>
            <a:r>
              <a:rPr lang="es-ES_tradnl" sz="2000">
                <a:latin typeface="Tahoma" pitchFamily="34" charset="0"/>
              </a:rPr>
              <a:t>) </a:t>
            </a:r>
            <a:endParaRPr lang="es-ES" sz="2000">
              <a:latin typeface="Tahoma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62000" y="1600200"/>
            <a:ext cx="7772400" cy="13716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estimular la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motivación y las ganas de participar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r>
              <a:rPr lang="es-ES_tradnl">
                <a:latin typeface="Tahoma" pitchFamily="34" charset="0"/>
              </a:rPr>
              <a:t>(provocar que la gente quiera conectarse, </a:t>
            </a:r>
          </a:p>
          <a:p>
            <a:pPr algn="ctr"/>
            <a:r>
              <a:rPr lang="es-ES_tradnl">
                <a:latin typeface="Tahoma" pitchFamily="34" charset="0"/>
              </a:rPr>
              <a:t>por ejemplo juegos de “caza del tesoro”)</a:t>
            </a:r>
          </a:p>
          <a:p>
            <a:pPr algn="ctr"/>
            <a:endParaRPr lang="es-ES">
              <a:latin typeface="Tahoma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762000" y="3352800"/>
            <a:ext cx="7848600" cy="1066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establecer públicamente los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criterios de evaluación</a:t>
            </a:r>
            <a:endParaRPr lang="es-ES" b="1">
              <a:solidFill>
                <a:srgbClr val="990000"/>
              </a:solidFill>
              <a:latin typeface="Tahoma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85800" y="4800600"/>
            <a:ext cx="7848600" cy="129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>
                <a:latin typeface="Tahoma" pitchFamily="34" charset="0"/>
              </a:rPr>
              <a:t>ofrecer</a:t>
            </a:r>
            <a:r>
              <a:rPr lang="es-ES_tradnl" b="1">
                <a:latin typeface="Tahoma" pitchFamily="34" charset="0"/>
              </a:rPr>
              <a:t> </a:t>
            </a:r>
            <a:r>
              <a:rPr lang="es-ES_tradnl" b="1">
                <a:solidFill>
                  <a:srgbClr val="990000"/>
                </a:solidFill>
                <a:latin typeface="Tahoma" pitchFamily="34" charset="0"/>
              </a:rPr>
              <a:t>tutorización y feedback continuo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r>
              <a:rPr lang="es-ES_tradnl">
                <a:latin typeface="Tahoma" pitchFamily="34" charset="0"/>
              </a:rPr>
              <a:t>entre el profesor y cada alumno/a, </a:t>
            </a:r>
          </a:p>
          <a:p>
            <a:pPr algn="ctr"/>
            <a:r>
              <a:rPr lang="es-ES_tradnl">
                <a:latin typeface="Tahoma" pitchFamily="34" charset="0"/>
              </a:rPr>
              <a:t>sobre todo, en los resultados de la evaluación </a:t>
            </a:r>
            <a:endParaRPr lang="es-ES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3600" y="1524000"/>
            <a:ext cx="57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>
              <a:latin typeface="Tahoma" pitchFamily="34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609600"/>
            <a:ext cx="8229600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b="1">
                <a:latin typeface="Tahoma" pitchFamily="34" charset="0"/>
              </a:rPr>
              <a:t>CONCLUYENDO ...</a:t>
            </a:r>
            <a:endParaRPr lang="es-ES" b="1">
              <a:latin typeface="Tahoma" pitchFamily="34" charset="0"/>
            </a:endParaRPr>
          </a:p>
        </p:txBody>
      </p:sp>
      <p:sp>
        <p:nvSpPr>
          <p:cNvPr id="14340" name="filecab3"/>
          <p:cNvSpPr>
            <a:spLocks noEditPoints="1" noChangeArrowheads="1"/>
          </p:cNvSpPr>
          <p:nvPr/>
        </p:nvSpPr>
        <p:spPr bwMode="auto">
          <a:xfrm rot="-579098">
            <a:off x="381000" y="2819400"/>
            <a:ext cx="8502650" cy="24384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99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endParaRPr lang="es-ES_tradnl" sz="2600" b="1">
              <a:solidFill>
                <a:srgbClr val="FFFF99"/>
              </a:solidFill>
              <a:latin typeface="Tahoma" pitchFamily="34" charset="0"/>
            </a:endParaRPr>
          </a:p>
          <a:p>
            <a:pPr algn="ctr"/>
            <a:r>
              <a:rPr lang="es-ES_tradnl" sz="2600" b="1">
                <a:solidFill>
                  <a:srgbClr val="FFFF99"/>
                </a:solidFill>
                <a:latin typeface="Tahoma" pitchFamily="34" charset="0"/>
              </a:rPr>
              <a:t>¿Las TICs/aulas virtuales pueden innovar y mejorar el modelo tradicional de enseñanza?</a:t>
            </a:r>
            <a:endParaRPr lang="es-ES" sz="2600" b="1">
              <a:solidFill>
                <a:srgbClr val="FFFF99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 rot="-4113">
            <a:off x="228600" y="1752600"/>
            <a:ext cx="8485188" cy="4572000"/>
          </a:xfrm>
          <a:prstGeom prst="flowChartPunchedCar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el software o plataforma de eLearning es como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una habitación o sala vacía</a:t>
            </a:r>
          </a:p>
          <a:p>
            <a:pPr algn="ctr"/>
            <a:endParaRPr lang="es-ES_tradnl" sz="2800">
              <a:solidFill>
                <a:srgbClr val="FFFFCC"/>
              </a:solidFill>
              <a:latin typeface="Tahoma" pitchFamily="34" charset="0"/>
            </a:endParaRP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lo importante es amueblarla adecuadamente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es decir,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diseñar los procesos y las actividades 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de aprendizaje</a:t>
            </a:r>
            <a:r>
              <a:rPr lang="es-ES_tradnl">
                <a:latin typeface="Tahoma" pitchFamily="34" charset="0"/>
              </a:rPr>
              <a:t> </a:t>
            </a:r>
          </a:p>
          <a:p>
            <a:pPr algn="ctr"/>
            <a:endParaRPr lang="es-ES" sz="2600">
              <a:latin typeface="Tahoma" pitchFamily="34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95400" y="457200"/>
            <a:ext cx="6400800" cy="1922463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sz="3600" b="1">
                <a:solidFill>
                  <a:srgbClr val="FFFF00"/>
                </a:solidFill>
                <a:latin typeface="Tahoma" pitchFamily="34" charset="0"/>
              </a:rPr>
              <a:t>¡¡CUIDADO!!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 LAS NUEVAS TECNOLOGÍAS PUEDEN</a:t>
            </a:r>
          </a:p>
          <a:p>
            <a:pPr algn="ctr"/>
            <a:r>
              <a:rPr lang="es-ES_tradnl" sz="2800">
                <a:solidFill>
                  <a:srgbClr val="FFFFCC"/>
                </a:solidFill>
                <a:latin typeface="Tahoma" pitchFamily="34" charset="0"/>
              </a:rPr>
              <a:t>SER UTILIZADAS CON VIEJAS PEDAGOGÍAS</a:t>
            </a:r>
            <a:endParaRPr lang="es-ES" sz="2800">
              <a:solidFill>
                <a:srgbClr val="FFFFCC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ilecab3"/>
          <p:cNvSpPr>
            <a:spLocks noEditPoints="1" noChangeArrowheads="1"/>
          </p:cNvSpPr>
          <p:nvPr/>
        </p:nvSpPr>
        <p:spPr bwMode="auto">
          <a:xfrm>
            <a:off x="914400" y="2514600"/>
            <a:ext cx="7620000" cy="38100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s-ES_tradnl" sz="2600">
                <a:latin typeface="Tahoma" pitchFamily="34" charset="0"/>
              </a:rPr>
              <a:t>Que el profesor sea capaz de motivar y crear constantemente un clima de entusiasmo y deseo de aprender..............</a:t>
            </a:r>
          </a:p>
          <a:p>
            <a:endParaRPr lang="es-ES_tradnl" sz="2600">
              <a:latin typeface="Tahoma" pitchFamily="34" charset="0"/>
            </a:endParaRPr>
          </a:p>
          <a:p>
            <a:r>
              <a:rPr lang="es-ES_tradnl" sz="2600">
                <a:latin typeface="Tahoma" pitchFamily="34" charset="0"/>
              </a:rPr>
              <a:t>Porque lo importante dentro de un aula (virtual o presencial) sigue siendo el calor humano</a:t>
            </a:r>
            <a:endParaRPr lang="es-ES" sz="2600">
              <a:latin typeface="Tahoma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990600"/>
            <a:ext cx="8229600" cy="4572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b="1">
                <a:solidFill>
                  <a:srgbClr val="FFFFCC"/>
                </a:solidFill>
                <a:latin typeface="Tahoma" pitchFamily="34" charset="0"/>
              </a:rPr>
              <a:t>y sobre todo...................</a:t>
            </a:r>
            <a:endParaRPr lang="es-ES" b="1">
              <a:solidFill>
                <a:srgbClr val="FFFFCC"/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 rot="13271">
            <a:off x="0" y="1751013"/>
            <a:ext cx="9144000" cy="10668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b="1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es-ES_tradnl" sz="3200" b="1">
                <a:latin typeface="Tahoma" pitchFamily="34" charset="0"/>
              </a:rPr>
              <a:t>¿Tiene sentido seguir diferenciando entre enseñanza presencial y a distancia?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685800"/>
            <a:ext cx="7467600" cy="48895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600" b="1">
                <a:solidFill>
                  <a:srgbClr val="FFFF00"/>
                </a:solidFill>
                <a:latin typeface="Tahoma" pitchFamily="34" charset="0"/>
              </a:rPr>
              <a:t>PREGUNTA</a:t>
            </a:r>
            <a:r>
              <a:rPr lang="es-ES_tradnl" sz="2600">
                <a:solidFill>
                  <a:srgbClr val="FFFF00"/>
                </a:solidFill>
                <a:latin typeface="Tahoma" pitchFamily="34" charset="0"/>
              </a:rPr>
              <a:t> </a:t>
            </a:r>
            <a:r>
              <a:rPr lang="es-ES_tradnl" sz="2600" b="1">
                <a:solidFill>
                  <a:srgbClr val="FFFF00"/>
                </a:solidFill>
                <a:latin typeface="Tahoma" pitchFamily="34" charset="0"/>
              </a:rPr>
              <a:t>FINAL</a:t>
            </a:r>
            <a:endParaRPr lang="es-ES" sz="2600" b="1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762000" y="3048000"/>
            <a:ext cx="7696200" cy="2868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s-ES_tradnl" sz="2800">
                <a:solidFill>
                  <a:srgbClr val="000066"/>
                </a:solidFill>
                <a:latin typeface="Tahoma" pitchFamily="34" charset="0"/>
              </a:rPr>
              <a:t>¿No son acaso las aulas virtuales un espacio de presencialidad e interacción?</a:t>
            </a:r>
          </a:p>
          <a:p>
            <a:pPr lvl="1">
              <a:spcBef>
                <a:spcPct val="50000"/>
              </a:spcBef>
            </a:pPr>
            <a:r>
              <a:rPr lang="es-ES_tradnl" sz="2800">
                <a:solidFill>
                  <a:srgbClr val="000066"/>
                </a:solidFill>
                <a:latin typeface="Tahoma" pitchFamily="34" charset="0"/>
              </a:rPr>
              <a:t>¿Cuáles son los límites entre enseñanza presencial apoyada en aula virtual, y educación a distancia virtual con sesiones presenciales?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solidFill>
            <a:srgbClr val="800000"/>
          </a:solidFill>
        </p:spPr>
        <p:txBody>
          <a:bodyPr/>
          <a:lstStyle/>
          <a:p>
            <a:r>
              <a:rPr lang="es-ES_tradnl">
                <a:solidFill>
                  <a:srgbClr val="FFFF00"/>
                </a:solidFill>
                <a:latin typeface="Tahoma" pitchFamily="34" charset="0"/>
              </a:rPr>
              <a:t>BIBLIOGRAFÍA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17688"/>
            <a:ext cx="8534400" cy="4430712"/>
          </a:xfrm>
        </p:spPr>
        <p:txBody>
          <a:bodyPr/>
          <a:lstStyle/>
          <a:p>
            <a:pPr>
              <a:buFontTx/>
              <a:buNone/>
            </a:pPr>
            <a:r>
              <a:rPr lang="es-ES_tradnl" sz="2400">
                <a:solidFill>
                  <a:srgbClr val="FFFFFF"/>
                </a:solidFill>
                <a:latin typeface="Tahoma" pitchFamily="34" charset="0"/>
              </a:rPr>
              <a:t>J</a:t>
            </a:r>
            <a:r>
              <a:rPr lang="es-ES_tradnl" sz="2400">
                <a:latin typeface="Tahoma" pitchFamily="34" charset="0"/>
              </a:rPr>
              <a:t>I. AGUADED y J. CABERO (Drs): </a:t>
            </a:r>
            <a:r>
              <a:rPr lang="es-ES_tradnl" sz="2400" b="1">
                <a:latin typeface="Tahoma" pitchFamily="34" charset="0"/>
              </a:rPr>
              <a:t>Educar en Red</a:t>
            </a:r>
            <a:r>
              <a:rPr lang="es-ES_tradnl" sz="2400">
                <a:latin typeface="Tahoma" pitchFamily="34" charset="0"/>
              </a:rPr>
              <a:t>, Málaga, Ediciones Aljibe, 2002</a:t>
            </a:r>
          </a:p>
          <a:p>
            <a:pPr>
              <a:buFontTx/>
              <a:buNone/>
            </a:pPr>
            <a:r>
              <a:rPr lang="es-ES_tradnl" sz="2400">
                <a:latin typeface="Tahoma" pitchFamily="34" charset="0"/>
              </a:rPr>
              <a:t>M. AREA :</a:t>
            </a:r>
            <a:r>
              <a:rPr lang="es-ES_tradnl" sz="2400" b="1">
                <a:latin typeface="Tahoma" pitchFamily="34" charset="0"/>
              </a:rPr>
              <a:t>Los medios y las tecnologías en la educación</a:t>
            </a:r>
            <a:r>
              <a:rPr lang="es-ES_tradnl" sz="2400">
                <a:latin typeface="Tahoma" pitchFamily="34" charset="0"/>
              </a:rPr>
              <a:t>. Madrid, Pirámide, 2004</a:t>
            </a:r>
          </a:p>
          <a:p>
            <a:pPr>
              <a:buFontTx/>
              <a:buNone/>
            </a:pPr>
            <a:r>
              <a:rPr lang="es-ES" sz="2400">
                <a:latin typeface="Tahoma" pitchFamily="34" charset="0"/>
              </a:rPr>
              <a:t>BARBERÀ, E. (2003) </a:t>
            </a:r>
            <a:r>
              <a:rPr lang="es-ES" sz="2400" b="1">
                <a:latin typeface="Tahoma" pitchFamily="34" charset="0"/>
              </a:rPr>
              <a:t>La educación en la red: actividades virtuales de enseñanza y aprendizaje</a:t>
            </a:r>
            <a:r>
              <a:rPr lang="es-ES" sz="2400">
                <a:latin typeface="Tahoma" pitchFamily="34" charset="0"/>
              </a:rPr>
              <a:t>. Barcelona: Paidós</a:t>
            </a:r>
            <a:r>
              <a:rPr lang="es-ES" sz="2400"/>
              <a:t> </a:t>
            </a:r>
          </a:p>
          <a:p>
            <a:pPr>
              <a:buFontTx/>
              <a:buNone/>
            </a:pPr>
            <a:r>
              <a:rPr lang="es-ES" sz="2400">
                <a:latin typeface="Tahoma" pitchFamily="34" charset="0"/>
              </a:rPr>
              <a:t>MARCELO, C. (2000): </a:t>
            </a:r>
            <a:r>
              <a:rPr lang="es-ES" sz="2400" b="1">
                <a:latin typeface="Tahoma" pitchFamily="34" charset="0"/>
              </a:rPr>
              <a:t>E-learning teleformación : diseño, desarrollo y evaluación de la formación a través de Internet </a:t>
            </a:r>
            <a:r>
              <a:rPr lang="es-ES" sz="2400">
                <a:latin typeface="Tahoma" pitchFamily="34" charset="0"/>
              </a:rPr>
              <a:t>Ediciones Gestión 2000, S.A.</a:t>
            </a:r>
          </a:p>
          <a:p>
            <a:pPr>
              <a:buFontTx/>
              <a:buNone/>
            </a:pPr>
            <a:r>
              <a:rPr lang="es-ES" sz="2800">
                <a:latin typeface="Tahoma" pitchFamily="34" charset="0"/>
              </a:rPr>
              <a:t> </a:t>
            </a:r>
            <a:endParaRPr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533400" y="304800"/>
            <a:ext cx="7162800" cy="3810000"/>
            <a:chOff x="288" y="912"/>
            <a:chExt cx="3504" cy="12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288" y="960"/>
              <a:ext cx="1584" cy="1152"/>
            </a:xfrm>
            <a:prstGeom prst="rightArrowCallout">
              <a:avLst>
                <a:gd name="adj1" fmla="val 25000"/>
                <a:gd name="adj2" fmla="val 25000"/>
                <a:gd name="adj3" fmla="val 22917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>
                  <a:latin typeface="Tahoma" pitchFamily="34" charset="0"/>
                </a:rPr>
                <a:t>1997</a:t>
              </a:r>
            </a:p>
            <a:p>
              <a:pPr algn="ctr" eaLnBrk="0" hangingPunct="0"/>
              <a:r>
                <a:rPr lang="es-ES_tradnl">
                  <a:latin typeface="Tahoma" pitchFamily="34" charset="0"/>
                </a:rPr>
                <a:t>Documentos</a:t>
              </a:r>
            </a:p>
            <a:p>
              <a:pPr algn="ctr" eaLnBrk="0" hangingPunct="0"/>
              <a:r>
                <a:rPr lang="es-ES_tradnl">
                  <a:latin typeface="Tahoma" pitchFamily="34" charset="0"/>
                </a:rPr>
                <a:t>de texto</a:t>
              </a:r>
            </a:p>
            <a:p>
              <a:pPr algn="ctr" eaLnBrk="0" hangingPunct="0"/>
              <a:r>
                <a:rPr lang="es-ES_tradnl">
                  <a:latin typeface="Tahoma" pitchFamily="34" charset="0"/>
                </a:rPr>
                <a:t>en HTML</a:t>
              </a:r>
            </a:p>
          </p:txBody>
        </p:sp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72" y="912"/>
              <a:ext cx="1920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101" name="Group 5"/>
          <p:cNvGrpSpPr>
            <a:grpSpLocks/>
          </p:cNvGrpSpPr>
          <p:nvPr/>
        </p:nvGrpSpPr>
        <p:grpSpPr bwMode="auto">
          <a:xfrm>
            <a:off x="609600" y="1371600"/>
            <a:ext cx="8305800" cy="3676650"/>
            <a:chOff x="384" y="1632"/>
            <a:chExt cx="4608" cy="1548"/>
          </a:xfrm>
        </p:grpSpPr>
        <p:sp>
          <p:nvSpPr>
            <p:cNvPr id="4102" name="AutoShape 6"/>
            <p:cNvSpPr>
              <a:spLocks noChangeArrowheads="1"/>
            </p:cNvSpPr>
            <p:nvPr/>
          </p:nvSpPr>
          <p:spPr bwMode="auto">
            <a:xfrm>
              <a:off x="384" y="2304"/>
              <a:ext cx="2544" cy="768"/>
            </a:xfrm>
            <a:prstGeom prst="rightArrowCallout">
              <a:avLst>
                <a:gd name="adj1" fmla="val 25000"/>
                <a:gd name="adj2" fmla="val 25000"/>
                <a:gd name="adj3" fmla="val 55208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>
                  <a:latin typeface="Tahoma" pitchFamily="34" charset="0"/>
                </a:rPr>
                <a:t>1999-2001</a:t>
              </a:r>
            </a:p>
            <a:p>
              <a:pPr algn="ctr" eaLnBrk="0" hangingPunct="0"/>
              <a:r>
                <a:rPr lang="es-ES_tradnl">
                  <a:latin typeface="Tahoma" pitchFamily="34" charset="0"/>
                </a:rPr>
                <a:t>1º Tutorial web</a:t>
              </a:r>
            </a:p>
          </p:txBody>
        </p:sp>
        <p:pic>
          <p:nvPicPr>
            <p:cNvPr id="4103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28" y="1632"/>
              <a:ext cx="2064" cy="1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0" y="838200"/>
            <a:ext cx="8915400" cy="4114800"/>
            <a:chOff x="768" y="2544"/>
            <a:chExt cx="4747" cy="1643"/>
          </a:xfrm>
        </p:grpSpPr>
        <p:sp>
          <p:nvSpPr>
            <p:cNvPr id="4105" name="AutoShape 9"/>
            <p:cNvSpPr>
              <a:spLocks noChangeArrowheads="1"/>
            </p:cNvSpPr>
            <p:nvPr/>
          </p:nvSpPr>
          <p:spPr bwMode="auto">
            <a:xfrm>
              <a:off x="768" y="3360"/>
              <a:ext cx="2688" cy="768"/>
            </a:xfrm>
            <a:prstGeom prst="rightArrowCallout">
              <a:avLst>
                <a:gd name="adj1" fmla="val 25000"/>
                <a:gd name="adj2" fmla="val 25000"/>
                <a:gd name="adj3" fmla="val 58333"/>
                <a:gd name="adj4" fmla="val 6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s-ES_tradnl">
                  <a:latin typeface="Tahoma" pitchFamily="34" charset="0"/>
                </a:rPr>
                <a:t>2001-2003</a:t>
              </a:r>
            </a:p>
            <a:p>
              <a:pPr algn="ctr" eaLnBrk="0" hangingPunct="0"/>
              <a:r>
                <a:rPr lang="es-ES_tradnl">
                  <a:latin typeface="Tahoma" pitchFamily="34" charset="0"/>
                </a:rPr>
                <a:t>SitioWeb docente</a:t>
              </a:r>
            </a:p>
            <a:p>
              <a:pPr algn="ctr" eaLnBrk="0" hangingPunct="0"/>
              <a:endParaRPr lang="es-ES_tradnl">
                <a:latin typeface="Tahoma" pitchFamily="34" charset="0"/>
              </a:endParaRPr>
            </a:p>
          </p:txBody>
        </p:sp>
        <p:pic>
          <p:nvPicPr>
            <p:cNvPr id="4106" name="Picture 10" descr="webT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56" y="2544"/>
              <a:ext cx="2059" cy="1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5800" y="1524000"/>
            <a:ext cx="7696200" cy="3763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35000"/>
              </a:lnSpc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ahoma" pitchFamily="34" charset="0"/>
              </a:rPr>
              <a:t>  La tecnología no tiene efectos mágicos sobre el aprendizaje</a:t>
            </a:r>
          </a:p>
          <a:p>
            <a:pPr>
              <a:lnSpc>
                <a:spcPct val="135000"/>
              </a:lnSpc>
              <a:spcBef>
                <a:spcPct val="50000"/>
              </a:spcBef>
              <a:buFontTx/>
              <a:buChar char="•"/>
            </a:pPr>
            <a:r>
              <a:rPr lang="es-ES_tradnl" sz="2800">
                <a:latin typeface="Tahoma" pitchFamily="34" charset="0"/>
              </a:rPr>
              <a:t>  Lo relevante no es la tecnología empleada (plataforma o software), sino el </a:t>
            </a:r>
            <a:r>
              <a:rPr lang="es-ES_tradnl" sz="2800" b="1">
                <a:solidFill>
                  <a:srgbClr val="990000"/>
                </a:solidFill>
                <a:latin typeface="Tahoma" pitchFamily="34" charset="0"/>
              </a:rPr>
              <a:t>modelo de enseñanza/entorno de aprendizaje</a:t>
            </a:r>
            <a:r>
              <a:rPr lang="es-ES_tradnl" sz="2800">
                <a:latin typeface="Tahoma" pitchFamily="34" charset="0"/>
              </a:rPr>
              <a:t> que se organiza en un aula virtual 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09600" y="414338"/>
            <a:ext cx="8229600" cy="48895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s-ES_tradnl" sz="2600">
                <a:solidFill>
                  <a:srgbClr val="FFFF00"/>
                </a:solidFill>
                <a:latin typeface="Tahoma" pitchFamily="34" charset="0"/>
              </a:rPr>
              <a:t>¿QUÉ HE APRENDIDO?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ilecab3"/>
          <p:cNvSpPr>
            <a:spLocks noEditPoints="1" noChangeArrowheads="1"/>
          </p:cNvSpPr>
          <p:nvPr/>
        </p:nvSpPr>
        <p:spPr bwMode="auto">
          <a:xfrm>
            <a:off x="762000" y="1676400"/>
            <a:ext cx="7772400" cy="16764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s-ES_tradnl" sz="2600">
                <a:latin typeface="Tahoma" pitchFamily="34" charset="0"/>
              </a:rPr>
              <a:t>Que el alumno/a aprenda “haciendo” cosas. Que tenga experiencias activas con el conocimiento (de forma individual y colectiva)</a:t>
            </a:r>
            <a:endParaRPr lang="es-ES" sz="2600">
              <a:latin typeface="Tahoma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609600" y="304800"/>
            <a:ext cx="8229600" cy="822325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b="1">
                <a:solidFill>
                  <a:srgbClr val="FFFFCC"/>
                </a:solidFill>
                <a:latin typeface="Tahoma" pitchFamily="34" charset="0"/>
              </a:rPr>
              <a:t>¿CÓMO DEBE SER EL ENTORNO DE APRENDIZAJE EN UN AULA VIRTUAL?</a:t>
            </a:r>
            <a:endParaRPr lang="es-ES" b="1">
              <a:solidFill>
                <a:srgbClr val="FFFFCC"/>
              </a:solidFill>
              <a:latin typeface="Tahoma" pitchFamily="34" charset="0"/>
            </a:endParaRPr>
          </a:p>
        </p:txBody>
      </p:sp>
      <p:sp>
        <p:nvSpPr>
          <p:cNvPr id="6148" name="filecab3"/>
          <p:cNvSpPr>
            <a:spLocks noEditPoints="1" noChangeArrowheads="1"/>
          </p:cNvSpPr>
          <p:nvPr/>
        </p:nvSpPr>
        <p:spPr bwMode="auto">
          <a:xfrm>
            <a:off x="685800" y="3657600"/>
            <a:ext cx="7772400" cy="12192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es-ES" sz="2600">
                <a:latin typeface="Tahoma" pitchFamily="34" charset="0"/>
              </a:rPr>
              <a:t>Que exista una intensa y constante interacción comunicativa entre el docente y el alumnado</a:t>
            </a:r>
          </a:p>
        </p:txBody>
      </p:sp>
      <p:sp>
        <p:nvSpPr>
          <p:cNvPr id="6149" name="filecab3"/>
          <p:cNvSpPr>
            <a:spLocks noEditPoints="1" noChangeArrowheads="1"/>
          </p:cNvSpPr>
          <p:nvPr/>
        </p:nvSpPr>
        <p:spPr bwMode="auto">
          <a:xfrm>
            <a:off x="685800" y="5181600"/>
            <a:ext cx="7772400" cy="1143000"/>
          </a:xfrm>
          <a:custGeom>
            <a:avLst/>
            <a:gdLst>
              <a:gd name="T0" fmla="*/ 10800 w 21600"/>
              <a:gd name="T1" fmla="*/ 0 h 21600"/>
              <a:gd name="T2" fmla="*/ 0 w 21600"/>
              <a:gd name="T3" fmla="*/ 0 h 21600"/>
              <a:gd name="T4" fmla="*/ 0 w 21600"/>
              <a:gd name="T5" fmla="*/ 10800 h 21600"/>
              <a:gd name="T6" fmla="*/ 0 w 21600"/>
              <a:gd name="T7" fmla="*/ 20367 h 21600"/>
              <a:gd name="T8" fmla="*/ 10800 w 21600"/>
              <a:gd name="T9" fmla="*/ 21600 h 21600"/>
              <a:gd name="T10" fmla="*/ 21600 w 21600"/>
              <a:gd name="T11" fmla="*/ 20367 h 21600"/>
              <a:gd name="T12" fmla="*/ 21600 w 21600"/>
              <a:gd name="T13" fmla="*/ 10800 h 21600"/>
              <a:gd name="T14" fmla="*/ 21600 w 21600"/>
              <a:gd name="T15" fmla="*/ 0 h 21600"/>
              <a:gd name="T16" fmla="*/ 1004 w 21600"/>
              <a:gd name="T17" fmla="*/ 511 h 21600"/>
              <a:gd name="T18" fmla="*/ 20542 w 21600"/>
              <a:gd name="T19" fmla="*/ 1876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10788" y="0"/>
                </a:moveTo>
                <a:lnTo>
                  <a:pt x="0" y="0"/>
                </a:lnTo>
                <a:lnTo>
                  <a:pt x="0" y="10800"/>
                </a:lnTo>
                <a:lnTo>
                  <a:pt x="0" y="19099"/>
                </a:lnTo>
                <a:lnTo>
                  <a:pt x="8466" y="19099"/>
                </a:lnTo>
                <a:lnTo>
                  <a:pt x="8490" y="19440"/>
                </a:lnTo>
                <a:lnTo>
                  <a:pt x="8537" y="20008"/>
                </a:lnTo>
                <a:lnTo>
                  <a:pt x="8607" y="20349"/>
                </a:lnTo>
                <a:lnTo>
                  <a:pt x="8701" y="20691"/>
                </a:lnTo>
                <a:lnTo>
                  <a:pt x="8842" y="21145"/>
                </a:lnTo>
                <a:lnTo>
                  <a:pt x="9053" y="21373"/>
                </a:lnTo>
                <a:lnTo>
                  <a:pt x="9264" y="21600"/>
                </a:lnTo>
                <a:lnTo>
                  <a:pt x="9545" y="21600"/>
                </a:lnTo>
                <a:lnTo>
                  <a:pt x="10718" y="21600"/>
                </a:lnTo>
                <a:lnTo>
                  <a:pt x="11891" y="21600"/>
                </a:lnTo>
                <a:lnTo>
                  <a:pt x="12266" y="21600"/>
                </a:lnTo>
                <a:lnTo>
                  <a:pt x="12477" y="21429"/>
                </a:lnTo>
                <a:lnTo>
                  <a:pt x="12618" y="21202"/>
                </a:lnTo>
                <a:lnTo>
                  <a:pt x="12758" y="20861"/>
                </a:lnTo>
                <a:lnTo>
                  <a:pt x="12922" y="20349"/>
                </a:lnTo>
                <a:lnTo>
                  <a:pt x="12993" y="19952"/>
                </a:lnTo>
                <a:lnTo>
                  <a:pt x="13016" y="19440"/>
                </a:lnTo>
                <a:lnTo>
                  <a:pt x="13063" y="19099"/>
                </a:lnTo>
                <a:lnTo>
                  <a:pt x="21600" y="19099"/>
                </a:lnTo>
                <a:lnTo>
                  <a:pt x="21600" y="10800"/>
                </a:lnTo>
                <a:lnTo>
                  <a:pt x="21600" y="0"/>
                </a:lnTo>
                <a:lnTo>
                  <a:pt x="10788" y="0"/>
                </a:lnTo>
                <a:close/>
                <a:moveTo>
                  <a:pt x="9053" y="19099"/>
                </a:moveTo>
                <a:lnTo>
                  <a:pt x="9053" y="19440"/>
                </a:lnTo>
                <a:lnTo>
                  <a:pt x="9076" y="19611"/>
                </a:lnTo>
                <a:lnTo>
                  <a:pt x="9123" y="19781"/>
                </a:lnTo>
                <a:lnTo>
                  <a:pt x="9193" y="20008"/>
                </a:lnTo>
                <a:lnTo>
                  <a:pt x="9264" y="20179"/>
                </a:lnTo>
                <a:lnTo>
                  <a:pt x="9334" y="20293"/>
                </a:lnTo>
                <a:lnTo>
                  <a:pt x="9405" y="20349"/>
                </a:lnTo>
                <a:lnTo>
                  <a:pt x="9545" y="20349"/>
                </a:lnTo>
                <a:lnTo>
                  <a:pt x="11891" y="20349"/>
                </a:lnTo>
                <a:lnTo>
                  <a:pt x="12031" y="20349"/>
                </a:lnTo>
                <a:lnTo>
                  <a:pt x="12172" y="20236"/>
                </a:lnTo>
                <a:lnTo>
                  <a:pt x="12266" y="20179"/>
                </a:lnTo>
                <a:lnTo>
                  <a:pt x="12336" y="20008"/>
                </a:lnTo>
                <a:lnTo>
                  <a:pt x="12383" y="19838"/>
                </a:lnTo>
                <a:lnTo>
                  <a:pt x="12430" y="19611"/>
                </a:lnTo>
                <a:lnTo>
                  <a:pt x="12477" y="19440"/>
                </a:lnTo>
                <a:lnTo>
                  <a:pt x="12477" y="19099"/>
                </a:lnTo>
                <a:lnTo>
                  <a:pt x="9053" y="19099"/>
                </a:lnTo>
                <a:close/>
              </a:path>
              <a:path w="21600" h="21600" extrusionOk="0">
                <a:moveTo>
                  <a:pt x="9053" y="19099"/>
                </a:moveTo>
                <a:lnTo>
                  <a:pt x="0" y="19099"/>
                </a:lnTo>
                <a:lnTo>
                  <a:pt x="21600" y="19099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spcBef>
                <a:spcPct val="80000"/>
              </a:spcBef>
            </a:pPr>
            <a:r>
              <a:rPr lang="es-ES" sz="2600">
                <a:latin typeface="Tahoma" pitchFamily="34" charset="0"/>
              </a:rPr>
              <a:t>Que existan objetivos, guías/planes de trabajo y criterios de evaluación claramente definidos</a:t>
            </a:r>
          </a:p>
          <a:p>
            <a:endParaRPr lang="es-ES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700338" y="2324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MX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38200" y="1066800"/>
            <a:ext cx="7924800" cy="579438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200" b="1">
                <a:solidFill>
                  <a:srgbClr val="FFFF99"/>
                </a:solidFill>
                <a:latin typeface="Arial" charset="0"/>
              </a:rPr>
              <a:t>Mi aula virtual (2004-06)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295400" y="4724400"/>
            <a:ext cx="7315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s-ES_tradnl" b="1">
                <a:solidFill>
                  <a:srgbClr val="800000"/>
                </a:solidFill>
                <a:latin typeface="Arial" charset="0"/>
              </a:rPr>
              <a:t>enseñanza semipresencial (Blended Learning)</a:t>
            </a:r>
            <a:endParaRPr lang="es-ES" b="1">
              <a:solidFill>
                <a:srgbClr val="800000"/>
              </a:solidFill>
              <a:latin typeface="Arial" charset="0"/>
            </a:endParaRPr>
          </a:p>
          <a:p>
            <a:pPr algn="r"/>
            <a:r>
              <a:rPr lang="es-ES" sz="2600">
                <a:solidFill>
                  <a:srgbClr val="800000"/>
                </a:solidFill>
                <a:latin typeface="Tahoma" pitchFamily="34" charset="0"/>
              </a:rPr>
              <a:t>60% de tiempo virtual, 40% tiempo presencial</a:t>
            </a:r>
          </a:p>
        </p:txBody>
      </p:sp>
      <p:pic>
        <p:nvPicPr>
          <p:cNvPr id="7173" name="Picture 5" descr="C:\Mis documentos\Mis imágenes\MOOD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685800"/>
            <a:ext cx="1728788" cy="205740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667000" y="457200"/>
            <a:ext cx="228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s-MX" sz="4400">
              <a:solidFill>
                <a:schemeClr val="tx2"/>
              </a:solidFill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219200" y="2057400"/>
            <a:ext cx="6010275" cy="16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800" b="1">
                <a:latin typeface="Arial" charset="0"/>
                <a:cs typeface="Arial" charset="0"/>
              </a:rPr>
              <a:t>MOODLE</a:t>
            </a:r>
            <a:r>
              <a:rPr lang="es-ES">
                <a:latin typeface="Arial" charset="0"/>
                <a:cs typeface="Arial" charset="0"/>
              </a:rPr>
              <a:t> versión 1.6.2</a:t>
            </a:r>
          </a:p>
          <a:p>
            <a:pPr>
              <a:spcBef>
                <a:spcPct val="50000"/>
              </a:spcBef>
            </a:pPr>
            <a:r>
              <a:rPr lang="es-ES" b="1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http://www.campusvirtual.ull.es</a:t>
            </a:r>
          </a:p>
          <a:p>
            <a:pPr>
              <a:spcBef>
                <a:spcPct val="50000"/>
              </a:spcBef>
            </a:pPr>
            <a:endParaRPr lang="es-ES_tradnl" b="1">
              <a:solidFill>
                <a:srgbClr val="000099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7176" name="Picture 8" descr="C:\Mis documentos\Mis imágenes\ULL\logocampusvirtu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200400"/>
            <a:ext cx="7696200" cy="752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" y="762000"/>
            <a:ext cx="9077325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575" y="923925"/>
            <a:ext cx="756285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590550"/>
            <a:ext cx="8991600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819400" y="2057400"/>
            <a:ext cx="48768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3200">
                <a:solidFill>
                  <a:srgbClr val="000099"/>
                </a:solidFill>
                <a:latin typeface="Tahoma" pitchFamily="34" charset="0"/>
              </a:rPr>
              <a:t>¿qué características debe tener un aula virtual que potencie el aprendizaje constructivista?</a:t>
            </a:r>
            <a:endParaRPr lang="es-ES" sz="3200">
              <a:solidFill>
                <a:srgbClr val="000099"/>
              </a:solidFill>
              <a:latin typeface="Tahoma" pitchFamily="34" charset="0"/>
            </a:endParaRPr>
          </a:p>
        </p:txBody>
      </p:sp>
      <p:pic>
        <p:nvPicPr>
          <p:cNvPr id="11267" name="Picture 3" descr="C:\Mis documentos\Mis imágenes\computadora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09800"/>
            <a:ext cx="1168400" cy="124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</Words>
  <Application>Microsoft Office PowerPoint</Application>
  <PresentationFormat>Presentación en pantalla (4:3)</PresentationFormat>
  <Paragraphs>70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Times New Roman</vt:lpstr>
      <vt:lpstr>Arial</vt:lpstr>
      <vt:lpstr>Tahoma</vt:lpstr>
      <vt:lpstr>Diseño predeterminado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BIBLIOGRAFÍA</vt:lpstr>
    </vt:vector>
  </TitlesOfParts>
  <Company>Universidad de La Laguna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Manuel Area</dc:creator>
  <cp:lastModifiedBy>felix23</cp:lastModifiedBy>
  <cp:revision>1</cp:revision>
  <dcterms:created xsi:type="dcterms:W3CDTF">2007-02-11T18:38:52Z</dcterms:created>
  <dcterms:modified xsi:type="dcterms:W3CDTF">2011-11-22T06:26:37Z</dcterms:modified>
</cp:coreProperties>
</file>