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29"/>
  </p:notesMasterIdLst>
  <p:sldIdLst>
    <p:sldId id="256" r:id="rId2"/>
    <p:sldId id="290" r:id="rId3"/>
    <p:sldId id="332" r:id="rId4"/>
    <p:sldId id="333" r:id="rId5"/>
    <p:sldId id="334" r:id="rId6"/>
    <p:sldId id="331" r:id="rId7"/>
    <p:sldId id="335" r:id="rId8"/>
    <p:sldId id="291" r:id="rId9"/>
    <p:sldId id="336" r:id="rId10"/>
    <p:sldId id="337" r:id="rId11"/>
    <p:sldId id="338" r:id="rId12"/>
    <p:sldId id="340" r:id="rId13"/>
    <p:sldId id="342" r:id="rId14"/>
    <p:sldId id="343" r:id="rId15"/>
    <p:sldId id="345" r:id="rId16"/>
    <p:sldId id="346" r:id="rId17"/>
    <p:sldId id="347" r:id="rId18"/>
    <p:sldId id="348" r:id="rId19"/>
    <p:sldId id="349" r:id="rId20"/>
    <p:sldId id="350" r:id="rId21"/>
    <p:sldId id="351" r:id="rId22"/>
    <p:sldId id="352" r:id="rId23"/>
    <p:sldId id="353" r:id="rId24"/>
    <p:sldId id="354" r:id="rId25"/>
    <p:sldId id="355" r:id="rId26"/>
    <p:sldId id="356" r:id="rId27"/>
    <p:sldId id="257" r:id="rId28"/>
  </p:sldIdLst>
  <p:sldSz cx="9144000" cy="6858000" type="screen4x3"/>
  <p:notesSz cx="6858000" cy="9144000"/>
  <p:defaultTextStyle>
    <a:defPPr>
      <a:defRPr lang="es-MX"/>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58B1"/>
    <a:srgbClr val="4779A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55" autoAdjust="0"/>
    <p:restoredTop sz="94660"/>
  </p:normalViewPr>
  <p:slideViewPr>
    <p:cSldViewPr>
      <p:cViewPr>
        <p:scale>
          <a:sx n="66" d="100"/>
          <a:sy n="66" d="100"/>
        </p:scale>
        <p:origin x="-1308" y="-27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Arial" charset="0"/>
              </a:defRPr>
            </a:lvl1pPr>
          </a:lstStyle>
          <a:p>
            <a:pPr>
              <a:defRPr/>
            </a:pPr>
            <a:endParaRPr lang="es-MX"/>
          </a:p>
        </p:txBody>
      </p:sp>
      <p:sp>
        <p:nvSpPr>
          <p:cNvPr id="204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Arial" charset="0"/>
              </a:defRPr>
            </a:lvl1pPr>
          </a:lstStyle>
          <a:p>
            <a:pPr>
              <a:defRPr/>
            </a:pPr>
            <a:endParaRPr lang="es-MX"/>
          </a:p>
        </p:txBody>
      </p:sp>
      <p:sp>
        <p:nvSpPr>
          <p:cNvPr id="3584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04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MX" noProof="0" smtClean="0"/>
              <a:t>Haga clic para modificar el estilo de texto del patrón</a:t>
            </a:r>
          </a:p>
          <a:p>
            <a:pPr lvl="1"/>
            <a:r>
              <a:rPr lang="es-MX" noProof="0" smtClean="0"/>
              <a:t>Segundo nivel</a:t>
            </a:r>
          </a:p>
          <a:p>
            <a:pPr lvl="2"/>
            <a:r>
              <a:rPr lang="es-MX" noProof="0" smtClean="0"/>
              <a:t>Tercer nivel</a:t>
            </a:r>
          </a:p>
          <a:p>
            <a:pPr lvl="3"/>
            <a:r>
              <a:rPr lang="es-MX" noProof="0" smtClean="0"/>
              <a:t>Cuarto nivel</a:t>
            </a:r>
          </a:p>
          <a:p>
            <a:pPr lvl="4"/>
            <a:r>
              <a:rPr lang="es-MX" noProof="0" smtClean="0"/>
              <a:t>Quinto nivel</a:t>
            </a:r>
          </a:p>
        </p:txBody>
      </p:sp>
      <p:sp>
        <p:nvSpPr>
          <p:cNvPr id="204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Arial" charset="0"/>
              </a:defRPr>
            </a:lvl1pPr>
          </a:lstStyle>
          <a:p>
            <a:pPr>
              <a:defRPr/>
            </a:pPr>
            <a:endParaRPr lang="es-MX"/>
          </a:p>
        </p:txBody>
      </p:sp>
      <p:sp>
        <p:nvSpPr>
          <p:cNvPr id="204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Arial" charset="0"/>
              </a:defRPr>
            </a:lvl1pPr>
          </a:lstStyle>
          <a:p>
            <a:pPr>
              <a:defRPr/>
            </a:pPr>
            <a:fld id="{FEA310F9-66EE-4BF4-B650-A601B4D8AA6E}" type="slidenum">
              <a:rPr lang="es-MX"/>
              <a:pPr>
                <a:defRPr/>
              </a:pPr>
              <a:t>‹Nº›</a:t>
            </a:fld>
            <a:endParaRPr lang="es-MX"/>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p:spPr>
        <p:txBody>
          <a:bodyPr/>
          <a:lstStyle/>
          <a:p>
            <a:fld id="{BB2778F5-6F60-47B6-96BB-D9F1B42798D9}" type="slidenum">
              <a:rPr lang="es-MX" smtClean="0"/>
              <a:pPr/>
              <a:t>1</a:t>
            </a:fld>
            <a:endParaRPr lang="es-MX" smtClean="0"/>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a:ln/>
        </p:spPr>
        <p:txBody>
          <a:bodyPr/>
          <a:lstStyle/>
          <a:p>
            <a:pPr eaLnBrk="1" hangingPunct="1"/>
            <a:endParaRPr lang="es-E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p:spPr>
        <p:txBody>
          <a:bodyPr/>
          <a:lstStyle/>
          <a:p>
            <a:fld id="{80769EEC-B64E-4E45-ABF6-8306E7D171A5}" type="slidenum">
              <a:rPr lang="es-MX" smtClean="0"/>
              <a:pPr/>
              <a:t>11</a:t>
            </a:fld>
            <a:endParaRPr lang="es-MX"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pPr eaLnBrk="1" hangingPunct="1"/>
            <a:endParaRPr lang="es-E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p:spPr>
        <p:txBody>
          <a:bodyPr/>
          <a:lstStyle/>
          <a:p>
            <a:fld id="{E9F93A78-CC0E-4B37-A945-1BFE7B283177}" type="slidenum">
              <a:rPr lang="es-MX" smtClean="0"/>
              <a:pPr/>
              <a:t>12</a:t>
            </a:fld>
            <a:endParaRPr lang="es-MX"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s-E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p:spPr>
        <p:txBody>
          <a:bodyPr/>
          <a:lstStyle/>
          <a:p>
            <a:fld id="{70200735-FF5D-47C9-BC30-77EE22FD9209}" type="slidenum">
              <a:rPr lang="es-MX" smtClean="0"/>
              <a:pPr/>
              <a:t>27</a:t>
            </a:fld>
            <a:endParaRPr lang="es-MX"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s-E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a:ln/>
        </p:spPr>
      </p:sp>
      <p:sp>
        <p:nvSpPr>
          <p:cNvPr id="37891" name="Notes Placeholder 2"/>
          <p:cNvSpPr>
            <a:spLocks noGrp="1"/>
          </p:cNvSpPr>
          <p:nvPr>
            <p:ph type="body" idx="1"/>
          </p:nvPr>
        </p:nvSpPr>
        <p:spPr>
          <a:noFill/>
          <a:ln/>
        </p:spPr>
        <p:txBody>
          <a:bodyPr/>
          <a:lstStyle/>
          <a:p>
            <a:endParaRPr lang="en-US" smtClean="0"/>
          </a:p>
        </p:txBody>
      </p:sp>
      <p:sp>
        <p:nvSpPr>
          <p:cNvPr id="37892" name="Slide Number Placeholder 3"/>
          <p:cNvSpPr>
            <a:spLocks noGrp="1"/>
          </p:cNvSpPr>
          <p:nvPr>
            <p:ph type="sldNum" sz="quarter" idx="5"/>
          </p:nvPr>
        </p:nvSpPr>
        <p:spPr>
          <a:noFill/>
        </p:spPr>
        <p:txBody>
          <a:bodyPr/>
          <a:lstStyle/>
          <a:p>
            <a:fld id="{3BB115F0-66C6-4935-800E-64F84C56D11D}" type="slidenum">
              <a:rPr lang="es-MX" smtClean="0"/>
              <a:pPr/>
              <a:t>2</a:t>
            </a:fld>
            <a:endParaRPr lang="es-MX"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a:ln/>
        </p:spPr>
      </p:sp>
      <p:sp>
        <p:nvSpPr>
          <p:cNvPr id="38915" name="Notes Placeholder 2"/>
          <p:cNvSpPr>
            <a:spLocks noGrp="1"/>
          </p:cNvSpPr>
          <p:nvPr>
            <p:ph type="body" idx="1"/>
          </p:nvPr>
        </p:nvSpPr>
        <p:spPr>
          <a:noFill/>
          <a:ln/>
        </p:spPr>
        <p:txBody>
          <a:bodyPr/>
          <a:lstStyle/>
          <a:p>
            <a:endParaRPr lang="en-US" smtClean="0"/>
          </a:p>
        </p:txBody>
      </p:sp>
      <p:sp>
        <p:nvSpPr>
          <p:cNvPr id="38916" name="Slide Number Placeholder 3"/>
          <p:cNvSpPr>
            <a:spLocks noGrp="1"/>
          </p:cNvSpPr>
          <p:nvPr>
            <p:ph type="sldNum" sz="quarter" idx="5"/>
          </p:nvPr>
        </p:nvSpPr>
        <p:spPr>
          <a:noFill/>
        </p:spPr>
        <p:txBody>
          <a:bodyPr/>
          <a:lstStyle/>
          <a:p>
            <a:fld id="{3F69473A-DEDF-46C4-9023-CB438EAC5257}" type="slidenum">
              <a:rPr lang="es-MX" smtClean="0"/>
              <a:pPr/>
              <a:t>3</a:t>
            </a:fld>
            <a:endParaRPr lang="es-MX"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a:ln/>
        </p:spPr>
      </p:sp>
      <p:sp>
        <p:nvSpPr>
          <p:cNvPr id="39939" name="Notes Placeholder 2"/>
          <p:cNvSpPr>
            <a:spLocks noGrp="1"/>
          </p:cNvSpPr>
          <p:nvPr>
            <p:ph type="body" idx="1"/>
          </p:nvPr>
        </p:nvSpPr>
        <p:spPr>
          <a:noFill/>
          <a:ln/>
        </p:spPr>
        <p:txBody>
          <a:bodyPr/>
          <a:lstStyle/>
          <a:p>
            <a:endParaRPr lang="en-US" smtClean="0"/>
          </a:p>
        </p:txBody>
      </p:sp>
      <p:sp>
        <p:nvSpPr>
          <p:cNvPr id="39940" name="Slide Number Placeholder 3"/>
          <p:cNvSpPr>
            <a:spLocks noGrp="1"/>
          </p:cNvSpPr>
          <p:nvPr>
            <p:ph type="sldNum" sz="quarter" idx="5"/>
          </p:nvPr>
        </p:nvSpPr>
        <p:spPr>
          <a:noFill/>
        </p:spPr>
        <p:txBody>
          <a:bodyPr/>
          <a:lstStyle/>
          <a:p>
            <a:fld id="{19273C00-3627-4C49-9EDD-C2E3732E0F0C}" type="slidenum">
              <a:rPr lang="es-MX" smtClean="0"/>
              <a:pPr/>
              <a:t>4</a:t>
            </a:fld>
            <a:endParaRPr lang="es-MX"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a:ln/>
        </p:spPr>
        <p:txBody>
          <a:bodyPr/>
          <a:lstStyle/>
          <a:p>
            <a:endParaRPr lang="en-US" smtClean="0"/>
          </a:p>
        </p:txBody>
      </p:sp>
      <p:sp>
        <p:nvSpPr>
          <p:cNvPr id="40964" name="Slide Number Placeholder 3"/>
          <p:cNvSpPr>
            <a:spLocks noGrp="1"/>
          </p:cNvSpPr>
          <p:nvPr>
            <p:ph type="sldNum" sz="quarter" idx="5"/>
          </p:nvPr>
        </p:nvSpPr>
        <p:spPr>
          <a:noFill/>
        </p:spPr>
        <p:txBody>
          <a:bodyPr/>
          <a:lstStyle/>
          <a:p>
            <a:fld id="{076E89F1-C164-414F-936A-514AEF8E246F}" type="slidenum">
              <a:rPr lang="es-MX" smtClean="0"/>
              <a:pPr/>
              <a:t>5</a:t>
            </a:fld>
            <a:endParaRPr lang="es-MX"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endParaRPr lang="en-US" smtClean="0"/>
          </a:p>
        </p:txBody>
      </p:sp>
      <p:sp>
        <p:nvSpPr>
          <p:cNvPr id="41988" name="Slide Number Placeholder 3"/>
          <p:cNvSpPr>
            <a:spLocks noGrp="1"/>
          </p:cNvSpPr>
          <p:nvPr>
            <p:ph type="sldNum" sz="quarter" idx="5"/>
          </p:nvPr>
        </p:nvSpPr>
        <p:spPr>
          <a:noFill/>
        </p:spPr>
        <p:txBody>
          <a:bodyPr/>
          <a:lstStyle/>
          <a:p>
            <a:fld id="{A169E65E-094D-4ED9-80B0-0B476AB3166A}" type="slidenum">
              <a:rPr lang="es-MX" smtClean="0"/>
              <a:pPr/>
              <a:t>6</a:t>
            </a:fld>
            <a:endParaRPr lang="es-MX"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smtClean="0"/>
          </a:p>
        </p:txBody>
      </p:sp>
      <p:sp>
        <p:nvSpPr>
          <p:cNvPr id="43012" name="Slide Number Placeholder 3"/>
          <p:cNvSpPr>
            <a:spLocks noGrp="1"/>
          </p:cNvSpPr>
          <p:nvPr>
            <p:ph type="sldNum" sz="quarter" idx="5"/>
          </p:nvPr>
        </p:nvSpPr>
        <p:spPr>
          <a:noFill/>
        </p:spPr>
        <p:txBody>
          <a:bodyPr/>
          <a:lstStyle/>
          <a:p>
            <a:fld id="{D47FB943-7A06-4054-A319-D8FE4AD1BD52}" type="slidenum">
              <a:rPr lang="es-MX" smtClean="0"/>
              <a:pPr/>
              <a:t>7</a:t>
            </a:fld>
            <a:endParaRPr lang="es-MX"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noFill/>
          <a:ln/>
        </p:spPr>
        <p:txBody>
          <a:bodyPr/>
          <a:lstStyle/>
          <a:p>
            <a:endParaRPr lang="en-US" smtClean="0"/>
          </a:p>
        </p:txBody>
      </p:sp>
      <p:sp>
        <p:nvSpPr>
          <p:cNvPr id="44036" name="Slide Number Placeholder 3"/>
          <p:cNvSpPr>
            <a:spLocks noGrp="1"/>
          </p:cNvSpPr>
          <p:nvPr>
            <p:ph type="sldNum" sz="quarter" idx="5"/>
          </p:nvPr>
        </p:nvSpPr>
        <p:spPr>
          <a:noFill/>
        </p:spPr>
        <p:txBody>
          <a:bodyPr/>
          <a:lstStyle/>
          <a:p>
            <a:fld id="{102F8C5C-A2C9-4BE5-8261-F0EE24E35CE0}" type="slidenum">
              <a:rPr lang="es-MX" smtClean="0"/>
              <a:pPr/>
              <a:t>8</a:t>
            </a:fld>
            <a:endParaRPr lang="es-MX"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p:spPr>
        <p:txBody>
          <a:bodyPr/>
          <a:lstStyle/>
          <a:p>
            <a:fld id="{ACD836D6-3D39-4A5A-B7C2-2CF050DF8533}" type="slidenum">
              <a:rPr lang="es-MX" smtClean="0"/>
              <a:pPr/>
              <a:t>10</a:t>
            </a:fld>
            <a:endParaRPr lang="es-MX" smtClean="0"/>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a:ln/>
        </p:spPr>
        <p:txBody>
          <a:bodyPr/>
          <a:lstStyle/>
          <a:p>
            <a:pPr eaLnBrk="1" hangingPunct="1"/>
            <a:endParaRPr lang="es-E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4" name="Picture 14"/>
          <p:cNvPicPr>
            <a:picLocks noChangeAspect="1" noChangeArrowheads="1"/>
          </p:cNvPicPr>
          <p:nvPr userDrawn="1"/>
        </p:nvPicPr>
        <p:blipFill>
          <a:blip r:embed="rId2" cstate="print"/>
          <a:srcRect/>
          <a:stretch>
            <a:fillRect/>
          </a:stretch>
        </p:blipFill>
        <p:spPr bwMode="auto">
          <a:xfrm>
            <a:off x="0" y="0"/>
            <a:ext cx="9144000" cy="6859588"/>
          </a:xfrm>
          <a:prstGeom prst="rect">
            <a:avLst/>
          </a:prstGeom>
          <a:noFill/>
          <a:ln w="9525">
            <a:noFill/>
            <a:miter lim="800000"/>
            <a:headEnd/>
            <a:tailEnd/>
          </a:ln>
        </p:spPr>
      </p:pic>
      <p:sp>
        <p:nvSpPr>
          <p:cNvPr id="5" name="4 Rectángulo"/>
          <p:cNvSpPr/>
          <p:nvPr/>
        </p:nvSpPr>
        <p:spPr bwMode="auto">
          <a:xfrm>
            <a:off x="381000" y="914400"/>
            <a:ext cx="609600" cy="54864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5 Rectángulo"/>
          <p:cNvSpPr/>
          <p:nvPr/>
        </p:nvSpPr>
        <p:spPr bwMode="auto">
          <a:xfrm>
            <a:off x="276225" y="914400"/>
            <a:ext cx="104775" cy="54864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6 Rectángulo"/>
          <p:cNvSpPr/>
          <p:nvPr/>
        </p:nvSpPr>
        <p:spPr bwMode="auto">
          <a:xfrm>
            <a:off x="990600" y="914400"/>
            <a:ext cx="182563" cy="54864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9 Rectángulo"/>
          <p:cNvSpPr/>
          <p:nvPr/>
        </p:nvSpPr>
        <p:spPr bwMode="auto">
          <a:xfrm>
            <a:off x="1141413" y="914400"/>
            <a:ext cx="230187" cy="54864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10 Conector recto"/>
          <p:cNvSpPr>
            <a:spLocks noChangeShapeType="1"/>
          </p:cNvSpPr>
          <p:nvPr/>
        </p:nvSpPr>
        <p:spPr bwMode="auto">
          <a:xfrm>
            <a:off x="106363" y="914400"/>
            <a:ext cx="0" cy="54864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2" name="11 Conector recto"/>
          <p:cNvSpPr>
            <a:spLocks noChangeShapeType="1"/>
          </p:cNvSpPr>
          <p:nvPr/>
        </p:nvSpPr>
        <p:spPr bwMode="auto">
          <a:xfrm>
            <a:off x="914400" y="914400"/>
            <a:ext cx="0" cy="54864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3" name="12 Conector recto"/>
          <p:cNvSpPr>
            <a:spLocks noChangeShapeType="1"/>
          </p:cNvSpPr>
          <p:nvPr/>
        </p:nvSpPr>
        <p:spPr bwMode="auto">
          <a:xfrm>
            <a:off x="854075" y="914400"/>
            <a:ext cx="0" cy="54864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4" name="13 Conector recto"/>
          <p:cNvSpPr>
            <a:spLocks noChangeShapeType="1"/>
          </p:cNvSpPr>
          <p:nvPr/>
        </p:nvSpPr>
        <p:spPr bwMode="auto">
          <a:xfrm flipH="1">
            <a:off x="1676400" y="914400"/>
            <a:ext cx="76200" cy="54864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5" name="14 Conector recto"/>
          <p:cNvSpPr>
            <a:spLocks noChangeShapeType="1"/>
          </p:cNvSpPr>
          <p:nvPr/>
        </p:nvSpPr>
        <p:spPr bwMode="auto">
          <a:xfrm>
            <a:off x="1066800" y="914400"/>
            <a:ext cx="0" cy="54864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15 Conector recto"/>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7" name="16 Rectángulo"/>
          <p:cNvSpPr/>
          <p:nvPr/>
        </p:nvSpPr>
        <p:spPr bwMode="auto">
          <a:xfrm>
            <a:off x="1219200" y="914400"/>
            <a:ext cx="76200" cy="54864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17 Elipse"/>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18 Elipse"/>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0" name="19 Elipse"/>
          <p:cNvSpPr/>
          <p:nvPr/>
        </p:nvSpPr>
        <p:spPr bwMode="auto">
          <a:xfrm>
            <a:off x="1090613" y="5518150"/>
            <a:ext cx="138112" cy="1111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1" name="20 Elipse"/>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2" name="21 Elipse"/>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8" name="7 Título"/>
          <p:cNvSpPr>
            <a:spLocks noGrp="1"/>
          </p:cNvSpPr>
          <p:nvPr>
            <p:ph type="ctrTitle"/>
          </p:nvPr>
        </p:nvSpPr>
        <p:spPr>
          <a:xfrm>
            <a:off x="2286000" y="3124200"/>
            <a:ext cx="6172200" cy="1894362"/>
          </a:xfrm>
        </p:spPr>
        <p:txBody>
          <a:bodyPr/>
          <a:lstStyle>
            <a:lvl1pPr>
              <a:defRPr b="1"/>
            </a:lvl1pPr>
          </a:lstStyle>
          <a:p>
            <a:r>
              <a:rPr lang="es-ES" smtClean="0"/>
              <a:t>Haga clic para modificar el estilo de título del patrón</a:t>
            </a:r>
            <a:endParaRPr lang="en-US"/>
          </a:p>
        </p:txBody>
      </p:sp>
      <p:sp>
        <p:nvSpPr>
          <p:cNvPr id="9" name="8 Subtítulo"/>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s-ES" smtClean="0"/>
              <a:t>Haga clic para modificar el estilo de subtítulo del patrón</a:t>
            </a:r>
            <a:endParaRPr lang="en-US"/>
          </a:p>
        </p:txBody>
      </p:sp>
      <p:sp>
        <p:nvSpPr>
          <p:cNvPr id="23" name="27 Marcador de fecha"/>
          <p:cNvSpPr>
            <a:spLocks noGrp="1"/>
          </p:cNvSpPr>
          <p:nvPr>
            <p:ph type="dt" sz="half" idx="10"/>
          </p:nvPr>
        </p:nvSpPr>
        <p:spPr bwMode="auto">
          <a:xfrm rot="5400000">
            <a:off x="7764463" y="1174750"/>
            <a:ext cx="2286000" cy="381000"/>
          </a:xfrm>
        </p:spPr>
        <p:txBody>
          <a:bodyPr/>
          <a:lstStyle>
            <a:lvl1pPr>
              <a:defRPr/>
            </a:lvl1pPr>
          </a:lstStyle>
          <a:p>
            <a:pPr>
              <a:defRPr/>
            </a:pPr>
            <a:endParaRPr lang="es-MX"/>
          </a:p>
        </p:txBody>
      </p:sp>
      <p:sp>
        <p:nvSpPr>
          <p:cNvPr id="24" name="16 Marcador de pie de página"/>
          <p:cNvSpPr>
            <a:spLocks noGrp="1"/>
          </p:cNvSpPr>
          <p:nvPr>
            <p:ph type="ftr" sz="quarter" idx="11"/>
          </p:nvPr>
        </p:nvSpPr>
        <p:spPr bwMode="auto">
          <a:xfrm rot="5400000">
            <a:off x="7077076" y="4181475"/>
            <a:ext cx="3657600" cy="384175"/>
          </a:xfrm>
        </p:spPr>
        <p:txBody>
          <a:bodyPr/>
          <a:lstStyle>
            <a:lvl1pPr>
              <a:defRPr/>
            </a:lvl1pPr>
          </a:lstStyle>
          <a:p>
            <a:pPr>
              <a:defRPr/>
            </a:pPr>
            <a:endParaRPr lang="es-MX"/>
          </a:p>
        </p:txBody>
      </p:sp>
      <p:sp>
        <p:nvSpPr>
          <p:cNvPr id="25" name="28 Marcador de número de diapositiva"/>
          <p:cNvSpPr>
            <a:spLocks noGrp="1"/>
          </p:cNvSpPr>
          <p:nvPr>
            <p:ph type="sldNum" sz="quarter" idx="12"/>
          </p:nvPr>
        </p:nvSpPr>
        <p:spPr bwMode="auto">
          <a:xfrm>
            <a:off x="1325563" y="4929188"/>
            <a:ext cx="609600" cy="517525"/>
          </a:xfrm>
        </p:spPr>
        <p:txBody>
          <a:bodyPr/>
          <a:lstStyle>
            <a:lvl1pPr>
              <a:defRPr/>
            </a:lvl1pPr>
          </a:lstStyle>
          <a:p>
            <a:pPr>
              <a:defRPr/>
            </a:pPr>
            <a:fld id="{0E3C4784-B400-40DB-A163-7EBF5B32B3F4}" type="slidenum">
              <a:rPr lang="es-MX"/>
              <a:pPr>
                <a:defRPr/>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13 Marcador de fecha"/>
          <p:cNvSpPr>
            <a:spLocks noGrp="1"/>
          </p:cNvSpPr>
          <p:nvPr>
            <p:ph type="dt" sz="half" idx="10"/>
          </p:nvPr>
        </p:nvSpPr>
        <p:spPr/>
        <p:txBody>
          <a:bodyPr/>
          <a:lstStyle>
            <a:lvl1pPr>
              <a:defRPr/>
            </a:lvl1pPr>
          </a:lstStyle>
          <a:p>
            <a:pPr>
              <a:defRPr/>
            </a:pPr>
            <a:endParaRPr lang="es-MX"/>
          </a:p>
        </p:txBody>
      </p:sp>
      <p:sp>
        <p:nvSpPr>
          <p:cNvPr id="5" name="2 Marcador de pie de página"/>
          <p:cNvSpPr>
            <a:spLocks noGrp="1"/>
          </p:cNvSpPr>
          <p:nvPr>
            <p:ph type="ftr" sz="quarter" idx="11"/>
          </p:nvPr>
        </p:nvSpPr>
        <p:spPr/>
        <p:txBody>
          <a:bodyPr/>
          <a:lstStyle>
            <a:lvl1pPr>
              <a:defRPr/>
            </a:lvl1pPr>
          </a:lstStyle>
          <a:p>
            <a:pPr>
              <a:defRPr/>
            </a:pPr>
            <a:endParaRPr lang="es-MX"/>
          </a:p>
        </p:txBody>
      </p:sp>
      <p:sp>
        <p:nvSpPr>
          <p:cNvPr id="6" name="22 Marcador de número de diapositiva"/>
          <p:cNvSpPr>
            <a:spLocks noGrp="1"/>
          </p:cNvSpPr>
          <p:nvPr>
            <p:ph type="sldNum" sz="quarter" idx="12"/>
          </p:nvPr>
        </p:nvSpPr>
        <p:spPr/>
        <p:txBody>
          <a:bodyPr/>
          <a:lstStyle>
            <a:lvl1pPr>
              <a:defRPr/>
            </a:lvl1pPr>
          </a:lstStyle>
          <a:p>
            <a:pPr>
              <a:defRPr/>
            </a:pPr>
            <a:fld id="{7CF08F14-DDB0-4174-A67A-132320B4AB68}" type="slidenum">
              <a:rPr lang="es-MX"/>
              <a:pPr>
                <a:defRPr/>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9"/>
            <a:ext cx="1676400" cy="5851525"/>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13 Marcador de fecha"/>
          <p:cNvSpPr>
            <a:spLocks noGrp="1"/>
          </p:cNvSpPr>
          <p:nvPr>
            <p:ph type="dt" sz="half" idx="10"/>
          </p:nvPr>
        </p:nvSpPr>
        <p:spPr/>
        <p:txBody>
          <a:bodyPr/>
          <a:lstStyle>
            <a:lvl1pPr>
              <a:defRPr/>
            </a:lvl1pPr>
          </a:lstStyle>
          <a:p>
            <a:pPr>
              <a:defRPr/>
            </a:pPr>
            <a:endParaRPr lang="es-MX"/>
          </a:p>
        </p:txBody>
      </p:sp>
      <p:sp>
        <p:nvSpPr>
          <p:cNvPr id="5" name="2 Marcador de pie de página"/>
          <p:cNvSpPr>
            <a:spLocks noGrp="1"/>
          </p:cNvSpPr>
          <p:nvPr>
            <p:ph type="ftr" sz="quarter" idx="11"/>
          </p:nvPr>
        </p:nvSpPr>
        <p:spPr/>
        <p:txBody>
          <a:bodyPr/>
          <a:lstStyle>
            <a:lvl1pPr>
              <a:defRPr/>
            </a:lvl1pPr>
          </a:lstStyle>
          <a:p>
            <a:pPr>
              <a:defRPr/>
            </a:pPr>
            <a:endParaRPr lang="es-MX"/>
          </a:p>
        </p:txBody>
      </p:sp>
      <p:sp>
        <p:nvSpPr>
          <p:cNvPr id="6" name="22 Marcador de número de diapositiva"/>
          <p:cNvSpPr>
            <a:spLocks noGrp="1"/>
          </p:cNvSpPr>
          <p:nvPr>
            <p:ph type="sldNum" sz="quarter" idx="12"/>
          </p:nvPr>
        </p:nvSpPr>
        <p:spPr/>
        <p:txBody>
          <a:bodyPr/>
          <a:lstStyle>
            <a:lvl1pPr>
              <a:defRPr/>
            </a:lvl1pPr>
          </a:lstStyle>
          <a:p>
            <a:pPr>
              <a:defRPr/>
            </a:pPr>
            <a:fld id="{09C4CF67-DD27-4AC2-9B7E-83FA6EE6BAF5}" type="slidenum">
              <a:rPr lang="es-MX"/>
              <a:pPr>
                <a:defRPr/>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8" name="7 Marcador de contenido"/>
          <p:cNvSpPr>
            <a:spLocks noGrp="1"/>
          </p:cNvSpPr>
          <p:nvPr>
            <p:ph sz="quarter" idx="1"/>
          </p:nvPr>
        </p:nvSpPr>
        <p:spPr>
          <a:xfrm>
            <a:off x="457200" y="1600200"/>
            <a:ext cx="7467600" cy="487375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6 Marcador de fecha"/>
          <p:cNvSpPr>
            <a:spLocks noGrp="1"/>
          </p:cNvSpPr>
          <p:nvPr>
            <p:ph type="dt" sz="half" idx="10"/>
          </p:nvPr>
        </p:nvSpPr>
        <p:spPr/>
        <p:txBody>
          <a:bodyPr rtlCol="0"/>
          <a:lstStyle>
            <a:lvl1pPr>
              <a:defRPr/>
            </a:lvl1pPr>
          </a:lstStyle>
          <a:p>
            <a:pPr>
              <a:defRPr/>
            </a:pPr>
            <a:endParaRPr lang="es-MX"/>
          </a:p>
        </p:txBody>
      </p:sp>
      <p:sp>
        <p:nvSpPr>
          <p:cNvPr id="5" name="8 Marcador de número de diapositiva"/>
          <p:cNvSpPr>
            <a:spLocks noGrp="1"/>
          </p:cNvSpPr>
          <p:nvPr>
            <p:ph type="sldNum" sz="quarter" idx="11"/>
          </p:nvPr>
        </p:nvSpPr>
        <p:spPr/>
        <p:txBody>
          <a:bodyPr rtlCol="0"/>
          <a:lstStyle>
            <a:lvl1pPr>
              <a:defRPr/>
            </a:lvl1pPr>
          </a:lstStyle>
          <a:p>
            <a:pPr>
              <a:defRPr/>
            </a:pPr>
            <a:fld id="{C960E7DE-C174-402C-A5E3-BA282FCE342C}" type="slidenum">
              <a:rPr lang="es-MX"/>
              <a:pPr>
                <a:defRPr/>
              </a:pPr>
              <a:t>‹Nº›</a:t>
            </a:fld>
            <a:endParaRPr lang="es-MX"/>
          </a:p>
        </p:txBody>
      </p:sp>
      <p:sp>
        <p:nvSpPr>
          <p:cNvPr id="6" name="9 Marcador de pie de página"/>
          <p:cNvSpPr>
            <a:spLocks noGrp="1"/>
          </p:cNvSpPr>
          <p:nvPr>
            <p:ph type="ftr" sz="quarter" idx="12"/>
          </p:nvPr>
        </p:nvSpPr>
        <p:spPr/>
        <p:txBody>
          <a:bodyPr rtlCol="0"/>
          <a:lstStyle>
            <a:lvl1pPr>
              <a:defRPr/>
            </a:lvl1pPr>
          </a:lstStyle>
          <a:p>
            <a:pPr>
              <a:defRPr/>
            </a:pPr>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4" name="3 Rectángulo"/>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5" name="4 Rectángulo"/>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6" name="5 Rectángulo"/>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7" name="6 Rectángulo"/>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8" name="7 Conector recto"/>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8 Conector recto"/>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9 Conector recto"/>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10 Conector recto"/>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11 Conector recto"/>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12 Rectángulo"/>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4" name="13 Elipse"/>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5" name="14 Elipse"/>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6" name="15 Elipse"/>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7" name="16 Elipse"/>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8" name="17 Elipse"/>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19" name="18 Conector recto"/>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1 Título"/>
          <p:cNvSpPr>
            <a:spLocks noGrp="1"/>
          </p:cNvSpPr>
          <p:nvPr>
            <p:ph type="title"/>
          </p:nvPr>
        </p:nvSpPr>
        <p:spPr>
          <a:xfrm>
            <a:off x="2286000" y="2895600"/>
            <a:ext cx="6172200" cy="2053590"/>
          </a:xfrm>
        </p:spPr>
        <p:txBody>
          <a:bodyPr/>
          <a:lstStyle>
            <a:lvl1pPr algn="l">
              <a:buNone/>
              <a:defRPr sz="3000" b="1" cap="small" baseline="0"/>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s-ES" smtClean="0"/>
              <a:t>Haga clic para modificar el estilo de texto del patrón</a:t>
            </a:r>
          </a:p>
        </p:txBody>
      </p:sp>
      <p:sp>
        <p:nvSpPr>
          <p:cNvPr id="20" name="3 Marcador de fecha"/>
          <p:cNvSpPr>
            <a:spLocks noGrp="1"/>
          </p:cNvSpPr>
          <p:nvPr>
            <p:ph type="dt" sz="half" idx="10"/>
          </p:nvPr>
        </p:nvSpPr>
        <p:spPr bwMode="auto">
          <a:xfrm rot="5400000">
            <a:off x="7762875" y="1169988"/>
            <a:ext cx="2286000" cy="381000"/>
          </a:xfrm>
        </p:spPr>
        <p:txBody>
          <a:bodyPr/>
          <a:lstStyle>
            <a:lvl1pPr>
              <a:defRPr/>
            </a:lvl1pPr>
          </a:lstStyle>
          <a:p>
            <a:pPr>
              <a:defRPr/>
            </a:pPr>
            <a:endParaRPr lang="es-MX"/>
          </a:p>
        </p:txBody>
      </p:sp>
      <p:sp>
        <p:nvSpPr>
          <p:cNvPr id="21" name="4 Marcador de pie de página"/>
          <p:cNvSpPr>
            <a:spLocks noGrp="1"/>
          </p:cNvSpPr>
          <p:nvPr>
            <p:ph type="ftr" sz="quarter" idx="11"/>
          </p:nvPr>
        </p:nvSpPr>
        <p:spPr bwMode="auto">
          <a:xfrm rot="5400000">
            <a:off x="7077076" y="4178300"/>
            <a:ext cx="3657600" cy="384175"/>
          </a:xfrm>
        </p:spPr>
        <p:txBody>
          <a:bodyPr/>
          <a:lstStyle>
            <a:lvl1pPr>
              <a:defRPr/>
            </a:lvl1pPr>
          </a:lstStyle>
          <a:p>
            <a:pPr>
              <a:defRPr/>
            </a:pPr>
            <a:endParaRPr lang="es-MX"/>
          </a:p>
        </p:txBody>
      </p:sp>
      <p:sp>
        <p:nvSpPr>
          <p:cNvPr id="22" name="5 Marcador de número de diapositiva"/>
          <p:cNvSpPr>
            <a:spLocks noGrp="1"/>
          </p:cNvSpPr>
          <p:nvPr>
            <p:ph type="sldNum" sz="quarter" idx="12"/>
          </p:nvPr>
        </p:nvSpPr>
        <p:spPr bwMode="auto">
          <a:xfrm>
            <a:off x="1339850" y="4929188"/>
            <a:ext cx="609600" cy="517525"/>
          </a:xfrm>
        </p:spPr>
        <p:txBody>
          <a:bodyPr/>
          <a:lstStyle>
            <a:lvl1pPr>
              <a:defRPr/>
            </a:lvl1pPr>
          </a:lstStyle>
          <a:p>
            <a:pPr>
              <a:defRPr/>
            </a:pPr>
            <a:fld id="{45C7BF82-03E0-4E2A-B6A1-ADD93EB4C60D}" type="slidenum">
              <a:rPr lang="es-MX"/>
              <a:pPr>
                <a:defRPr/>
              </a:pPr>
              <a:t>‹Nº›</a:t>
            </a:fld>
            <a:endParaRPr lang="es-MX"/>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9" name="8 Marcador de contenido"/>
          <p:cNvSpPr>
            <a:spLocks noGrp="1"/>
          </p:cNvSpPr>
          <p:nvPr>
            <p:ph sz="quarter" idx="1"/>
          </p:nvPr>
        </p:nvSpPr>
        <p:spPr>
          <a:xfrm>
            <a:off x="457200" y="1600200"/>
            <a:ext cx="3657600" cy="4572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1" name="10 Marcador de contenido"/>
          <p:cNvSpPr>
            <a:spLocks noGrp="1"/>
          </p:cNvSpPr>
          <p:nvPr>
            <p:ph sz="quarter" idx="2"/>
          </p:nvPr>
        </p:nvSpPr>
        <p:spPr>
          <a:xfrm>
            <a:off x="4270248" y="1600200"/>
            <a:ext cx="3657600" cy="45720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13 Marcador de fecha"/>
          <p:cNvSpPr>
            <a:spLocks noGrp="1"/>
          </p:cNvSpPr>
          <p:nvPr>
            <p:ph type="dt" sz="half" idx="10"/>
          </p:nvPr>
        </p:nvSpPr>
        <p:spPr/>
        <p:txBody>
          <a:bodyPr/>
          <a:lstStyle>
            <a:lvl1pPr>
              <a:defRPr/>
            </a:lvl1pPr>
          </a:lstStyle>
          <a:p>
            <a:pPr>
              <a:defRPr/>
            </a:pPr>
            <a:endParaRPr lang="es-MX"/>
          </a:p>
        </p:txBody>
      </p:sp>
      <p:sp>
        <p:nvSpPr>
          <p:cNvPr id="6" name="2 Marcador de pie de página"/>
          <p:cNvSpPr>
            <a:spLocks noGrp="1"/>
          </p:cNvSpPr>
          <p:nvPr>
            <p:ph type="ftr" sz="quarter" idx="11"/>
          </p:nvPr>
        </p:nvSpPr>
        <p:spPr/>
        <p:txBody>
          <a:bodyPr/>
          <a:lstStyle>
            <a:lvl1pPr>
              <a:defRPr/>
            </a:lvl1pPr>
          </a:lstStyle>
          <a:p>
            <a:pPr>
              <a:defRPr/>
            </a:pPr>
            <a:endParaRPr lang="es-MX"/>
          </a:p>
        </p:txBody>
      </p:sp>
      <p:sp>
        <p:nvSpPr>
          <p:cNvPr id="7" name="22 Marcador de número de diapositiva"/>
          <p:cNvSpPr>
            <a:spLocks noGrp="1"/>
          </p:cNvSpPr>
          <p:nvPr>
            <p:ph type="sldNum" sz="quarter" idx="12"/>
          </p:nvPr>
        </p:nvSpPr>
        <p:spPr/>
        <p:txBody>
          <a:bodyPr/>
          <a:lstStyle>
            <a:lvl1pPr>
              <a:defRPr/>
            </a:lvl1pPr>
          </a:lstStyle>
          <a:p>
            <a:pPr>
              <a:defRPr/>
            </a:pPr>
            <a:fld id="{A26E4DC2-0CAE-488A-9162-B966FAFB34D4}" type="slidenum">
              <a:rPr lang="es-MX"/>
              <a:pPr>
                <a:defRPr/>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7543800" cy="1143000"/>
          </a:xfrm>
        </p:spPr>
        <p:txBody>
          <a:bodyPr/>
          <a:lstStyle>
            <a:lvl1pPr>
              <a:defRPr/>
            </a:lvl1pPr>
          </a:lstStyle>
          <a:p>
            <a:r>
              <a:rPr lang="es-ES" smtClean="0"/>
              <a:t>Haga clic para modificar el estilo de título del patrón</a:t>
            </a:r>
            <a:endParaRPr lang="en-US"/>
          </a:p>
        </p:txBody>
      </p:sp>
      <p:sp>
        <p:nvSpPr>
          <p:cNvPr id="11" name="10 Marcador de contenido"/>
          <p:cNvSpPr>
            <a:spLocks noGrp="1"/>
          </p:cNvSpPr>
          <p:nvPr>
            <p:ph sz="quarter" idx="2"/>
          </p:nvPr>
        </p:nvSpPr>
        <p:spPr>
          <a:xfrm>
            <a:off x="457200" y="2362200"/>
            <a:ext cx="3657600" cy="3886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3" name="12 Marcador de contenido"/>
          <p:cNvSpPr>
            <a:spLocks noGrp="1"/>
          </p:cNvSpPr>
          <p:nvPr>
            <p:ph sz="quarter" idx="4"/>
          </p:nvPr>
        </p:nvSpPr>
        <p:spPr>
          <a:xfrm>
            <a:off x="4371975" y="2362200"/>
            <a:ext cx="3657600" cy="3886200"/>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2" name="11 Marcador de texto"/>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s-ES" smtClean="0"/>
              <a:t>Haga clic para modificar el estilo de texto del patrón</a:t>
            </a:r>
          </a:p>
        </p:txBody>
      </p:sp>
      <p:sp>
        <p:nvSpPr>
          <p:cNvPr id="14" name="13 Marcador de texto"/>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s-ES" smtClean="0"/>
              <a:t>Haga clic para modificar el estilo de texto del patrón</a:t>
            </a:r>
          </a:p>
        </p:txBody>
      </p:sp>
      <p:sp>
        <p:nvSpPr>
          <p:cNvPr id="7" name="13 Marcador de fecha"/>
          <p:cNvSpPr>
            <a:spLocks noGrp="1"/>
          </p:cNvSpPr>
          <p:nvPr>
            <p:ph type="dt" sz="half" idx="10"/>
          </p:nvPr>
        </p:nvSpPr>
        <p:spPr/>
        <p:txBody>
          <a:bodyPr/>
          <a:lstStyle>
            <a:lvl1pPr>
              <a:defRPr/>
            </a:lvl1pPr>
          </a:lstStyle>
          <a:p>
            <a:pPr>
              <a:defRPr/>
            </a:pPr>
            <a:endParaRPr lang="es-MX"/>
          </a:p>
        </p:txBody>
      </p:sp>
      <p:sp>
        <p:nvSpPr>
          <p:cNvPr id="8" name="2 Marcador de pie de página"/>
          <p:cNvSpPr>
            <a:spLocks noGrp="1"/>
          </p:cNvSpPr>
          <p:nvPr>
            <p:ph type="ftr" sz="quarter" idx="11"/>
          </p:nvPr>
        </p:nvSpPr>
        <p:spPr/>
        <p:txBody>
          <a:bodyPr/>
          <a:lstStyle>
            <a:lvl1pPr>
              <a:defRPr/>
            </a:lvl1pPr>
          </a:lstStyle>
          <a:p>
            <a:pPr>
              <a:defRPr/>
            </a:pPr>
            <a:endParaRPr lang="es-MX"/>
          </a:p>
        </p:txBody>
      </p:sp>
      <p:sp>
        <p:nvSpPr>
          <p:cNvPr id="9" name="22 Marcador de número de diapositiva"/>
          <p:cNvSpPr>
            <a:spLocks noGrp="1"/>
          </p:cNvSpPr>
          <p:nvPr>
            <p:ph type="sldNum" sz="quarter" idx="12"/>
          </p:nvPr>
        </p:nvSpPr>
        <p:spPr/>
        <p:txBody>
          <a:bodyPr/>
          <a:lstStyle>
            <a:lvl1pPr>
              <a:defRPr/>
            </a:lvl1pPr>
          </a:lstStyle>
          <a:p>
            <a:pPr>
              <a:defRPr/>
            </a:pPr>
            <a:fld id="{6DB6302A-EEEC-47CB-8AEC-3A231D3F5A52}" type="slidenum">
              <a:rPr lang="es-MX"/>
              <a:pPr>
                <a:defRPr/>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5 Marcador de fecha"/>
          <p:cNvSpPr>
            <a:spLocks noGrp="1"/>
          </p:cNvSpPr>
          <p:nvPr>
            <p:ph type="dt" sz="half" idx="10"/>
          </p:nvPr>
        </p:nvSpPr>
        <p:spPr/>
        <p:txBody>
          <a:bodyPr rtlCol="0"/>
          <a:lstStyle>
            <a:lvl1pPr>
              <a:defRPr/>
            </a:lvl1pPr>
          </a:lstStyle>
          <a:p>
            <a:pPr>
              <a:defRPr/>
            </a:pPr>
            <a:endParaRPr lang="es-MX"/>
          </a:p>
        </p:txBody>
      </p:sp>
      <p:sp>
        <p:nvSpPr>
          <p:cNvPr id="4" name="6 Marcador de número de diapositiva"/>
          <p:cNvSpPr>
            <a:spLocks noGrp="1"/>
          </p:cNvSpPr>
          <p:nvPr>
            <p:ph type="sldNum" sz="quarter" idx="11"/>
          </p:nvPr>
        </p:nvSpPr>
        <p:spPr/>
        <p:txBody>
          <a:bodyPr rtlCol="0"/>
          <a:lstStyle>
            <a:lvl1pPr>
              <a:defRPr/>
            </a:lvl1pPr>
          </a:lstStyle>
          <a:p>
            <a:pPr>
              <a:defRPr/>
            </a:pPr>
            <a:fld id="{8563DCC8-19D4-4367-A7F2-577A4D746539}" type="slidenum">
              <a:rPr lang="es-MX"/>
              <a:pPr>
                <a:defRPr/>
              </a:pPr>
              <a:t>‹Nº›</a:t>
            </a:fld>
            <a:endParaRPr lang="es-MX"/>
          </a:p>
        </p:txBody>
      </p:sp>
      <p:sp>
        <p:nvSpPr>
          <p:cNvPr id="5" name="7 Marcador de pie de página"/>
          <p:cNvSpPr>
            <a:spLocks noGrp="1"/>
          </p:cNvSpPr>
          <p:nvPr>
            <p:ph type="ftr" sz="quarter" idx="12"/>
          </p:nvPr>
        </p:nvSpPr>
        <p:spPr/>
        <p:txBody>
          <a:bodyPr rtlCol="0"/>
          <a:lstStyle>
            <a:lvl1pPr>
              <a:defRPr/>
            </a:lvl1pPr>
          </a:lstStyle>
          <a:p>
            <a:pPr>
              <a:defRPr/>
            </a:pPr>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3 Marcador de fecha"/>
          <p:cNvSpPr>
            <a:spLocks noGrp="1"/>
          </p:cNvSpPr>
          <p:nvPr>
            <p:ph type="dt" sz="half" idx="10"/>
          </p:nvPr>
        </p:nvSpPr>
        <p:spPr/>
        <p:txBody>
          <a:bodyPr/>
          <a:lstStyle>
            <a:lvl1pPr>
              <a:defRPr/>
            </a:lvl1pPr>
          </a:lstStyle>
          <a:p>
            <a:pPr>
              <a:defRPr/>
            </a:pPr>
            <a:endParaRPr lang="es-MX"/>
          </a:p>
        </p:txBody>
      </p:sp>
      <p:sp>
        <p:nvSpPr>
          <p:cNvPr id="3" name="2 Marcador de pie de página"/>
          <p:cNvSpPr>
            <a:spLocks noGrp="1"/>
          </p:cNvSpPr>
          <p:nvPr>
            <p:ph type="ftr" sz="quarter" idx="11"/>
          </p:nvPr>
        </p:nvSpPr>
        <p:spPr/>
        <p:txBody>
          <a:bodyPr/>
          <a:lstStyle>
            <a:lvl1pPr>
              <a:defRPr/>
            </a:lvl1pPr>
          </a:lstStyle>
          <a:p>
            <a:pPr>
              <a:defRPr/>
            </a:pPr>
            <a:endParaRPr lang="es-MX"/>
          </a:p>
        </p:txBody>
      </p:sp>
      <p:sp>
        <p:nvSpPr>
          <p:cNvPr id="4" name="22 Marcador de número de diapositiva"/>
          <p:cNvSpPr>
            <a:spLocks noGrp="1"/>
          </p:cNvSpPr>
          <p:nvPr>
            <p:ph type="sldNum" sz="quarter" idx="12"/>
          </p:nvPr>
        </p:nvSpPr>
        <p:spPr/>
        <p:txBody>
          <a:bodyPr/>
          <a:lstStyle>
            <a:lvl1pPr>
              <a:defRPr/>
            </a:lvl1pPr>
          </a:lstStyle>
          <a:p>
            <a:pPr>
              <a:defRPr/>
            </a:pPr>
            <a:fld id="{95BA1090-84E6-4F9D-A188-2344D4A48D3D}" type="slidenum">
              <a:rPr lang="es-MX"/>
              <a:pPr>
                <a:defRPr/>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5" name="4 Conector recto"/>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5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6 Conector recto"/>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7 Conector recto"/>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8 Rectángulo"/>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0" name="9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10 Elipse"/>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 name="1 Título"/>
          <p:cNvSpPr>
            <a:spLocks noGrp="1"/>
          </p:cNvSpPr>
          <p:nvPr>
            <p:ph type="title"/>
          </p:nvPr>
        </p:nvSpPr>
        <p:spPr>
          <a:xfrm rot="5400000">
            <a:off x="3371850" y="3200400"/>
            <a:ext cx="6309360" cy="457200"/>
          </a:xfrm>
        </p:spPr>
        <p:txBody>
          <a:bodyPr/>
          <a:lstStyle>
            <a:lvl1pPr algn="l">
              <a:buNone/>
              <a:defRPr sz="2000" b="1" cap="small" baseline="0"/>
            </a:lvl1pPr>
          </a:lstStyle>
          <a:p>
            <a:r>
              <a:rPr lang="es-ES" smtClean="0"/>
              <a:t>Haga clic para modificar el estilo de título del patrón</a:t>
            </a:r>
            <a:endParaRPr lang="en-US"/>
          </a:p>
        </p:txBody>
      </p:sp>
      <p:sp>
        <p:nvSpPr>
          <p:cNvPr id="3" name="2 Marcador de texto"/>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s-ES" smtClean="0"/>
              <a:t>Haga clic para modificar el estilo de texto del patrón</a:t>
            </a:r>
          </a:p>
        </p:txBody>
      </p:sp>
      <p:sp>
        <p:nvSpPr>
          <p:cNvPr id="18" name="17 Marcador de contenido"/>
          <p:cNvSpPr>
            <a:spLocks noGrp="1"/>
          </p:cNvSpPr>
          <p:nvPr>
            <p:ph sz="quarter" idx="1"/>
          </p:nvPr>
        </p:nvSpPr>
        <p:spPr>
          <a:xfrm>
            <a:off x="304800" y="274320"/>
            <a:ext cx="5638800" cy="632764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12" name="20 Marcador de fecha"/>
          <p:cNvSpPr>
            <a:spLocks noGrp="1"/>
          </p:cNvSpPr>
          <p:nvPr>
            <p:ph type="dt" sz="half" idx="10"/>
          </p:nvPr>
        </p:nvSpPr>
        <p:spPr/>
        <p:txBody>
          <a:bodyPr rtlCol="0"/>
          <a:lstStyle>
            <a:lvl1pPr>
              <a:defRPr/>
            </a:lvl1pPr>
          </a:lstStyle>
          <a:p>
            <a:pPr>
              <a:defRPr/>
            </a:pPr>
            <a:endParaRPr lang="es-MX"/>
          </a:p>
        </p:txBody>
      </p:sp>
      <p:sp>
        <p:nvSpPr>
          <p:cNvPr id="13" name="21 Marcador de número de diapositiva"/>
          <p:cNvSpPr>
            <a:spLocks noGrp="1"/>
          </p:cNvSpPr>
          <p:nvPr>
            <p:ph type="sldNum" sz="quarter" idx="11"/>
          </p:nvPr>
        </p:nvSpPr>
        <p:spPr/>
        <p:txBody>
          <a:bodyPr rtlCol="0"/>
          <a:lstStyle>
            <a:lvl1pPr>
              <a:defRPr/>
            </a:lvl1pPr>
          </a:lstStyle>
          <a:p>
            <a:pPr>
              <a:defRPr/>
            </a:pPr>
            <a:fld id="{63F4B339-F947-45FF-850E-8E96FF5D11AC}" type="slidenum">
              <a:rPr lang="es-MX"/>
              <a:pPr>
                <a:defRPr/>
              </a:pPr>
              <a:t>‹Nº›</a:t>
            </a:fld>
            <a:endParaRPr lang="es-MX"/>
          </a:p>
        </p:txBody>
      </p:sp>
      <p:sp>
        <p:nvSpPr>
          <p:cNvPr id="14" name="22 Marcador de pie de página"/>
          <p:cNvSpPr>
            <a:spLocks noGrp="1"/>
          </p:cNvSpPr>
          <p:nvPr>
            <p:ph type="ftr" sz="quarter" idx="12"/>
          </p:nvPr>
        </p:nvSpPr>
        <p:spPr/>
        <p:txBody>
          <a:bodyPr rtlCol="0"/>
          <a:lstStyle>
            <a:lvl1pPr>
              <a:defRPr/>
            </a:lvl1pPr>
          </a:lstStyle>
          <a:p>
            <a:pPr>
              <a:defRPr/>
            </a:pPr>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5" name="4 Conector recto"/>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5 Elipse"/>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7" name="6 Conector recto"/>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7 Rectángulo"/>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9" name="8 Conector recto"/>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9 Conector recto"/>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10 Conector recto"/>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1 Título"/>
          <p:cNvSpPr>
            <a:spLocks noGrp="1"/>
          </p:cNvSpPr>
          <p:nvPr>
            <p:ph type="title"/>
          </p:nvPr>
        </p:nvSpPr>
        <p:spPr>
          <a:xfrm rot="5400000">
            <a:off x="3350133" y="3200400"/>
            <a:ext cx="6309360" cy="457200"/>
          </a:xfrm>
        </p:spPr>
        <p:txBody>
          <a:bodyPr/>
          <a:lstStyle>
            <a:lvl1pPr algn="l">
              <a:buNone/>
              <a:defRPr sz="2000" b="1"/>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s-ES" noProof="0" smtClean="0"/>
              <a:t>Haga clic en el icono para agregar una imagen</a:t>
            </a:r>
            <a:endParaRPr lang="en-US" noProof="0" dirty="0"/>
          </a:p>
        </p:txBody>
      </p:sp>
      <p:sp>
        <p:nvSpPr>
          <p:cNvPr id="4" name="3 Marcador de texto"/>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s-ES" smtClean="0"/>
              <a:t>Haga clic para modificar el estilo de texto del patrón</a:t>
            </a:r>
          </a:p>
        </p:txBody>
      </p:sp>
      <p:sp>
        <p:nvSpPr>
          <p:cNvPr id="12" name="16 Marcador de fecha"/>
          <p:cNvSpPr>
            <a:spLocks noGrp="1"/>
          </p:cNvSpPr>
          <p:nvPr>
            <p:ph type="dt" sz="half" idx="10"/>
          </p:nvPr>
        </p:nvSpPr>
        <p:spPr/>
        <p:txBody>
          <a:bodyPr rtlCol="0"/>
          <a:lstStyle>
            <a:lvl1pPr>
              <a:defRPr/>
            </a:lvl1pPr>
          </a:lstStyle>
          <a:p>
            <a:pPr>
              <a:defRPr/>
            </a:pPr>
            <a:endParaRPr lang="es-MX"/>
          </a:p>
        </p:txBody>
      </p:sp>
      <p:sp>
        <p:nvSpPr>
          <p:cNvPr id="13" name="17 Marcador de número de diapositiva"/>
          <p:cNvSpPr>
            <a:spLocks noGrp="1"/>
          </p:cNvSpPr>
          <p:nvPr>
            <p:ph type="sldNum" sz="quarter" idx="11"/>
          </p:nvPr>
        </p:nvSpPr>
        <p:spPr/>
        <p:txBody>
          <a:bodyPr rtlCol="0"/>
          <a:lstStyle>
            <a:lvl1pPr>
              <a:defRPr/>
            </a:lvl1pPr>
          </a:lstStyle>
          <a:p>
            <a:pPr>
              <a:defRPr/>
            </a:pPr>
            <a:fld id="{9F9F638B-02B7-46E7-8B98-08E4505F72FC}" type="slidenum">
              <a:rPr lang="es-MX"/>
              <a:pPr>
                <a:defRPr/>
              </a:pPr>
              <a:t>‹Nº›</a:t>
            </a:fld>
            <a:endParaRPr lang="es-MX"/>
          </a:p>
        </p:txBody>
      </p:sp>
      <p:sp>
        <p:nvSpPr>
          <p:cNvPr id="14" name="20 Marcador de pie de página"/>
          <p:cNvSpPr>
            <a:spLocks noGrp="1"/>
          </p:cNvSpPr>
          <p:nvPr>
            <p:ph type="ftr" sz="quarter" idx="12"/>
          </p:nvPr>
        </p:nvSpPr>
        <p:spPr/>
        <p:txBody>
          <a:bodyPr rtlCol="0"/>
          <a:lstStyle>
            <a:lvl1pPr>
              <a:defRPr/>
            </a:lvl1pPr>
          </a:lstStyle>
          <a:p>
            <a:pPr>
              <a:defRPr/>
            </a:pPr>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3"/>
          <p:cNvPicPr>
            <a:picLocks noChangeAspect="1" noChangeArrowheads="1"/>
          </p:cNvPicPr>
          <p:nvPr userDrawn="1"/>
        </p:nvPicPr>
        <p:blipFill>
          <a:blip r:embed="rId13" cstate="print"/>
          <a:srcRect/>
          <a:stretch>
            <a:fillRect/>
          </a:stretch>
        </p:blipFill>
        <p:spPr bwMode="auto">
          <a:xfrm>
            <a:off x="0" y="0"/>
            <a:ext cx="9144000" cy="6859588"/>
          </a:xfrm>
          <a:prstGeom prst="rect">
            <a:avLst/>
          </a:prstGeom>
          <a:noFill/>
          <a:ln w="9525">
            <a:noFill/>
            <a:miter lim="800000"/>
            <a:headEnd/>
            <a:tailEnd/>
          </a:ln>
        </p:spPr>
      </p:pic>
      <p:sp>
        <p:nvSpPr>
          <p:cNvPr id="16" name="15 Conector recto"/>
          <p:cNvSpPr>
            <a:spLocks noChangeShapeType="1"/>
          </p:cNvSpPr>
          <p:nvPr/>
        </p:nvSpPr>
        <p:spPr bwMode="auto">
          <a:xfrm>
            <a:off x="8763000" y="904875"/>
            <a:ext cx="0" cy="5553075"/>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21 Marcador de título"/>
          <p:cNvSpPr>
            <a:spLocks noGrp="1"/>
          </p:cNvSpPr>
          <p:nvPr>
            <p:ph type="title"/>
          </p:nvPr>
        </p:nvSpPr>
        <p:spPr>
          <a:xfrm>
            <a:off x="457200" y="274638"/>
            <a:ext cx="7467600" cy="1143000"/>
          </a:xfrm>
          <a:prstGeom prst="rect">
            <a:avLst/>
          </a:prstGeom>
        </p:spPr>
        <p:txBody>
          <a:bodyPr vert="horz" anchor="b">
            <a:normAutofit/>
          </a:bodyPr>
          <a:lstStyle/>
          <a:p>
            <a:r>
              <a:rPr lang="es-ES" smtClean="0"/>
              <a:t>Haga clic para modificar el estilo de título del patrón</a:t>
            </a:r>
            <a:endParaRPr lang="en-US"/>
          </a:p>
        </p:txBody>
      </p:sp>
      <p:sp>
        <p:nvSpPr>
          <p:cNvPr id="1029" name="12 Marcador de texto"/>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smtClean="0"/>
          </a:p>
        </p:txBody>
      </p:sp>
      <p:sp>
        <p:nvSpPr>
          <p:cNvPr id="14" name="13 Marcador de fecha"/>
          <p:cNvSpPr>
            <a:spLocks noGrp="1"/>
          </p:cNvSpPr>
          <p:nvPr>
            <p:ph type="dt" sz="half" idx="2"/>
          </p:nvPr>
        </p:nvSpPr>
        <p:spPr>
          <a:xfrm rot="5400000">
            <a:off x="7780338" y="1155700"/>
            <a:ext cx="1628775" cy="384175"/>
          </a:xfrm>
          <a:prstGeom prst="rect">
            <a:avLst/>
          </a:prstGeom>
        </p:spPr>
        <p:txBody>
          <a:bodyPr vert="horz" anchor="ctr" anchorCtr="0"/>
          <a:lstStyle>
            <a:lvl1pPr algn="r" eaLnBrk="1" latinLnBrk="0" hangingPunct="1">
              <a:defRPr kumimoji="0" sz="1200">
                <a:solidFill>
                  <a:schemeClr val="tx2"/>
                </a:solidFill>
                <a:latin typeface="Arial" charset="0"/>
                <a:cs typeface="Arial" charset="0"/>
              </a:defRPr>
            </a:lvl1pPr>
          </a:lstStyle>
          <a:p>
            <a:pPr>
              <a:defRPr/>
            </a:pPr>
            <a:endParaRPr lang="es-MX"/>
          </a:p>
        </p:txBody>
      </p:sp>
      <p:sp>
        <p:nvSpPr>
          <p:cNvPr id="3" name="2 Marcador de pie de página"/>
          <p:cNvSpPr>
            <a:spLocks noGrp="1"/>
          </p:cNvSpPr>
          <p:nvPr>
            <p:ph type="ftr" sz="quarter" idx="3"/>
          </p:nvPr>
        </p:nvSpPr>
        <p:spPr>
          <a:xfrm rot="5400000">
            <a:off x="7293769" y="3855244"/>
            <a:ext cx="2592387" cy="365125"/>
          </a:xfrm>
          <a:prstGeom prst="rect">
            <a:avLst/>
          </a:prstGeom>
        </p:spPr>
        <p:txBody>
          <a:bodyPr vert="horz" anchor="ctr" anchorCtr="0"/>
          <a:lstStyle>
            <a:lvl1pPr algn="l" eaLnBrk="1" latinLnBrk="0" hangingPunct="1">
              <a:defRPr kumimoji="0" sz="1200">
                <a:solidFill>
                  <a:schemeClr val="tx2"/>
                </a:solidFill>
                <a:latin typeface="Arial" charset="0"/>
                <a:cs typeface="Arial" charset="0"/>
              </a:defRPr>
            </a:lvl1pPr>
          </a:lstStyle>
          <a:p>
            <a:pPr>
              <a:defRPr/>
            </a:pPr>
            <a:endParaRPr lang="es-MX"/>
          </a:p>
        </p:txBody>
      </p:sp>
      <p:sp>
        <p:nvSpPr>
          <p:cNvPr id="7" name="6 Conector recto"/>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8 Conector recto"/>
          <p:cNvSpPr>
            <a:spLocks noChangeShapeType="1"/>
          </p:cNvSpPr>
          <p:nvPr/>
        </p:nvSpPr>
        <p:spPr bwMode="auto">
          <a:xfrm>
            <a:off x="8991600" y="904875"/>
            <a:ext cx="0" cy="5553075"/>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9 Rectángulo"/>
          <p:cNvSpPr/>
          <p:nvPr/>
        </p:nvSpPr>
        <p:spPr bwMode="auto">
          <a:xfrm>
            <a:off x="8839200" y="904875"/>
            <a:ext cx="304800" cy="5553075"/>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p>
        </p:txBody>
      </p:sp>
      <p:sp>
        <p:nvSpPr>
          <p:cNvPr id="11" name="10 Conector recto"/>
          <p:cNvSpPr>
            <a:spLocks noChangeShapeType="1"/>
          </p:cNvSpPr>
          <p:nvPr/>
        </p:nvSpPr>
        <p:spPr bwMode="auto">
          <a:xfrm>
            <a:off x="8915400" y="904875"/>
            <a:ext cx="0" cy="5553075"/>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11 Elipse"/>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p>
        </p:txBody>
      </p:sp>
      <p:sp>
        <p:nvSpPr>
          <p:cNvPr id="23" name="22 Marcador de número de diapositiva"/>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latin typeface="Arial" charset="0"/>
                <a:cs typeface="Arial" charset="0"/>
              </a:defRPr>
            </a:lvl1pPr>
          </a:lstStyle>
          <a:p>
            <a:pPr>
              <a:defRPr/>
            </a:pPr>
            <a:fld id="{78684898-4F28-44A5-A61B-52392DD61529}" type="slidenum">
              <a:rPr lang="es-MX"/>
              <a:pPr>
                <a:defRPr/>
              </a:pPr>
              <a:t>‹Nº›</a:t>
            </a:fld>
            <a:endParaRPr lang="es-MX"/>
          </a:p>
        </p:txBody>
      </p:sp>
    </p:spTree>
  </p:cSld>
  <p:clrMap bg1="lt1" tx1="dk1" bg2="lt2" tx2="dk2" accent1="accent1" accent2="accent2" accent3="accent3" accent4="accent4" accent5="accent5" accent6="accent6" hlink="hlink" folHlink="folHlink"/>
  <p:sldLayoutIdLst>
    <p:sldLayoutId id="2147483795" r:id="rId1"/>
    <p:sldLayoutId id="2147483796" r:id="rId2"/>
    <p:sldLayoutId id="2147483797" r:id="rId3"/>
    <p:sldLayoutId id="2147483790" r:id="rId4"/>
    <p:sldLayoutId id="2147483791" r:id="rId5"/>
    <p:sldLayoutId id="2147483798" r:id="rId6"/>
    <p:sldLayoutId id="2147483792" r:id="rId7"/>
    <p:sldLayoutId id="2147483799" r:id="rId8"/>
    <p:sldLayoutId id="2147483800" r:id="rId9"/>
    <p:sldLayoutId id="2147483793" r:id="rId10"/>
    <p:sldLayoutId id="2147483794"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wiki.exe-spain.es/lib/exe/detail.php/pantallazo_1.gif?id=tutorial_en_espanol&amp;cache=cache&amp;DokuWiki=038f7c66e3e6e9addd757be78585f7b4"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exelearning.or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209800" y="1905000"/>
            <a:ext cx="6172200" cy="1131888"/>
          </a:xfrm>
        </p:spPr>
        <p:txBody>
          <a:bodyPr/>
          <a:lstStyle/>
          <a:p>
            <a:pPr algn="ctr" eaLnBrk="1" fontAlgn="auto" hangingPunct="1">
              <a:spcAft>
                <a:spcPts val="0"/>
              </a:spcAft>
              <a:defRPr/>
            </a:pPr>
            <a:r>
              <a:rPr lang="es-MX" sz="3200" dirty="0" smtClean="0"/>
              <a:t>Desarrollo de Objetos </a:t>
            </a:r>
            <a:r>
              <a:rPr lang="es-MX" sz="3200" dirty="0"/>
              <a:t>de Aprendizaje</a:t>
            </a:r>
          </a:p>
        </p:txBody>
      </p:sp>
      <p:sp>
        <p:nvSpPr>
          <p:cNvPr id="8195" name="Rectangle 3"/>
          <p:cNvSpPr>
            <a:spLocks noGrp="1" noChangeArrowheads="1"/>
          </p:cNvSpPr>
          <p:nvPr>
            <p:ph type="subTitle" idx="1"/>
          </p:nvPr>
        </p:nvSpPr>
        <p:spPr>
          <a:xfrm>
            <a:off x="2057400" y="4419600"/>
            <a:ext cx="6858000" cy="990600"/>
          </a:xfrm>
        </p:spPr>
        <p:txBody>
          <a:bodyPr/>
          <a:lstStyle/>
          <a:p>
            <a:pPr algn="ctr" eaLnBrk="1" hangingPunct="1"/>
            <a:r>
              <a:rPr lang="es-MX" sz="2400" smtClean="0"/>
              <a:t>Ing. Edgar Jonatan Larios Tapia</a:t>
            </a:r>
          </a:p>
          <a:p>
            <a:pPr algn="ctr" eaLnBrk="1" hangingPunct="1"/>
            <a:r>
              <a:rPr lang="es-MX" sz="2400" smtClean="0"/>
              <a:t>DV. Tatiana Valencia</a:t>
            </a:r>
          </a:p>
          <a:p>
            <a:pPr eaLnBrk="1" hangingPunct="1"/>
            <a:endParaRPr lang="es-MX" sz="24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fontAlgn="auto" hangingPunct="1">
              <a:spcAft>
                <a:spcPts val="0"/>
              </a:spcAft>
              <a:defRPr/>
            </a:pPr>
            <a:r>
              <a:rPr lang="es-MX"/>
              <a:t>Características de los OA</a:t>
            </a:r>
          </a:p>
        </p:txBody>
      </p:sp>
      <p:sp>
        <p:nvSpPr>
          <p:cNvPr id="5123" name="Rectangle 3"/>
          <p:cNvSpPr>
            <a:spLocks noGrp="1" noChangeArrowheads="1"/>
          </p:cNvSpPr>
          <p:nvPr>
            <p:ph sz="quarter" idx="1"/>
          </p:nvPr>
        </p:nvSpPr>
        <p:spPr>
          <a:xfrm>
            <a:off x="457200" y="1600200"/>
            <a:ext cx="7467600" cy="4873625"/>
          </a:xfrm>
        </p:spPr>
        <p:txBody>
          <a:bodyPr>
            <a:normAutofit/>
          </a:bodyPr>
          <a:lstStyle/>
          <a:p>
            <a:pPr marL="274320" indent="-274320" algn="just" eaLnBrk="1" fontAlgn="auto" hangingPunct="1">
              <a:spcAft>
                <a:spcPts val="0"/>
              </a:spcAft>
              <a:buFont typeface="Wingdings"/>
              <a:buChar char=""/>
              <a:defRPr/>
            </a:pPr>
            <a:r>
              <a:rPr lang="es-ES" dirty="0" smtClean="0"/>
              <a:t>Ser </a:t>
            </a:r>
            <a:r>
              <a:rPr lang="es-ES" b="1" dirty="0" err="1"/>
              <a:t>autocontenido</a:t>
            </a:r>
            <a:r>
              <a:rPr lang="es-ES" dirty="0"/>
              <a:t>, es decir, por si solo debe ser capaz de dar cumplimiento al objetivo propuesto. Solamente puede incorporar vínculos hacia documentos digitales que profundizan y/o complementan algunos conceptos del contenido</a:t>
            </a:r>
            <a:r>
              <a:rPr lang="es-ES" dirty="0" smtClean="0"/>
              <a:t>.</a:t>
            </a:r>
          </a:p>
          <a:p>
            <a:pPr marL="274320" indent="-274320" algn="just" eaLnBrk="1" fontAlgn="auto" hangingPunct="1">
              <a:spcAft>
                <a:spcPts val="0"/>
              </a:spcAft>
              <a:buFont typeface="Wingdings"/>
              <a:buChar char=""/>
              <a:defRPr/>
            </a:pPr>
            <a:endParaRPr lang="en-US" dirty="0" smtClean="0"/>
          </a:p>
          <a:p>
            <a:pPr marL="274320" indent="-274320" algn="ctr" eaLnBrk="1" fontAlgn="auto" hangingPunct="1">
              <a:spcAft>
                <a:spcPts val="0"/>
              </a:spcAft>
              <a:buFont typeface="Wingdings"/>
              <a:buNone/>
              <a:defRPr/>
            </a:pPr>
            <a:r>
              <a:rPr lang="es-ES" b="1" dirty="0" smtClean="0">
                <a:effectLst>
                  <a:outerShdw blurRad="38100" dist="38100" dir="2700000" algn="tl">
                    <a:srgbClr val="000000">
                      <a:alpha val="43137"/>
                    </a:srgbClr>
                  </a:outerShdw>
                </a:effectLst>
              </a:rPr>
              <a:t>El Objetivo de un </a:t>
            </a:r>
            <a:r>
              <a:rPr lang="es-ES" b="1" dirty="0" err="1" smtClean="0">
                <a:effectLst>
                  <a:outerShdw blurRad="38100" dist="38100" dir="2700000" algn="tl">
                    <a:srgbClr val="000000">
                      <a:alpha val="43137"/>
                    </a:srgbClr>
                  </a:outerShdw>
                </a:effectLst>
              </a:rPr>
              <a:t>OA</a:t>
            </a:r>
            <a:r>
              <a:rPr lang="es-ES" b="1" dirty="0" smtClean="0">
                <a:effectLst>
                  <a:outerShdw blurRad="38100" dist="38100" dir="2700000" algn="tl">
                    <a:srgbClr val="000000">
                      <a:alpha val="43137"/>
                    </a:srgbClr>
                  </a:outerShdw>
                </a:effectLst>
              </a:rPr>
              <a:t> es la generación de conocimiento en un tema o concepto</a:t>
            </a:r>
            <a:endParaRPr lang="es-ES" b="1"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4"/>
          <p:cNvPicPr>
            <a:picLocks noChangeAspect="1" noChangeArrowheads="1"/>
          </p:cNvPicPr>
          <p:nvPr/>
        </p:nvPicPr>
        <p:blipFill>
          <a:blip r:embed="rId3" cstate="print">
            <a:duotone>
              <a:schemeClr val="accent2">
                <a:shade val="45000"/>
                <a:satMod val="135000"/>
              </a:schemeClr>
              <a:prstClr val="white"/>
            </a:duotone>
          </a:blip>
          <a:srcRect/>
          <a:stretch>
            <a:fillRect/>
          </a:stretch>
        </p:blipFill>
        <p:spPr bwMode="auto">
          <a:xfrm>
            <a:off x="1861138" y="4724400"/>
            <a:ext cx="6861347" cy="1600200"/>
          </a:xfrm>
          <a:prstGeom prst="rect">
            <a:avLst/>
          </a:prstGeom>
          <a:ln>
            <a:noFill/>
          </a:ln>
          <a:effectLst>
            <a:outerShdw blurRad="292100" dist="139700" dir="2700000" algn="tl" rotWithShape="0">
              <a:srgbClr val="333333">
                <a:alpha val="65000"/>
              </a:srgbClr>
            </a:outerShdw>
          </a:effectLst>
        </p:spPr>
      </p:pic>
      <p:sp>
        <p:nvSpPr>
          <p:cNvPr id="7170" name="Rectangle 2"/>
          <p:cNvSpPr>
            <a:spLocks noGrp="1" noChangeArrowheads="1"/>
          </p:cNvSpPr>
          <p:nvPr>
            <p:ph type="title"/>
          </p:nvPr>
        </p:nvSpPr>
        <p:spPr/>
        <p:txBody>
          <a:bodyPr/>
          <a:lstStyle/>
          <a:p>
            <a:pPr eaLnBrk="1" fontAlgn="auto" hangingPunct="1">
              <a:spcAft>
                <a:spcPts val="0"/>
              </a:spcAft>
              <a:defRPr/>
            </a:pPr>
            <a:r>
              <a:rPr lang="es-MX"/>
              <a:t>Características de los OA</a:t>
            </a:r>
          </a:p>
        </p:txBody>
      </p:sp>
      <p:sp>
        <p:nvSpPr>
          <p:cNvPr id="18436" name="Rectangle 3"/>
          <p:cNvSpPr>
            <a:spLocks noGrp="1" noChangeArrowheads="1"/>
          </p:cNvSpPr>
          <p:nvPr>
            <p:ph sz="quarter" idx="1"/>
          </p:nvPr>
        </p:nvSpPr>
        <p:spPr>
          <a:xfrm>
            <a:off x="304800" y="1447800"/>
            <a:ext cx="7620000" cy="5026025"/>
          </a:xfrm>
        </p:spPr>
        <p:txBody>
          <a:bodyPr/>
          <a:lstStyle/>
          <a:p>
            <a:pPr eaLnBrk="1" hangingPunct="1"/>
            <a:r>
              <a:rPr lang="es-ES" smtClean="0"/>
              <a:t>Ser </a:t>
            </a:r>
            <a:r>
              <a:rPr lang="es-ES" b="1" smtClean="0"/>
              <a:t>reutilizable</a:t>
            </a:r>
            <a:r>
              <a:rPr lang="es-ES" smtClean="0"/>
              <a:t>, es decir, debido a que pretende dar cumplimiento a un objetivo específico, podrá ser utilizado por diversos educadores bajo distintos contextos de enseñanza. </a:t>
            </a:r>
          </a:p>
          <a:p>
            <a:pPr eaLnBrk="1" hangingPunct="1"/>
            <a:r>
              <a:rPr lang="es-ES" i="1" smtClean="0"/>
              <a:t>El recurso debe ser modular para servir como base o componente de </a:t>
            </a:r>
            <a:r>
              <a:rPr lang="es-ES" smtClean="0"/>
              <a:t>otro recurso. También debe tener una tecnología, una estructura y los componentes necesarios para ser incluido en diversas aplicaciones.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fontAlgn="auto" hangingPunct="1">
              <a:spcAft>
                <a:spcPts val="0"/>
              </a:spcAft>
              <a:defRPr/>
            </a:pPr>
            <a:r>
              <a:rPr lang="es-MX" sz="3200" dirty="0"/>
              <a:t>Implementación de los </a:t>
            </a:r>
            <a:r>
              <a:rPr lang="es-MX" sz="3200" dirty="0" err="1"/>
              <a:t>Estandares</a:t>
            </a:r>
            <a:endParaRPr lang="es-MX" sz="3200" dirty="0"/>
          </a:p>
        </p:txBody>
      </p:sp>
      <p:pic>
        <p:nvPicPr>
          <p:cNvPr id="19459" name="Picture 4"/>
          <p:cNvPicPr>
            <a:picLocks noChangeAspect="1" noChangeArrowheads="1"/>
          </p:cNvPicPr>
          <p:nvPr/>
        </p:nvPicPr>
        <p:blipFill>
          <a:blip r:embed="rId3" cstate="print"/>
          <a:srcRect l="31506" t="34627" r="27670" b="20107"/>
          <a:stretch>
            <a:fillRect/>
          </a:stretch>
        </p:blipFill>
        <p:spPr bwMode="auto">
          <a:xfrm>
            <a:off x="914400" y="1524000"/>
            <a:ext cx="6705600" cy="464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2 Marcador de contenido"/>
          <p:cNvSpPr>
            <a:spLocks noGrp="1"/>
          </p:cNvSpPr>
          <p:nvPr>
            <p:ph sz="quarter" idx="1"/>
          </p:nvPr>
        </p:nvSpPr>
        <p:spPr>
          <a:xfrm>
            <a:off x="457200" y="1066800"/>
            <a:ext cx="8001000" cy="5791200"/>
          </a:xfrm>
        </p:spPr>
        <p:txBody>
          <a:bodyPr/>
          <a:lstStyle/>
          <a:p>
            <a:pPr algn="just" eaLnBrk="1" hangingPunct="1">
              <a:buFont typeface="Wingdings" pitchFamily="2" charset="2"/>
              <a:buNone/>
            </a:pPr>
            <a:r>
              <a:rPr lang="es-ES" sz="1600" b="1" smtClean="0"/>
              <a:t>Diagnostico:</a:t>
            </a:r>
          </a:p>
          <a:p>
            <a:pPr algn="just" eaLnBrk="1" hangingPunct="1"/>
            <a:r>
              <a:rPr lang="es-ES" sz="1600" smtClean="0"/>
              <a:t>Determinar los alcances del proyecto, el impacto esperado y las capacidades para desarrollar o adecuar el contenido digital, se lleva principalmente a cabo por un trabajo de consulta, reunión y colaboración entre los interesados, para el registro puntual de esta labor se cuenta con dos subprocesos que son el </a:t>
            </a:r>
            <a:r>
              <a:rPr lang="es-ES" sz="1600" i="1" smtClean="0"/>
              <a:t>análisis de situación</a:t>
            </a:r>
            <a:r>
              <a:rPr lang="es-ES" sz="1600" smtClean="0"/>
              <a:t> y la </a:t>
            </a:r>
            <a:r>
              <a:rPr lang="es-ES" sz="1600" i="1" smtClean="0"/>
              <a:t>solución técnica</a:t>
            </a:r>
            <a:r>
              <a:rPr lang="es-ES" sz="1600" smtClean="0"/>
              <a:t> que son la base para el </a:t>
            </a:r>
            <a:r>
              <a:rPr lang="es-ES" sz="1600" i="1" smtClean="0"/>
              <a:t>programa de trabajo</a:t>
            </a:r>
            <a:r>
              <a:rPr lang="es-ES" sz="1600" smtClean="0"/>
              <a:t> general.</a:t>
            </a:r>
          </a:p>
          <a:p>
            <a:pPr algn="just" eaLnBrk="1" hangingPunct="1">
              <a:buFont typeface="Wingdings" pitchFamily="2" charset="2"/>
              <a:buNone/>
            </a:pPr>
            <a:endParaRPr lang="es-ES" sz="1600" smtClean="0"/>
          </a:p>
          <a:p>
            <a:pPr algn="just" eaLnBrk="1" hangingPunct="1"/>
            <a:r>
              <a:rPr lang="es-ES" sz="1600" b="1" smtClean="0"/>
              <a:t>Análisis de situación</a:t>
            </a:r>
            <a:r>
              <a:rPr lang="es-ES" sz="1600" smtClean="0"/>
              <a:t>: Características que preceden y las objetivos a alcanzar, se define la comunidad a la que se va a incidir, se establecen las finalidades educativas tanto las formativas como las informativas, se determina el contenido temático que se va a abordar, el tipo de educación que se va a impartir.</a:t>
            </a:r>
          </a:p>
          <a:p>
            <a:pPr algn="just" eaLnBrk="1" hangingPunct="1"/>
            <a:endParaRPr lang="es-ES" sz="1600" smtClean="0"/>
          </a:p>
          <a:p>
            <a:pPr algn="just" eaLnBrk="1" hangingPunct="1"/>
            <a:r>
              <a:rPr lang="es-ES" sz="1600" b="1" smtClean="0"/>
              <a:t>Solución técnica:  </a:t>
            </a:r>
            <a:r>
              <a:rPr lang="es-ES" sz="1600" smtClean="0"/>
              <a:t>Análisis preciso de las posibilidades que los medios y los soportes tecnológicos nos pueden ofrecer para facilitar el aprendizaje con una dinámica de comunicación oportuna y un esquema de información adecuado, se elabora con asistencia de un especialista en tecnología educativa.</a:t>
            </a:r>
          </a:p>
          <a:p>
            <a:pPr algn="just" eaLnBrk="1" hangingPunct="1">
              <a:buFont typeface="Wingdings" pitchFamily="2" charset="2"/>
              <a:buNone/>
            </a:pPr>
            <a:r>
              <a:rPr lang="es-ES" sz="1600" smtClean="0"/>
              <a:t> </a:t>
            </a:r>
          </a:p>
          <a:p>
            <a:pPr algn="just" eaLnBrk="1" hangingPunct="1"/>
            <a:endParaRPr lang="es-ES" sz="16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066800"/>
            <a:ext cx="7924800" cy="5407025"/>
          </a:xfrm>
        </p:spPr>
        <p:txBody>
          <a:bodyPr>
            <a:normAutofit fontScale="85000" lnSpcReduction="20000"/>
          </a:bodyPr>
          <a:lstStyle/>
          <a:p>
            <a:pPr marL="274320" indent="-274320" algn="just" eaLnBrk="1" fontAlgn="auto" hangingPunct="1">
              <a:spcAft>
                <a:spcPts val="0"/>
              </a:spcAft>
              <a:buFont typeface="Wingdings"/>
              <a:buNone/>
              <a:defRPr/>
            </a:pPr>
            <a:r>
              <a:rPr lang="es-ES" b="1" dirty="0" smtClean="0"/>
              <a:t>Programa de trabajo </a:t>
            </a:r>
          </a:p>
          <a:p>
            <a:pPr marL="274320" indent="-274320" algn="just" eaLnBrk="1" fontAlgn="auto" hangingPunct="1">
              <a:spcAft>
                <a:spcPts val="0"/>
              </a:spcAft>
              <a:buFont typeface="Wingdings"/>
              <a:buChar char=""/>
              <a:defRPr/>
            </a:pPr>
            <a:r>
              <a:rPr lang="es-ES" dirty="0" smtClean="0"/>
              <a:t>La planificación del trabajo se concentra en este paso por lo que incorpora la información del </a:t>
            </a:r>
            <a:r>
              <a:rPr lang="es-ES" i="1" dirty="0" smtClean="0"/>
              <a:t>diagnostico</a:t>
            </a:r>
            <a:r>
              <a:rPr lang="es-ES" dirty="0" smtClean="0"/>
              <a:t>, adicionalmente genera toda la documentación propia de administrar un proyecto, por lo mismo es en este punto también cuando se conforma la </a:t>
            </a:r>
            <a:r>
              <a:rPr lang="es-ES" i="1" dirty="0" smtClean="0"/>
              <a:t>celda de producción</a:t>
            </a:r>
            <a:r>
              <a:rPr lang="es-ES" dirty="0" smtClean="0"/>
              <a:t> para determinar responsabilidades y funciones, así como la apreciación del tiempo requerido para llevar a buen termino el proyecto, su principal función es brindar una visión conjunta e integral del trabajo que se va a realizar, evitar la duplicación de esfuerzos y la presencia de adversidades.</a:t>
            </a:r>
          </a:p>
          <a:p>
            <a:pPr marL="274320" indent="-274320" algn="just" eaLnBrk="1" fontAlgn="auto" hangingPunct="1">
              <a:spcAft>
                <a:spcPts val="0"/>
              </a:spcAft>
              <a:buFont typeface="Wingdings"/>
              <a:buChar char=""/>
              <a:defRPr/>
            </a:pPr>
            <a:endParaRPr lang="es-ES" dirty="0" smtClean="0"/>
          </a:p>
          <a:p>
            <a:pPr algn="just" eaLnBrk="1" hangingPunct="1">
              <a:buFont typeface="Wingdings" pitchFamily="2" charset="2"/>
              <a:buNone/>
              <a:defRPr/>
            </a:pPr>
            <a:r>
              <a:rPr lang="es-ES" dirty="0" smtClean="0"/>
              <a:t> </a:t>
            </a:r>
            <a:r>
              <a:rPr lang="es-ES" b="1" dirty="0" smtClean="0"/>
              <a:t>Estructura curricular</a:t>
            </a:r>
          </a:p>
          <a:p>
            <a:pPr algn="just" eaLnBrk="1" hangingPunct="1">
              <a:defRPr/>
            </a:pPr>
            <a:r>
              <a:rPr lang="es-ES" dirty="0" smtClean="0"/>
              <a:t>Considerada como un tangible e indispensable si el tipo de educación es formal, este proceso representa el acoplamiento de la estructura monográfica de estudio así como la tonalidad de la especialización deseada, establece antecedentes y sirve como punto de partida para la </a:t>
            </a:r>
            <a:r>
              <a:rPr lang="es-ES" i="1" dirty="0" smtClean="0"/>
              <a:t>adecuación curricular</a:t>
            </a:r>
            <a:r>
              <a:rPr lang="es-ES" dirty="0" smtClean="0"/>
              <a:t> del </a:t>
            </a:r>
            <a:r>
              <a:rPr lang="es-ES" i="1" dirty="0" smtClean="0"/>
              <a:t>diseño </a:t>
            </a:r>
            <a:r>
              <a:rPr lang="es-ES" i="1" dirty="0" err="1" smtClean="0"/>
              <a:t>instruccional</a:t>
            </a:r>
            <a:r>
              <a:rPr lang="es-ES" dirty="0" smtClean="0"/>
              <a:t>.</a:t>
            </a:r>
          </a:p>
          <a:p>
            <a:pPr marL="274320" indent="-274320" algn="just" eaLnBrk="1" fontAlgn="auto" hangingPunct="1">
              <a:spcAft>
                <a:spcPts val="0"/>
              </a:spcAft>
              <a:buFont typeface="Wingdings"/>
              <a:buChar char=""/>
              <a:defRPr/>
            </a:pPr>
            <a:endParaRPr lang="es-ES" dirty="0" smtClean="0"/>
          </a:p>
          <a:p>
            <a:pPr marL="274320" indent="-274320" algn="just" eaLnBrk="1" fontAlgn="auto" hangingPunct="1">
              <a:spcAft>
                <a:spcPts val="0"/>
              </a:spcAft>
              <a:buFont typeface="Wingdings"/>
              <a:buChar char=""/>
              <a:defRPr/>
            </a:pPr>
            <a:endParaRPr lang="es-E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066800"/>
            <a:ext cx="8001000" cy="5407025"/>
          </a:xfrm>
        </p:spPr>
        <p:txBody>
          <a:bodyPr>
            <a:normAutofit fontScale="92500" lnSpcReduction="20000"/>
          </a:bodyPr>
          <a:lstStyle/>
          <a:p>
            <a:pPr marL="274320" indent="-274320" algn="just" eaLnBrk="1" fontAlgn="auto" hangingPunct="1">
              <a:spcAft>
                <a:spcPts val="0"/>
              </a:spcAft>
              <a:buFont typeface="Wingdings"/>
              <a:buNone/>
              <a:defRPr/>
            </a:pPr>
            <a:r>
              <a:rPr lang="es-ES" b="1" dirty="0" smtClean="0"/>
              <a:t>Plan de acción</a:t>
            </a:r>
          </a:p>
          <a:p>
            <a:pPr marL="274320" indent="-274320" algn="just" eaLnBrk="1" fontAlgn="auto" hangingPunct="1">
              <a:spcAft>
                <a:spcPts val="0"/>
              </a:spcAft>
              <a:buFont typeface="Wingdings"/>
              <a:buChar char=""/>
              <a:defRPr/>
            </a:pPr>
            <a:r>
              <a:rPr lang="es-ES" dirty="0" smtClean="0"/>
              <a:t>Como resultado de un programa de trabajo, en la etapa de planificación tenemos un </a:t>
            </a:r>
            <a:r>
              <a:rPr lang="es-ES" i="1" dirty="0" smtClean="0"/>
              <a:t>plan de acción</a:t>
            </a:r>
            <a:r>
              <a:rPr lang="es-ES" dirty="0" smtClean="0"/>
              <a:t> que da detalle de los tiempos de labor y de la persona responsable de llevarlas a cabo esto permite sincronizar esfuerzos y aumentar la eficiencia de la celda de producción.</a:t>
            </a:r>
          </a:p>
          <a:p>
            <a:pPr marL="274320" indent="-274320" algn="just" eaLnBrk="1" fontAlgn="auto" hangingPunct="1">
              <a:spcAft>
                <a:spcPts val="0"/>
              </a:spcAft>
              <a:buFont typeface="Wingdings"/>
              <a:buNone/>
              <a:defRPr/>
            </a:pPr>
            <a:r>
              <a:rPr lang="es-ES" dirty="0" smtClean="0"/>
              <a:t> </a:t>
            </a:r>
          </a:p>
          <a:p>
            <a:pPr marL="274320" indent="-274320" algn="just" eaLnBrk="1" fontAlgn="auto" hangingPunct="1">
              <a:spcAft>
                <a:spcPts val="0"/>
              </a:spcAft>
              <a:buFont typeface="Wingdings"/>
              <a:buNone/>
              <a:defRPr/>
            </a:pPr>
            <a:r>
              <a:rPr lang="es-ES" b="1" dirty="0" smtClean="0"/>
              <a:t>Diseño </a:t>
            </a:r>
            <a:r>
              <a:rPr lang="es-ES" b="1" dirty="0" err="1" smtClean="0"/>
              <a:t>instruccional</a:t>
            </a:r>
            <a:endParaRPr lang="es-ES" b="1" dirty="0" smtClean="0"/>
          </a:p>
          <a:p>
            <a:pPr marL="274320" indent="-274320" algn="just" eaLnBrk="1" fontAlgn="auto" hangingPunct="1">
              <a:spcAft>
                <a:spcPts val="0"/>
              </a:spcAft>
              <a:buFont typeface="Wingdings"/>
              <a:buChar char=""/>
              <a:defRPr/>
            </a:pPr>
            <a:r>
              <a:rPr lang="es-ES" dirty="0" smtClean="0"/>
              <a:t>Es el corazón de la instrumentación didáctica, agrupando los demás procesos de la etapa e integrándolos en un registro que da evidencia del trabajo de previsión que se tiene sobre el diseño del material, es en este proceso en el que se define y decide la estrategia pedagógica que sirve de eje a la adecuación curricular, como lo sería la educación basada en problemas, estudio de casos o basada en proyectos, la responsabilidad de esta fase recae en el pedagogo.</a:t>
            </a:r>
          </a:p>
          <a:p>
            <a:pPr marL="274320" indent="-274320" algn="just" eaLnBrk="1" fontAlgn="auto" hangingPunct="1">
              <a:spcAft>
                <a:spcPts val="0"/>
              </a:spcAft>
              <a:buFont typeface="Wingdings"/>
              <a:buNone/>
              <a:defRPr/>
            </a:pPr>
            <a:r>
              <a:rPr lang="es-ES" dirty="0" smtClean="0"/>
              <a:t> </a:t>
            </a:r>
          </a:p>
          <a:p>
            <a:pPr marL="274320" indent="-274320" algn="just" eaLnBrk="1" fontAlgn="auto" hangingPunct="1">
              <a:spcAft>
                <a:spcPts val="0"/>
              </a:spcAft>
              <a:buFont typeface="Wingdings"/>
              <a:buChar char=""/>
              <a:defRPr/>
            </a:pPr>
            <a:endParaRPr lang="es-E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2 Marcador de contenido"/>
          <p:cNvSpPr>
            <a:spLocks noGrp="1"/>
          </p:cNvSpPr>
          <p:nvPr>
            <p:ph sz="quarter" idx="1"/>
          </p:nvPr>
        </p:nvSpPr>
        <p:spPr>
          <a:xfrm>
            <a:off x="304800" y="1143000"/>
            <a:ext cx="8229600" cy="5486400"/>
          </a:xfrm>
        </p:spPr>
        <p:txBody>
          <a:bodyPr/>
          <a:lstStyle/>
          <a:p>
            <a:pPr algn="just" eaLnBrk="1" hangingPunct="1">
              <a:buFont typeface="Wingdings" pitchFamily="2" charset="2"/>
              <a:buNone/>
            </a:pPr>
            <a:r>
              <a:rPr lang="es-ES" sz="1300" b="1" smtClean="0"/>
              <a:t>Adecuación curricular</a:t>
            </a:r>
          </a:p>
          <a:p>
            <a:pPr algn="just" eaLnBrk="1" hangingPunct="1"/>
            <a:r>
              <a:rPr lang="es-ES" sz="1300" smtClean="0"/>
              <a:t>Es la etapa donde se desarrollan todas las posibilidades de aprendizaje a través de técnicas didácticas y pedagógicas, consta de tres subprocesos principales aunque es posible integrar cualquier registro que justifique y clarifique un proceso pedagógico pertinente.</a:t>
            </a:r>
          </a:p>
          <a:p>
            <a:pPr algn="just" eaLnBrk="1" hangingPunct="1"/>
            <a:endParaRPr lang="es-ES" sz="1300" b="1" smtClean="0"/>
          </a:p>
          <a:p>
            <a:pPr algn="just" eaLnBrk="1" hangingPunct="1"/>
            <a:r>
              <a:rPr lang="es-ES" sz="1300" b="1" smtClean="0"/>
              <a:t>Diseño de actividades :</a:t>
            </a:r>
            <a:r>
              <a:rPr lang="es-ES" sz="1300" smtClean="0"/>
              <a:t>Se elaboran las actividades que aseguren la incorporación de la información presentada, se debe contemplar si se van a desarrollar como elementos interactivos del material o como actividades de campo y si serán consideradas en el transcurso de la evaluación, este proceso no debe confundirse con las </a:t>
            </a:r>
            <a:r>
              <a:rPr lang="es-ES" sz="1300" i="1" smtClean="0"/>
              <a:t>estrategias de interacción </a:t>
            </a:r>
            <a:r>
              <a:rPr lang="es-ES" sz="1300" smtClean="0"/>
              <a:t>para enriquecer las posibilidades del usuario y asegurar la eficacia del material.</a:t>
            </a:r>
          </a:p>
          <a:p>
            <a:pPr algn="just" eaLnBrk="1" hangingPunct="1">
              <a:buFont typeface="Wingdings" pitchFamily="2" charset="2"/>
              <a:buNone/>
            </a:pPr>
            <a:endParaRPr lang="es-ES" sz="1300" smtClean="0"/>
          </a:p>
          <a:p>
            <a:pPr algn="just" eaLnBrk="1" hangingPunct="1"/>
            <a:r>
              <a:rPr lang="es-ES" sz="1300" b="1" smtClean="0"/>
              <a:t>Estrategias de interacción</a:t>
            </a:r>
            <a:r>
              <a:rPr lang="es-ES" sz="1300" smtClean="0"/>
              <a:t>: La reunión de participantes en un </a:t>
            </a:r>
            <a:r>
              <a:rPr lang="es-ES" sz="1300" i="1" smtClean="0"/>
              <a:t>chat</a:t>
            </a:r>
            <a:r>
              <a:rPr lang="es-ES" sz="1300" smtClean="0"/>
              <a:t> o el uso planeado del mensajero instantáneo son ejemplos de este proceso, representa la guía de las maniobras para relacionar a los participantes bajo una dinámica definida, sea por la semántica del contenido revisado, las competencias a desarrollar u otro criterio que propicie la comunicación.</a:t>
            </a:r>
          </a:p>
          <a:p>
            <a:pPr algn="just" eaLnBrk="1" hangingPunct="1"/>
            <a:endParaRPr lang="es-ES" sz="1300" smtClean="0"/>
          </a:p>
          <a:p>
            <a:pPr algn="just" eaLnBrk="1" hangingPunct="1"/>
            <a:r>
              <a:rPr lang="es-ES" sz="1300" b="1" smtClean="0"/>
              <a:t>Proceso de evaluación</a:t>
            </a:r>
            <a:r>
              <a:rPr lang="es-ES" sz="1300" smtClean="0"/>
              <a:t>: La valoración del aprendizaje obtenido es parte fundamental de todo contenido educativo, por lo que este proceso deberá estar presente como condición si se integra el material como elemento único de un proceso formal, en cualquier caso sin embargo se recomienda integrar dispositivos de autoevaluación que permitan una certidumbre en el desempeño del usuario que utilice el material que estamos diseñando.</a:t>
            </a:r>
          </a:p>
          <a:p>
            <a:pPr algn="just" eaLnBrk="1" hangingPunct="1"/>
            <a:endParaRPr lang="es-ES" sz="130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381000" y="990600"/>
            <a:ext cx="8001000" cy="5486400"/>
          </a:xfrm>
        </p:spPr>
        <p:txBody>
          <a:bodyPr>
            <a:normAutofit fontScale="62500" lnSpcReduction="20000"/>
          </a:bodyPr>
          <a:lstStyle/>
          <a:p>
            <a:pPr marL="274320" indent="-274320" algn="just" eaLnBrk="1" fontAlgn="auto" hangingPunct="1">
              <a:spcAft>
                <a:spcPts val="0"/>
              </a:spcAft>
              <a:buFont typeface="Wingdings"/>
              <a:buNone/>
              <a:defRPr/>
            </a:pPr>
            <a:r>
              <a:rPr lang="es-ES" b="1" dirty="0" smtClean="0"/>
              <a:t>Desarrollo de contenidos temáticos</a:t>
            </a:r>
          </a:p>
          <a:p>
            <a:pPr marL="274320" indent="-274320" algn="just" eaLnBrk="1" fontAlgn="auto" hangingPunct="1">
              <a:spcAft>
                <a:spcPts val="0"/>
              </a:spcAft>
              <a:buFont typeface="Wingdings"/>
              <a:buChar char=""/>
              <a:defRPr/>
            </a:pPr>
            <a:r>
              <a:rPr lang="es-ES" dirty="0" smtClean="0"/>
              <a:t>En este paso se ubica el trabajo directo con el contenido, la aportación del especialista es relevante para asegurar la veracidad de los datos, aspecto que incluso podrá ser valorado por la academia correspondiente si se considera pertinente, para su desarrollo se debe considerar un tipo de lenguaje acorde con lo previsto en la planificación del trabajo y las observaciones que se vayan realizando con el diseño </a:t>
            </a:r>
            <a:r>
              <a:rPr lang="es-ES" dirty="0" err="1" smtClean="0"/>
              <a:t>instruccional</a:t>
            </a:r>
            <a:r>
              <a:rPr lang="es-ES" dirty="0" smtClean="0"/>
              <a:t>, la participación de un corrector de estilo en este proceso es muy recomendable.</a:t>
            </a:r>
          </a:p>
          <a:p>
            <a:pPr marL="274320" indent="-274320" algn="just" eaLnBrk="1" fontAlgn="auto" hangingPunct="1">
              <a:spcAft>
                <a:spcPts val="0"/>
              </a:spcAft>
              <a:buFont typeface="Wingdings"/>
              <a:buChar char=""/>
              <a:defRPr/>
            </a:pPr>
            <a:endParaRPr lang="es-ES" dirty="0" smtClean="0"/>
          </a:p>
          <a:p>
            <a:pPr marL="274320" indent="-274320" algn="just" eaLnBrk="1" fontAlgn="auto" hangingPunct="1">
              <a:spcAft>
                <a:spcPts val="0"/>
              </a:spcAft>
              <a:buFont typeface="Wingdings"/>
              <a:buNone/>
              <a:defRPr/>
            </a:pPr>
            <a:r>
              <a:rPr lang="es-ES" b="1" dirty="0" smtClean="0"/>
              <a:t>Compilación de materiales</a:t>
            </a:r>
          </a:p>
          <a:p>
            <a:pPr marL="274320" indent="-274320" algn="just" eaLnBrk="1" fontAlgn="auto" hangingPunct="1">
              <a:spcAft>
                <a:spcPts val="0"/>
              </a:spcAft>
              <a:buFont typeface="Wingdings"/>
              <a:buChar char=""/>
              <a:defRPr/>
            </a:pPr>
            <a:r>
              <a:rPr lang="es-ES" dirty="0" smtClean="0"/>
              <a:t>Es la colección de materiales recopilados que se proyectan utilizar sea como apoyo a los recursos didácticos o como fuentes de consulta del material en el que se esta trabajando, es importante en este punto considerar el derecho de autor tanto para la modificación del original como para su reproducción publica o su comercialización, así como de la mención de los créditos correspondientes.</a:t>
            </a:r>
          </a:p>
          <a:p>
            <a:pPr marL="274320" indent="-274320" algn="just" eaLnBrk="1" fontAlgn="auto" hangingPunct="1">
              <a:spcAft>
                <a:spcPts val="0"/>
              </a:spcAft>
              <a:buFont typeface="Wingdings"/>
              <a:buChar char=""/>
              <a:defRPr/>
            </a:pPr>
            <a:endParaRPr lang="es-ES" dirty="0" smtClean="0"/>
          </a:p>
          <a:p>
            <a:pPr marL="274320" indent="-274320" algn="just" eaLnBrk="1" fontAlgn="auto" hangingPunct="1">
              <a:spcAft>
                <a:spcPts val="0"/>
              </a:spcAft>
              <a:buFont typeface="Wingdings"/>
              <a:buNone/>
              <a:defRPr/>
            </a:pPr>
            <a:r>
              <a:rPr lang="es-ES" b="1" dirty="0" smtClean="0"/>
              <a:t>Dimensión curricular</a:t>
            </a:r>
          </a:p>
          <a:p>
            <a:pPr marL="274320" indent="-274320" algn="just" eaLnBrk="1" fontAlgn="auto" hangingPunct="1">
              <a:spcAft>
                <a:spcPts val="0"/>
              </a:spcAft>
              <a:buFont typeface="Wingdings"/>
              <a:buChar char=""/>
              <a:defRPr/>
            </a:pPr>
            <a:r>
              <a:rPr lang="es-ES" dirty="0" smtClean="0"/>
              <a:t>Cuando el contenido se intercala entre varias disciplinas o su volumen es suficientemente amplio para cubrir varias temáticas, o en su defecto cuando se considera el trabajo sincronizado de varios cursos es necesario un proceso de adecuación o acoplamiento de actividades, este proceso ayuda a representar este trabajo a través de nodos y diagramas de causa-efecto que clarifican los momentos de interacción y los resultados académicos esperados.</a:t>
            </a:r>
          </a:p>
          <a:p>
            <a:pPr marL="274320" indent="-274320" algn="just" eaLnBrk="1" fontAlgn="auto" hangingPunct="1">
              <a:spcAft>
                <a:spcPts val="0"/>
              </a:spcAft>
              <a:buFont typeface="Wingdings"/>
              <a:buNone/>
              <a:defRPr/>
            </a:pPr>
            <a:endParaRPr lang="es-ES" dirty="0"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990600"/>
            <a:ext cx="8077200" cy="5638800"/>
          </a:xfrm>
        </p:spPr>
        <p:txBody>
          <a:bodyPr>
            <a:normAutofit fontScale="62500" lnSpcReduction="20000"/>
          </a:bodyPr>
          <a:lstStyle/>
          <a:p>
            <a:pPr marL="274320" indent="-274320" algn="just" eaLnBrk="1" fontAlgn="auto" hangingPunct="1">
              <a:spcAft>
                <a:spcPts val="0"/>
              </a:spcAft>
              <a:buFont typeface="Wingdings"/>
              <a:buNone/>
              <a:defRPr/>
            </a:pPr>
            <a:r>
              <a:rPr lang="es-ES" b="1" dirty="0" smtClean="0"/>
              <a:t>Plan de sesión</a:t>
            </a:r>
          </a:p>
          <a:p>
            <a:pPr marL="274320" indent="-274320" algn="just" eaLnBrk="1" fontAlgn="auto" hangingPunct="1">
              <a:spcAft>
                <a:spcPts val="0"/>
              </a:spcAft>
              <a:buFont typeface="Wingdings"/>
              <a:buChar char=""/>
              <a:defRPr/>
            </a:pPr>
            <a:r>
              <a:rPr lang="es-ES" dirty="0" smtClean="0"/>
              <a:t>La relación de tiempos entre las actividades, la carga conceptual a tratar y las tareas encomendadas, así como las reuniones planeadas conforma una línea de trabajo clara en los participantes del proceso de aprendizaje esto también le permite al tutor reconocer la carga de trabajo asignado y el ritmo que el curso esta ofreciendo, este proceso adquiere relevancia cuando el material requiera una secuencia de instrucción predefinida. La guía inductiva del material toma como base este documento para su elaboración.</a:t>
            </a:r>
          </a:p>
          <a:p>
            <a:pPr marL="274320" indent="-274320" algn="just" eaLnBrk="1" fontAlgn="auto" hangingPunct="1">
              <a:spcAft>
                <a:spcPts val="0"/>
              </a:spcAft>
              <a:buFont typeface="Wingdings"/>
              <a:buNone/>
              <a:defRPr/>
            </a:pPr>
            <a:r>
              <a:rPr lang="es-ES" dirty="0" smtClean="0"/>
              <a:t> </a:t>
            </a:r>
          </a:p>
          <a:p>
            <a:pPr marL="274320" indent="-274320" algn="just" eaLnBrk="1" fontAlgn="auto" hangingPunct="1">
              <a:spcAft>
                <a:spcPts val="0"/>
              </a:spcAft>
              <a:buFont typeface="Wingdings"/>
              <a:buNone/>
              <a:defRPr/>
            </a:pPr>
            <a:r>
              <a:rPr lang="es-ES" b="1" dirty="0" smtClean="0"/>
              <a:t>Guión técnico pedagógico</a:t>
            </a:r>
          </a:p>
          <a:p>
            <a:pPr marL="274320" indent="-274320" algn="just" eaLnBrk="1" fontAlgn="auto" hangingPunct="1">
              <a:spcAft>
                <a:spcPts val="0"/>
              </a:spcAft>
              <a:buFont typeface="Wingdings"/>
              <a:buChar char=""/>
              <a:defRPr/>
            </a:pPr>
            <a:r>
              <a:rPr lang="es-ES" dirty="0" smtClean="0"/>
              <a:t>El resultado tangible de la etapa de instrumentación didáctica es el guión técnico pedagógico donde se articula la secuencia de datos informativos o contenido temático con las actividades, la evaluación y/o autoevaluación, las estrategias de interacción y la dimensión curricular acorde al plan de sesión, este documento es la guía principal para la siguiente etapa de implementación técnica.</a:t>
            </a:r>
          </a:p>
          <a:p>
            <a:pPr marL="274320" indent="-274320" algn="just" eaLnBrk="1" fontAlgn="auto" hangingPunct="1">
              <a:spcAft>
                <a:spcPts val="0"/>
              </a:spcAft>
              <a:buFont typeface="Wingdings"/>
              <a:buNone/>
              <a:defRPr/>
            </a:pPr>
            <a:r>
              <a:rPr lang="es-ES" dirty="0" smtClean="0"/>
              <a:t> </a:t>
            </a:r>
          </a:p>
          <a:p>
            <a:pPr marL="274320" indent="-274320" algn="just" eaLnBrk="1" fontAlgn="auto" hangingPunct="1">
              <a:spcAft>
                <a:spcPts val="0"/>
              </a:spcAft>
              <a:buFont typeface="Wingdings"/>
              <a:buNone/>
              <a:defRPr/>
            </a:pPr>
            <a:r>
              <a:rPr lang="es-ES" b="1" dirty="0" smtClean="0"/>
              <a:t>Integración tecnológica</a:t>
            </a:r>
          </a:p>
          <a:p>
            <a:pPr marL="274320" indent="-274320" algn="just" eaLnBrk="1" fontAlgn="auto" hangingPunct="1">
              <a:spcAft>
                <a:spcPts val="0"/>
              </a:spcAft>
              <a:buFont typeface="Wingdings"/>
              <a:buChar char=""/>
              <a:defRPr/>
            </a:pPr>
            <a:r>
              <a:rPr lang="es-ES" dirty="0" smtClean="0"/>
              <a:t>Al igual que en los otros procesos centrales la integración tecnológica tiene por objeto agrupar y unificar los procesos de la etapa correspondiente, esta en particular pone a punto la composición de los contenidos, es el momento en que adquiere un contexto, el discurso se amalgama con la operatividad del mismo buscando revelar las consideraciones pedagógicas y el análisis de la </a:t>
            </a:r>
            <a:r>
              <a:rPr lang="es-ES" i="1" dirty="0" smtClean="0"/>
              <a:t>solución técnica,</a:t>
            </a:r>
            <a:r>
              <a:rPr lang="es-ES" dirty="0" smtClean="0"/>
              <a:t> por lo mismo adquiere un rigor critico al recaer en esta etapa el desarrollo tangible de los contenidos planteados.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2 Marcador de contenido"/>
          <p:cNvSpPr>
            <a:spLocks noGrp="1"/>
          </p:cNvSpPr>
          <p:nvPr>
            <p:ph sz="quarter" idx="1"/>
          </p:nvPr>
        </p:nvSpPr>
        <p:spPr>
          <a:xfrm>
            <a:off x="457200" y="1219200"/>
            <a:ext cx="8153400" cy="5254625"/>
          </a:xfrm>
        </p:spPr>
        <p:txBody>
          <a:bodyPr/>
          <a:lstStyle/>
          <a:p>
            <a:pPr algn="just" eaLnBrk="1" hangingPunct="1">
              <a:buFont typeface="Wingdings" pitchFamily="2" charset="2"/>
              <a:buNone/>
            </a:pPr>
            <a:r>
              <a:rPr lang="es-ES" sz="1600" b="1" smtClean="0"/>
              <a:t>Imagen didáctica</a:t>
            </a:r>
          </a:p>
          <a:p>
            <a:pPr algn="just" eaLnBrk="1" hangingPunct="1"/>
            <a:r>
              <a:rPr lang="es-ES" sz="1600" smtClean="0"/>
              <a:t>El desarrollo de imágenes, graficas, esquemas, diagramas y demás instrumentos visuales que sirvan para la representación de ideas y conceptos se desarrollan en este proceso a través del trabajo de un caricaturista, un programador de 3D y/o un diseñador gráfico, este proceso tiene un alto valor en el diseño o adecuación de contenidos por sus implicaciones semánticas y semióticas en el discurso que se aborde con el material, también le imprime una tonalidad emotiva por lo que debe estar en concordancia con la interfase del material de ser requerida. Este proceso esta asociado a la producción audiovisual pero conserva su interdependencia por la especialización del trabajo requerido.</a:t>
            </a:r>
          </a:p>
          <a:p>
            <a:pPr algn="just" eaLnBrk="1" hangingPunct="1"/>
            <a:endParaRPr lang="es-ES" sz="1600" smtClean="0"/>
          </a:p>
          <a:p>
            <a:pPr algn="just" eaLnBrk="1" hangingPunct="1">
              <a:buFont typeface="Wingdings" pitchFamily="2" charset="2"/>
              <a:buNone/>
            </a:pPr>
            <a:r>
              <a:rPr lang="es-ES" sz="1600" b="1" smtClean="0"/>
              <a:t>Diseño de interfase</a:t>
            </a:r>
          </a:p>
          <a:p>
            <a:pPr algn="just" eaLnBrk="1" hangingPunct="1"/>
            <a:r>
              <a:rPr lang="es-ES" sz="1600" smtClean="0"/>
              <a:t>El diseño de interfase representa con mucho la </a:t>
            </a:r>
            <a:r>
              <a:rPr lang="es-ES" sz="1600" i="1" smtClean="0"/>
              <a:t>textura</a:t>
            </a:r>
            <a:r>
              <a:rPr lang="es-ES" sz="1600" smtClean="0"/>
              <a:t> del material ya que es el ambiente gráfico que nos imbuye en el contenido, sin embargo otro de sus aspectos es la estructura de navegación que debe reflejar las consideraciones del diseño instruccional y los criterios de usabilidad pertinentes del que precisamente toma atributos para que el contenido adquiera el significado esperado, por lo mismo este proceso debe ser desarrollado a detalle.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eaLnBrk="1" fontAlgn="auto" hangingPunct="1">
              <a:spcAft>
                <a:spcPts val="0"/>
              </a:spcAft>
              <a:defRPr/>
            </a:pPr>
            <a:r>
              <a:rPr lang="en-US" dirty="0" err="1" smtClean="0"/>
              <a:t>Presentación</a:t>
            </a:r>
            <a:r>
              <a:rPr lang="en-US" dirty="0" smtClean="0"/>
              <a:t>:</a:t>
            </a:r>
            <a:endParaRPr lang="es-ES" dirty="0"/>
          </a:p>
        </p:txBody>
      </p:sp>
      <p:sp>
        <p:nvSpPr>
          <p:cNvPr id="9219" name="2 Marcador de contenido"/>
          <p:cNvSpPr>
            <a:spLocks noGrp="1"/>
          </p:cNvSpPr>
          <p:nvPr>
            <p:ph sz="quarter" idx="1"/>
          </p:nvPr>
        </p:nvSpPr>
        <p:spPr>
          <a:xfrm>
            <a:off x="457200" y="1600200"/>
            <a:ext cx="7848600" cy="4873625"/>
          </a:xfrm>
        </p:spPr>
        <p:txBody>
          <a:bodyPr/>
          <a:lstStyle/>
          <a:p>
            <a:pPr marL="0" indent="0" algn="just">
              <a:buFont typeface="Wingdings" pitchFamily="2" charset="2"/>
              <a:buNone/>
            </a:pPr>
            <a:r>
              <a:rPr lang="es-ES" sz="1800" smtClean="0">
                <a:latin typeface="Arial" charset="0"/>
                <a:cs typeface="Arial" charset="0"/>
              </a:rPr>
              <a:t>La producción de OA puedes ser abordada desde múltiples perspectivas, una de ellas es la mirada interdisciplinar, que parte del propósito de superar los retos pedagógicos y técnicos que la producción de material educativo apoyado en TIC supone para el autor, ubicando a éste en el rol de experto temático, mientras es apoyado por diferentes profesionales de diversas áreas y para quien se definen los principales roles dentro de cada una de las fases de diseño instruccional. Por lo anterior este módulo plantea los lineamientos básicos para la producción de un objeto de aprendizaje, partiendo del trabajo de un equipo interdisciplinario y retomando el guión didáctico realizado en el módulo anterior. </a:t>
            </a:r>
          </a:p>
          <a:p>
            <a:pPr marL="0" indent="0" algn="just">
              <a:buFont typeface="Wingdings" pitchFamily="2" charset="2"/>
              <a:buNone/>
            </a:pPr>
            <a:endParaRPr lang="en-US" sz="1800" smtClean="0">
              <a:latin typeface="Arial" charset="0"/>
              <a:cs typeface="Arial" charset="0"/>
            </a:endParaRPr>
          </a:p>
          <a:p>
            <a:pPr marL="0" indent="0" algn="just">
              <a:buFont typeface="Wingdings" pitchFamily="2" charset="2"/>
              <a:buNone/>
            </a:pPr>
            <a:r>
              <a:rPr lang="es-ES" sz="1800" smtClean="0">
                <a:latin typeface="Arial" charset="0"/>
                <a:cs typeface="Arial" charset="0"/>
              </a:rPr>
              <a:t>Este módulo está dirigido a las personas interesadas en la producción de objetos de aprendizaje, brindando las características y pautas de calidad esenciales para su construcción. </a:t>
            </a:r>
            <a:endParaRPr lang="en-US" sz="1800" smtClean="0">
              <a:latin typeface="Arial" charset="0"/>
              <a:cs typeface="Arial"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a:xfrm>
            <a:off x="457200" y="1066800"/>
            <a:ext cx="7848600" cy="5407025"/>
          </a:xfrm>
        </p:spPr>
        <p:txBody>
          <a:bodyPr>
            <a:normAutofit fontScale="92500" lnSpcReduction="20000"/>
          </a:bodyPr>
          <a:lstStyle/>
          <a:p>
            <a:pPr marL="274320" indent="-274320" algn="just" eaLnBrk="1" fontAlgn="auto" hangingPunct="1">
              <a:spcAft>
                <a:spcPts val="0"/>
              </a:spcAft>
              <a:buFont typeface="Wingdings"/>
              <a:buNone/>
              <a:defRPr/>
            </a:pPr>
            <a:r>
              <a:rPr lang="es-ES" b="1" dirty="0" smtClean="0"/>
              <a:t>Digitalización</a:t>
            </a:r>
          </a:p>
          <a:p>
            <a:pPr marL="274320" indent="-274320" algn="just" eaLnBrk="1" fontAlgn="auto" hangingPunct="1">
              <a:spcAft>
                <a:spcPts val="0"/>
              </a:spcAft>
              <a:buFont typeface="Wingdings"/>
              <a:buChar char=""/>
              <a:defRPr/>
            </a:pPr>
            <a:r>
              <a:rPr lang="es-ES" dirty="0" smtClean="0"/>
              <a:t>La transferencia de contenido a formatos en ambientes digitales requiere en cada ocasión un proceso específico que se traduce en requerimientos concretos y tiempo de trabajo que debe ser estimados, aunado a esto es conveniente apreciar los estándares en función del resultado que esperamos del producto para evitar conversiones o inconveniencias al usuario final. </a:t>
            </a:r>
          </a:p>
          <a:p>
            <a:pPr marL="274320" indent="-274320" algn="just" eaLnBrk="1" fontAlgn="auto" hangingPunct="1">
              <a:spcAft>
                <a:spcPts val="0"/>
              </a:spcAft>
              <a:buFont typeface="Wingdings"/>
              <a:buNone/>
              <a:defRPr/>
            </a:pPr>
            <a:endParaRPr lang="es-ES" b="1" dirty="0" smtClean="0"/>
          </a:p>
          <a:p>
            <a:pPr marL="274320" indent="-274320" algn="just" eaLnBrk="1" fontAlgn="auto" hangingPunct="1">
              <a:spcAft>
                <a:spcPts val="0"/>
              </a:spcAft>
              <a:buFont typeface="Wingdings"/>
              <a:buNone/>
              <a:defRPr/>
            </a:pPr>
            <a:r>
              <a:rPr lang="es-ES" b="1" dirty="0" smtClean="0"/>
              <a:t>Producción audiovisual</a:t>
            </a:r>
          </a:p>
          <a:p>
            <a:pPr marL="274320" indent="-274320" algn="just" eaLnBrk="1" fontAlgn="auto" hangingPunct="1">
              <a:spcAft>
                <a:spcPts val="0"/>
              </a:spcAft>
              <a:buFont typeface="Wingdings"/>
              <a:buChar char=""/>
              <a:defRPr/>
            </a:pPr>
            <a:r>
              <a:rPr lang="es-ES" dirty="0" smtClean="0"/>
              <a:t>La incorporación de imagen fija o en movimiento, sonido de fondo, efectos especiales, narraciones o entrevistas grabadas y en general cualquier información que contenga material audiovisual propio requiere de su adecuada planeación y desarrollo, tiene relevancia incluso porque puede representar en esencia el contenido que se esta trabajando. La responsabilidad principal recae en el productor audiovisual y sus colaboradores.</a:t>
            </a:r>
          </a:p>
          <a:p>
            <a:pPr marL="274320" indent="-274320" eaLnBrk="1" fontAlgn="auto" hangingPunct="1">
              <a:spcAft>
                <a:spcPts val="0"/>
              </a:spcAft>
              <a:buFont typeface="Wingdings"/>
              <a:buChar char=""/>
              <a:defRPr/>
            </a:pPr>
            <a:endParaRPr lang="es-E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eaLnBrk="1" fontAlgn="auto" hangingPunct="1">
              <a:spcAft>
                <a:spcPts val="0"/>
              </a:spcAft>
              <a:defRPr/>
            </a:pPr>
            <a:endParaRPr lang="es-ES"/>
          </a:p>
        </p:txBody>
      </p:sp>
      <p:sp>
        <p:nvSpPr>
          <p:cNvPr id="3" name="2 Marcador de contenido"/>
          <p:cNvSpPr>
            <a:spLocks noGrp="1"/>
          </p:cNvSpPr>
          <p:nvPr>
            <p:ph sz="quarter" idx="1"/>
          </p:nvPr>
        </p:nvSpPr>
        <p:spPr>
          <a:xfrm>
            <a:off x="457200" y="1600200"/>
            <a:ext cx="7467600" cy="4873625"/>
          </a:xfrm>
        </p:spPr>
        <p:txBody>
          <a:bodyPr>
            <a:normAutofit fontScale="92500" lnSpcReduction="10000"/>
          </a:bodyPr>
          <a:lstStyle/>
          <a:p>
            <a:pPr marL="274320" indent="-274320" eaLnBrk="1" fontAlgn="auto" hangingPunct="1">
              <a:spcAft>
                <a:spcPts val="0"/>
              </a:spcAft>
              <a:buFont typeface="Wingdings"/>
              <a:buNone/>
              <a:defRPr/>
            </a:pPr>
            <a:r>
              <a:rPr lang="es-ES" b="1" dirty="0" smtClean="0"/>
              <a:t>Empaquetado</a:t>
            </a:r>
          </a:p>
          <a:p>
            <a:pPr marL="274320" indent="-274320" eaLnBrk="1" fontAlgn="auto" hangingPunct="1">
              <a:spcAft>
                <a:spcPts val="0"/>
              </a:spcAft>
              <a:buFont typeface="Wingdings"/>
              <a:buChar char=""/>
              <a:defRPr/>
            </a:pPr>
            <a:r>
              <a:rPr lang="es-ES" dirty="0" smtClean="0"/>
              <a:t>La integración de contenidos ya desarrollados, en un solo sistema que los vincule y los disponga en la posibilidad de transportarlos o utilizarlos con una plataforma educativa (como un </a:t>
            </a:r>
            <a:r>
              <a:rPr lang="es-ES" dirty="0" err="1" smtClean="0"/>
              <a:t>LMS</a:t>
            </a:r>
            <a:r>
              <a:rPr lang="es-ES" dirty="0" smtClean="0"/>
              <a:t>, por ejemplo) es el resultado de este proceso que generalmente es automatizado, se representa como un proceso independiente por ser una solución de fácil acceso para proporcionar generalmente el contenido en red, esta asociado a estándares y software específicos, normalmente no requiere de un especialista para llevarlo a cabo por lo que se recomienda su aplicación solo cuando se a planificado un material sin tratamiento educativo, con la finalidad de ser de apoyo exclusivamente. </a:t>
            </a:r>
          </a:p>
          <a:p>
            <a:pPr marL="274320" indent="-274320" eaLnBrk="1" fontAlgn="auto" hangingPunct="1">
              <a:spcAft>
                <a:spcPts val="0"/>
              </a:spcAft>
              <a:buFont typeface="Wingdings"/>
              <a:buNone/>
              <a:defRPr/>
            </a:pPr>
            <a:endParaRPr lang="es-ES" b="1" dirty="0" smtClean="0"/>
          </a:p>
          <a:p>
            <a:pPr marL="274320" indent="-274320" eaLnBrk="1" fontAlgn="auto" hangingPunct="1">
              <a:spcAft>
                <a:spcPts val="0"/>
              </a:spcAft>
              <a:buFont typeface="Wingdings" pitchFamily="2" charset="2"/>
              <a:buNone/>
              <a:defRPr/>
            </a:pPr>
            <a:endParaRPr lang="es-E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eaLnBrk="1" fontAlgn="auto" hangingPunct="1">
              <a:spcAft>
                <a:spcPts val="0"/>
              </a:spcAft>
              <a:defRPr/>
            </a:pPr>
            <a:r>
              <a:rPr lang="en-US" dirty="0" err="1" smtClean="0"/>
              <a:t>eXe</a:t>
            </a:r>
            <a:endParaRPr lang="es-ES" dirty="0"/>
          </a:p>
        </p:txBody>
      </p:sp>
      <p:sp>
        <p:nvSpPr>
          <p:cNvPr id="29699" name="2 Marcador de contenido"/>
          <p:cNvSpPr>
            <a:spLocks noGrp="1"/>
          </p:cNvSpPr>
          <p:nvPr>
            <p:ph sz="quarter" idx="1"/>
          </p:nvPr>
        </p:nvSpPr>
        <p:spPr>
          <a:xfrm>
            <a:off x="457200" y="1447800"/>
            <a:ext cx="8153400" cy="5026025"/>
          </a:xfrm>
        </p:spPr>
        <p:txBody>
          <a:bodyPr/>
          <a:lstStyle/>
          <a:p>
            <a:pPr eaLnBrk="1" hangingPunct="1"/>
            <a:r>
              <a:rPr lang="es-ES" sz="2000" smtClean="0"/>
              <a:t>El editor XHTML de elearning (eXe) es un entorno de autoría (</a:t>
            </a:r>
            <a:r>
              <a:rPr lang="es-ES" sz="2000" b="1" smtClean="0"/>
              <a:t>creación y edición de contenido multimedia</a:t>
            </a:r>
            <a:r>
              <a:rPr lang="es-ES" sz="2000" smtClean="0"/>
              <a:t>) basado en web diseñado para ayudar a profesores y académicos al el diseño, desarrollo y publicación de materiales docentes y educativos sin necesidad de llegar a ser muy competente en XTML, XML o en complicadas aplicaciones de publicación en web.</a:t>
            </a:r>
          </a:p>
          <a:p>
            <a:pPr eaLnBrk="1" hangingPunct="1"/>
            <a:endParaRPr lang="es-ES" smtClean="0"/>
          </a:p>
        </p:txBody>
      </p:sp>
      <p:pic>
        <p:nvPicPr>
          <p:cNvPr id="4" name="3 Imagen" descr="http://wiki.exe-spain.es/lib/exe/fetch.php/pantallazo_1.gif?w=&amp;h=&amp;cache=cache">
            <a:hlinkClick r:id="rId2" tooltip="pantallazo_1.gif"/>
          </p:cNvPr>
          <p:cNvPicPr/>
          <p:nvPr/>
        </p:nvPicPr>
        <p:blipFill>
          <a:blip r:embed="rId3" cstate="print"/>
          <a:srcRect/>
          <a:stretch>
            <a:fillRect/>
          </a:stretch>
        </p:blipFill>
        <p:spPr bwMode="auto">
          <a:xfrm>
            <a:off x="2362200" y="3352800"/>
            <a:ext cx="4578350" cy="276225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eaLnBrk="1" fontAlgn="auto" hangingPunct="1">
              <a:spcAft>
                <a:spcPts val="0"/>
              </a:spcAft>
              <a:defRPr/>
            </a:pPr>
            <a:r>
              <a:rPr lang="es-ES" b="1" dirty="0" smtClean="0"/>
              <a:t>Cómo descargar </a:t>
            </a:r>
            <a:r>
              <a:rPr lang="es-ES" b="1" dirty="0" err="1" smtClean="0"/>
              <a:t>eXe</a:t>
            </a:r>
            <a:endParaRPr lang="es-ES" dirty="0"/>
          </a:p>
        </p:txBody>
      </p:sp>
      <p:sp>
        <p:nvSpPr>
          <p:cNvPr id="30723" name="2 Marcador de contenido"/>
          <p:cNvSpPr>
            <a:spLocks noGrp="1"/>
          </p:cNvSpPr>
          <p:nvPr>
            <p:ph sz="quarter" idx="1"/>
          </p:nvPr>
        </p:nvSpPr>
        <p:spPr>
          <a:xfrm>
            <a:off x="457200" y="1600200"/>
            <a:ext cx="7467600" cy="4873625"/>
          </a:xfrm>
        </p:spPr>
        <p:txBody>
          <a:bodyPr/>
          <a:lstStyle/>
          <a:p>
            <a:pPr eaLnBrk="1" hangingPunct="1"/>
            <a:r>
              <a:rPr lang="es-ES" sz="3200" smtClean="0">
                <a:hlinkClick r:id="rId2"/>
              </a:rPr>
              <a:t>http://exelearning.org/</a:t>
            </a:r>
            <a:endParaRPr lang="es-ES" sz="3200" smtClean="0"/>
          </a:p>
        </p:txBody>
      </p:sp>
      <p:pic>
        <p:nvPicPr>
          <p:cNvPr id="30724" name="img14_18" descr="img14_18"/>
          <p:cNvPicPr>
            <a:picLocks noChangeAspect="1" noChangeArrowheads="1"/>
          </p:cNvPicPr>
          <p:nvPr/>
        </p:nvPicPr>
        <p:blipFill>
          <a:blip r:embed="rId3" cstate="print"/>
          <a:srcRect l="-587" t="13922" r="-587" b="9216"/>
          <a:stretch>
            <a:fillRect/>
          </a:stretch>
        </p:blipFill>
        <p:spPr bwMode="auto">
          <a:xfrm>
            <a:off x="1143000" y="2286000"/>
            <a:ext cx="6553200" cy="3733800"/>
          </a:xfrm>
          <a:prstGeom prst="rect">
            <a:avLst/>
          </a:prstGeom>
          <a:noFill/>
          <a:ln w="9525">
            <a:noFill/>
            <a:miter lim="800000"/>
            <a:headEnd/>
            <a:tailEnd/>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811213"/>
            <a:ext cx="7467600" cy="1143000"/>
          </a:xfrm>
        </p:spPr>
        <p:txBody>
          <a:bodyPr/>
          <a:lstStyle/>
          <a:p>
            <a:pPr>
              <a:defRPr/>
            </a:pPr>
            <a:r>
              <a:rPr lang="en-US" dirty="0" smtClean="0"/>
              <a:t>Reload (Reusable eLearning Object Authoring &amp; Delivery)</a:t>
            </a:r>
            <a:endParaRPr lang="es-MX" dirty="0"/>
          </a:p>
        </p:txBody>
      </p:sp>
      <p:sp>
        <p:nvSpPr>
          <p:cNvPr id="31747" name="2 Marcador de contenido"/>
          <p:cNvSpPr>
            <a:spLocks noGrp="1"/>
          </p:cNvSpPr>
          <p:nvPr>
            <p:ph sz="quarter" idx="1"/>
          </p:nvPr>
        </p:nvSpPr>
        <p:spPr>
          <a:xfrm>
            <a:off x="457200" y="2136775"/>
            <a:ext cx="7467600" cy="3197225"/>
          </a:xfrm>
        </p:spPr>
        <p:txBody>
          <a:bodyPr/>
          <a:lstStyle/>
          <a:p>
            <a:pPr algn="just"/>
            <a:r>
              <a:rPr lang="es-MX" smtClean="0"/>
              <a:t>Tiene el propósito de desarrollar herramientas que faciliten el uso de las especificaciones de interoperabilidad de las tecnologías educativas emergentes, como las propuestas por Advanced Distributed </a:t>
            </a:r>
            <a:r>
              <a:rPr lang="en-US" smtClean="0"/>
              <a:t>Learning (ADL) y por Instructional Management Systems / Global Learning Consortium </a:t>
            </a:r>
            <a:r>
              <a:rPr lang="es-MX" smtClean="0"/>
              <a:t>(IMS/GLC).</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defRPr/>
            </a:pPr>
            <a:endParaRPr lang="es-MX"/>
          </a:p>
        </p:txBody>
      </p:sp>
      <p:sp>
        <p:nvSpPr>
          <p:cNvPr id="32771" name="2 Marcador de contenido"/>
          <p:cNvSpPr>
            <a:spLocks noGrp="1"/>
          </p:cNvSpPr>
          <p:nvPr>
            <p:ph sz="quarter" idx="1"/>
          </p:nvPr>
        </p:nvSpPr>
        <p:spPr>
          <a:xfrm>
            <a:off x="457200" y="1600200"/>
            <a:ext cx="7924800" cy="4873625"/>
          </a:xfrm>
        </p:spPr>
        <p:txBody>
          <a:bodyPr/>
          <a:lstStyle/>
          <a:p>
            <a:pPr algn="just"/>
            <a:r>
              <a:rPr lang="es-MX" sz="1800" smtClean="0"/>
              <a:t>Reload Editor es un editor de metadatos y empaquetador de contenidos. Con Reload Editor puedes crear, importar, editar y exportar paquetes de contenido. Scorm Player nos permite probar los contenidos empaquetados con Reload Editor. Scorm Player no es un Learning Management System (LMS), sino un “player”, es decir un ambiente de ejecución que nos permite probar paquetes de contenido.</a:t>
            </a:r>
          </a:p>
          <a:p>
            <a:pPr algn="just"/>
            <a:endParaRPr lang="en-US" sz="1800" smtClean="0"/>
          </a:p>
          <a:p>
            <a:pPr algn="just"/>
            <a:r>
              <a:rPr lang="es-MX" sz="1800" smtClean="0"/>
              <a:t>En este módulo del diplomado veremos el proceso de creación de un Paquete de Contenidos IMS Content Package (en adelante, CP) y un Paquete de Contenidos ADL SCORM (en adelante, SCORM CP) con Reload Editor. Posteriormente los probaremos con Scorm Player. Finalmente, importaremos el paquete desde Moodle. No vamos a crear un contenido educativo (un curso o unidad de una materia, etc.), sino vamos a partir de un contenido ya creado con anterioridad y únicamente lo empaquetaremos.</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defRPr/>
            </a:pPr>
            <a:r>
              <a:rPr lang="en-US" dirty="0" err="1" smtClean="0"/>
              <a:t>Moodle</a:t>
            </a:r>
            <a:endParaRPr lang="es-MX" dirty="0"/>
          </a:p>
        </p:txBody>
      </p:sp>
      <p:sp>
        <p:nvSpPr>
          <p:cNvPr id="33795" name="2 Marcador de contenido"/>
          <p:cNvSpPr>
            <a:spLocks noGrp="1"/>
          </p:cNvSpPr>
          <p:nvPr>
            <p:ph sz="quarter" idx="1"/>
          </p:nvPr>
        </p:nvSpPr>
        <p:spPr>
          <a:xfrm>
            <a:off x="457200" y="1600200"/>
            <a:ext cx="7467600" cy="4873625"/>
          </a:xfrm>
        </p:spPr>
        <p:txBody>
          <a:bodyPr/>
          <a:lstStyle/>
          <a:p>
            <a:r>
              <a:rPr lang="es-MX" smtClean="0"/>
              <a:t>Moodle es un LMS, una aplicación diseñada para ayudar a los educadores a crear y administrar contenidos educativos reutilizables. Nos permite importar contenidos empaquetados, como los creados con Reload.</a:t>
            </a:r>
          </a:p>
        </p:txBody>
      </p:sp>
      <p:pic>
        <p:nvPicPr>
          <p:cNvPr id="33796" name="Picture 2"/>
          <p:cNvPicPr>
            <a:picLocks noChangeAspect="1" noChangeArrowheads="1"/>
          </p:cNvPicPr>
          <p:nvPr/>
        </p:nvPicPr>
        <p:blipFill>
          <a:blip r:embed="rId2" cstate="print"/>
          <a:srcRect/>
          <a:stretch>
            <a:fillRect/>
          </a:stretch>
        </p:blipFill>
        <p:spPr bwMode="auto">
          <a:xfrm>
            <a:off x="3429000" y="4038600"/>
            <a:ext cx="4467225" cy="2311400"/>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1143000" y="1524000"/>
            <a:ext cx="6858000" cy="1143000"/>
          </a:xfrm>
        </p:spPr>
        <p:txBody>
          <a:bodyPr/>
          <a:lstStyle/>
          <a:p>
            <a:pPr algn="ctr" eaLnBrk="1" fontAlgn="auto" hangingPunct="1">
              <a:spcAft>
                <a:spcPts val="0"/>
              </a:spcAft>
              <a:defRPr/>
            </a:pPr>
            <a:r>
              <a:rPr lang="es-MX" sz="5000" dirty="0"/>
              <a:t>¡Gracias!</a:t>
            </a:r>
          </a:p>
        </p:txBody>
      </p:sp>
      <p:sp>
        <p:nvSpPr>
          <p:cNvPr id="3075" name="Rectangle 3"/>
          <p:cNvSpPr>
            <a:spLocks noGrp="1" noChangeArrowheads="1"/>
          </p:cNvSpPr>
          <p:nvPr>
            <p:ph sz="quarter" idx="1"/>
          </p:nvPr>
        </p:nvSpPr>
        <p:spPr>
          <a:xfrm>
            <a:off x="609600" y="3048000"/>
            <a:ext cx="7924800" cy="2819400"/>
          </a:xfrm>
        </p:spPr>
        <p:txBody>
          <a:bodyPr>
            <a:normAutofit fontScale="92500" lnSpcReduction="10000"/>
          </a:bodyPr>
          <a:lstStyle/>
          <a:p>
            <a:pPr marL="609600" indent="-609600" algn="ctr" eaLnBrk="1" fontAlgn="auto" hangingPunct="1">
              <a:spcAft>
                <a:spcPts val="0"/>
              </a:spcAft>
              <a:buFont typeface="Wingdings" pitchFamily="2" charset="2"/>
              <a:buNone/>
              <a:defRPr/>
            </a:pPr>
            <a:r>
              <a:rPr lang="es-MX" sz="2800" dirty="0" smtClean="0"/>
              <a:t>DV. Tatiana Valencia</a:t>
            </a:r>
          </a:p>
          <a:p>
            <a:pPr marL="609600" indent="-609600" algn="ctr" eaLnBrk="1" fontAlgn="auto" hangingPunct="1">
              <a:spcAft>
                <a:spcPts val="0"/>
              </a:spcAft>
              <a:buFont typeface="Wingdings" pitchFamily="2" charset="2"/>
              <a:buNone/>
              <a:defRPr/>
            </a:pPr>
            <a:r>
              <a:rPr lang="es-MX" sz="2100" dirty="0" smtClean="0"/>
              <a:t>Pontificia Universidad Javeriana – Cali</a:t>
            </a:r>
          </a:p>
          <a:p>
            <a:pPr marL="609600" indent="-609600" algn="ctr" eaLnBrk="1" fontAlgn="auto" hangingPunct="1">
              <a:spcAft>
                <a:spcPts val="0"/>
              </a:spcAft>
              <a:buFont typeface="Wingdings" pitchFamily="2" charset="2"/>
              <a:buNone/>
              <a:defRPr/>
            </a:pPr>
            <a:r>
              <a:rPr lang="es-MX" sz="2100" dirty="0" smtClean="0"/>
              <a:t>tvalencia@javerianacali.edu.co</a:t>
            </a:r>
          </a:p>
          <a:p>
            <a:pPr marL="609600" indent="-609600" algn="ctr" eaLnBrk="1" fontAlgn="auto" hangingPunct="1">
              <a:spcAft>
                <a:spcPts val="0"/>
              </a:spcAft>
              <a:buFont typeface="Wingdings" pitchFamily="2" charset="2"/>
              <a:buNone/>
              <a:defRPr/>
            </a:pPr>
            <a:endParaRPr lang="es-MX" sz="2800" dirty="0" smtClean="0"/>
          </a:p>
          <a:p>
            <a:pPr marL="609600" indent="-609600" algn="ctr" eaLnBrk="1" fontAlgn="auto" hangingPunct="1">
              <a:spcAft>
                <a:spcPts val="0"/>
              </a:spcAft>
              <a:buFont typeface="Wingdings" pitchFamily="2" charset="2"/>
              <a:buNone/>
              <a:defRPr/>
            </a:pPr>
            <a:r>
              <a:rPr lang="es-MX" sz="2800" dirty="0" smtClean="0"/>
              <a:t>Edgar </a:t>
            </a:r>
            <a:r>
              <a:rPr lang="es-MX" sz="2800" dirty="0"/>
              <a:t>Jonatan Larios Tapia</a:t>
            </a:r>
          </a:p>
          <a:p>
            <a:pPr marL="274320" indent="-274320" algn="ctr" eaLnBrk="1" fontAlgn="auto" hangingPunct="1">
              <a:spcAft>
                <a:spcPts val="0"/>
              </a:spcAft>
              <a:buFont typeface="Wingdings"/>
              <a:buNone/>
              <a:defRPr/>
            </a:pPr>
            <a:r>
              <a:rPr lang="es-MX" sz="2300" dirty="0" smtClean="0"/>
              <a:t>Instituto Politécnico Nacional</a:t>
            </a:r>
          </a:p>
          <a:p>
            <a:pPr marL="274320" indent="-274320" algn="ctr" eaLnBrk="1" fontAlgn="auto" hangingPunct="1">
              <a:spcAft>
                <a:spcPts val="0"/>
              </a:spcAft>
              <a:buFont typeface="Wingdings"/>
              <a:buNone/>
              <a:defRPr/>
            </a:pPr>
            <a:r>
              <a:rPr lang="es-MX" sz="2300" dirty="0" smtClean="0"/>
              <a:t>elarios@ipn.mx</a:t>
            </a:r>
            <a:endParaRPr lang="es-MX" sz="23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eaLnBrk="1" fontAlgn="auto" hangingPunct="1">
              <a:spcAft>
                <a:spcPts val="0"/>
              </a:spcAft>
              <a:defRPr/>
            </a:pPr>
            <a:r>
              <a:rPr lang="en-US" dirty="0" err="1" smtClean="0"/>
              <a:t>Metodología</a:t>
            </a:r>
            <a:r>
              <a:rPr lang="en-US" dirty="0" smtClean="0"/>
              <a:t>:</a:t>
            </a:r>
            <a:endParaRPr lang="es-ES" dirty="0"/>
          </a:p>
        </p:txBody>
      </p:sp>
      <p:sp>
        <p:nvSpPr>
          <p:cNvPr id="3" name="2 Marcador de contenido"/>
          <p:cNvSpPr>
            <a:spLocks noGrp="1"/>
          </p:cNvSpPr>
          <p:nvPr>
            <p:ph sz="quarter" idx="1"/>
          </p:nvPr>
        </p:nvSpPr>
        <p:spPr>
          <a:xfrm>
            <a:off x="457200" y="1600200"/>
            <a:ext cx="7848600" cy="4873625"/>
          </a:xfrm>
        </p:spPr>
        <p:txBody>
          <a:bodyPr>
            <a:normAutofit fontScale="70000" lnSpcReduction="20000"/>
          </a:bodyPr>
          <a:lstStyle/>
          <a:p>
            <a:pPr marL="11113" indent="-11113">
              <a:buFont typeface="Wingdings" pitchFamily="2" charset="2"/>
              <a:buNone/>
              <a:defRPr/>
            </a:pPr>
            <a:r>
              <a:rPr lang="es-MX" dirty="0" smtClean="0"/>
              <a:t>Los participantes conformaran grupos de trabajo identificando las características, perfiles, habilidades y conocimientos entre los integrantes, necesarios para la instrumentación tecnológica de OA, Llevaran a cabo las actividades necesarias para concretar la creación de OA mediantes herramientas tecnológicas y estándares en el ámbito de OA</a:t>
            </a:r>
            <a:endParaRPr lang="en-US" dirty="0" smtClean="0"/>
          </a:p>
          <a:p>
            <a:pPr>
              <a:defRPr/>
            </a:pPr>
            <a:endParaRPr lang="en-US" dirty="0" smtClean="0"/>
          </a:p>
          <a:p>
            <a:pPr lvl="1">
              <a:defRPr/>
            </a:pPr>
            <a:r>
              <a:rPr lang="es-ES" sz="2400" dirty="0" smtClean="0"/>
              <a:t>Revisión y análisis de los documentos proporcionados en el contexto de Derechos de Autor, Estándares y Perfiles.</a:t>
            </a:r>
            <a:endParaRPr lang="en-US" sz="2400" dirty="0" smtClean="0"/>
          </a:p>
          <a:p>
            <a:pPr lvl="1">
              <a:defRPr/>
            </a:pPr>
            <a:r>
              <a:rPr lang="es-ES" sz="2400" dirty="0" smtClean="0"/>
              <a:t>Generación de un plan de trabajo grupal para la instrumentación de OA mediante la aplicación de una herramienta de Autoría</a:t>
            </a:r>
            <a:endParaRPr lang="en-US" sz="2400" dirty="0" smtClean="0"/>
          </a:p>
          <a:p>
            <a:pPr lvl="1">
              <a:defRPr/>
            </a:pPr>
            <a:r>
              <a:rPr lang="es-ES" sz="2400" dirty="0" smtClean="0"/>
              <a:t>Intercambio de información y opiniones </a:t>
            </a:r>
            <a:endParaRPr lang="en-US" sz="2400" dirty="0" smtClean="0"/>
          </a:p>
          <a:p>
            <a:pPr lvl="2">
              <a:defRPr/>
            </a:pPr>
            <a:r>
              <a:rPr lang="es-MX" dirty="0" smtClean="0"/>
              <a:t>Derechos de Autos</a:t>
            </a:r>
            <a:endParaRPr lang="en-US" dirty="0" smtClean="0"/>
          </a:p>
          <a:p>
            <a:pPr lvl="2">
              <a:defRPr/>
            </a:pPr>
            <a:r>
              <a:rPr lang="es-MX" dirty="0" smtClean="0"/>
              <a:t>Perfiles y Roles en la Producción de OA</a:t>
            </a:r>
            <a:endParaRPr lang="en-US" dirty="0" smtClean="0"/>
          </a:p>
          <a:p>
            <a:pPr lvl="2">
              <a:defRPr/>
            </a:pPr>
            <a:r>
              <a:rPr lang="es-MX" dirty="0" smtClean="0"/>
              <a:t>Herramientas de Autoría</a:t>
            </a:r>
            <a:endParaRPr lang="en-US" dirty="0" smtClean="0"/>
          </a:p>
          <a:p>
            <a:pPr lvl="2">
              <a:defRPr/>
            </a:pPr>
            <a:r>
              <a:rPr lang="es-MX" dirty="0" smtClean="0"/>
              <a:t>Estándares en el ámbito de OA</a:t>
            </a:r>
            <a:endParaRPr lang="en-US" dirty="0" smtClean="0"/>
          </a:p>
          <a:p>
            <a:pPr lvl="2">
              <a:defRPr/>
            </a:pPr>
            <a:r>
              <a:rPr lang="es-MX" dirty="0" smtClean="0"/>
              <a:t>Interoperabilidad y Re-uso de OA</a:t>
            </a:r>
            <a:endParaRPr lang="en-US" dirty="0" smtClean="0"/>
          </a:p>
          <a:p>
            <a:pPr>
              <a:defRPr/>
            </a:pPr>
            <a:endParaRPr lang="en-US" dirty="0" smtClean="0"/>
          </a:p>
          <a:p>
            <a:pPr marL="11113" indent="-11113">
              <a:buFont typeface="Wingdings" pitchFamily="2" charset="2"/>
              <a:buNone/>
              <a:defRPr/>
            </a:pPr>
            <a:r>
              <a:rPr lang="es-ES" dirty="0" smtClean="0"/>
              <a:t>Interacción con la herramienta de Autoría a través de un tutorial que permita conocer las opciones y características de la herramientas</a:t>
            </a:r>
            <a:endParaRPr lang="en-US" sz="3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eaLnBrk="1" fontAlgn="auto" hangingPunct="1">
              <a:spcAft>
                <a:spcPts val="0"/>
              </a:spcAft>
              <a:defRPr/>
            </a:pPr>
            <a:r>
              <a:rPr lang="en-US" dirty="0" err="1" smtClean="0"/>
              <a:t>Objetivo</a:t>
            </a:r>
            <a:r>
              <a:rPr lang="en-US" dirty="0" smtClean="0"/>
              <a:t>:</a:t>
            </a:r>
            <a:endParaRPr lang="es-ES" dirty="0"/>
          </a:p>
        </p:txBody>
      </p:sp>
      <p:sp>
        <p:nvSpPr>
          <p:cNvPr id="11267" name="2 Marcador de contenido"/>
          <p:cNvSpPr>
            <a:spLocks noGrp="1"/>
          </p:cNvSpPr>
          <p:nvPr>
            <p:ph sz="quarter" idx="1"/>
          </p:nvPr>
        </p:nvSpPr>
        <p:spPr>
          <a:xfrm>
            <a:off x="457200" y="1600200"/>
            <a:ext cx="7848600" cy="4873625"/>
          </a:xfrm>
        </p:spPr>
        <p:txBody>
          <a:bodyPr/>
          <a:lstStyle/>
          <a:p>
            <a:pPr marL="0" indent="0" algn="just">
              <a:buFont typeface="Wingdings" pitchFamily="2" charset="2"/>
              <a:buNone/>
            </a:pPr>
            <a:r>
              <a:rPr lang="es-ES" sz="1800" smtClean="0"/>
              <a:t>El participante estará en la capacidad de desarrollar un OA y generar un producto final, a partir del guión didáctico, con el uso de una herramienta de autoría, incorporando las consideraciones en cuanto a tecnología, estándares, reusabilidad y derechos de autor.</a:t>
            </a:r>
            <a:endParaRPr lang="en-US" sz="1800" smtClean="0">
              <a:latin typeface="Arial" charset="0"/>
              <a:cs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eaLnBrk="1" fontAlgn="auto" hangingPunct="1">
              <a:spcAft>
                <a:spcPts val="0"/>
              </a:spcAft>
              <a:defRPr/>
            </a:pPr>
            <a:r>
              <a:rPr lang="en-US" dirty="0" err="1" smtClean="0"/>
              <a:t>Intenciones</a:t>
            </a:r>
            <a:r>
              <a:rPr lang="en-US" dirty="0" smtClean="0"/>
              <a:t> </a:t>
            </a:r>
            <a:r>
              <a:rPr lang="en-US" dirty="0" err="1" smtClean="0"/>
              <a:t>Pedagógicas</a:t>
            </a:r>
            <a:r>
              <a:rPr lang="en-US" dirty="0" smtClean="0"/>
              <a:t>:</a:t>
            </a:r>
            <a:endParaRPr lang="es-ES" dirty="0"/>
          </a:p>
        </p:txBody>
      </p:sp>
      <p:sp>
        <p:nvSpPr>
          <p:cNvPr id="12291" name="2 Marcador de contenido"/>
          <p:cNvSpPr>
            <a:spLocks noGrp="1"/>
          </p:cNvSpPr>
          <p:nvPr>
            <p:ph sz="quarter" idx="1"/>
          </p:nvPr>
        </p:nvSpPr>
        <p:spPr>
          <a:xfrm>
            <a:off x="457200" y="1600200"/>
            <a:ext cx="7848600" cy="4873625"/>
          </a:xfrm>
        </p:spPr>
        <p:txBody>
          <a:bodyPr/>
          <a:lstStyle/>
          <a:p>
            <a:r>
              <a:rPr lang="es-ES" sz="1800" smtClean="0"/>
              <a:t>Este módulo esta dirigido a las personas interesadas en  la producción de objetos de aprendizaje, brindando las características y pautas de calidad esenciales para su construcción.</a:t>
            </a:r>
            <a:endParaRPr lang="en-US" sz="1800" smtClean="0"/>
          </a:p>
          <a:p>
            <a:endParaRPr lang="en-US" sz="1800" b="1" i="1" smtClean="0"/>
          </a:p>
          <a:p>
            <a:r>
              <a:rPr lang="es-ES" sz="1800" smtClean="0"/>
              <a:t>Su intención es generar los conocimientos necesarios para la instrumentación de OA considerando estándares internacionales respecto al tema. Propiciar el desarrollo de competencias que permitan a los participantes la comprensión y aplicación de herramientas tecnológicas en el proceso de instrumentación de OA a través de TIC</a:t>
            </a:r>
            <a:endParaRPr lang="en-US" sz="1800" smtClean="0"/>
          </a:p>
          <a:p>
            <a:endParaRPr lang="en-US" sz="1800" smtClean="0"/>
          </a:p>
          <a:p>
            <a:r>
              <a:rPr lang="es-ES" sz="1800" smtClean="0"/>
              <a:t>El modulo permitirá que los participantes materialicen el trabajo teórico-práctico en un OA tangible que permita la interacción con diversos usuario y por ende la generación de conocimiento en el tema que trata cada OA. Los OAs desarrollados deberán permitir el reuso e interoperabilidad con repositorios de OA y plataformas educativas (LMS)</a:t>
            </a:r>
            <a:endParaRPr lang="en-US" sz="18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eaLnBrk="1" fontAlgn="auto" hangingPunct="1">
              <a:spcAft>
                <a:spcPts val="0"/>
              </a:spcAft>
              <a:defRPr/>
            </a:pPr>
            <a:r>
              <a:rPr lang="en-US" dirty="0" err="1" smtClean="0"/>
              <a:t>Temas</a:t>
            </a:r>
            <a:r>
              <a:rPr lang="en-US" dirty="0" smtClean="0"/>
              <a:t>:</a:t>
            </a:r>
            <a:endParaRPr lang="es-ES" dirty="0"/>
          </a:p>
        </p:txBody>
      </p:sp>
      <p:sp>
        <p:nvSpPr>
          <p:cNvPr id="3" name="2 Marcador de contenido"/>
          <p:cNvSpPr>
            <a:spLocks noGrp="1"/>
          </p:cNvSpPr>
          <p:nvPr>
            <p:ph sz="quarter" idx="1"/>
          </p:nvPr>
        </p:nvSpPr>
        <p:spPr>
          <a:xfrm>
            <a:off x="457200" y="1600200"/>
            <a:ext cx="7848600" cy="4873625"/>
          </a:xfrm>
        </p:spPr>
        <p:txBody>
          <a:bodyPr>
            <a:normAutofit fontScale="70000" lnSpcReduction="20000"/>
          </a:bodyPr>
          <a:lstStyle/>
          <a:p>
            <a:pPr>
              <a:defRPr/>
            </a:pPr>
            <a:r>
              <a:rPr lang="es-ES" dirty="0" smtClean="0"/>
              <a:t>SEMANA 1.</a:t>
            </a:r>
            <a:endParaRPr lang="en-US" dirty="0" smtClean="0"/>
          </a:p>
          <a:p>
            <a:pPr lvl="1">
              <a:defRPr/>
            </a:pPr>
            <a:r>
              <a:rPr lang="es-ES" sz="2400" dirty="0" smtClean="0"/>
              <a:t>Consideraciones tecnológicas en el desarrollo y producción de objetos. </a:t>
            </a:r>
            <a:endParaRPr lang="en-US" sz="2400" dirty="0" smtClean="0"/>
          </a:p>
          <a:p>
            <a:pPr lvl="1">
              <a:defRPr/>
            </a:pPr>
            <a:r>
              <a:rPr lang="es-ES" sz="2400" dirty="0" smtClean="0"/>
              <a:t>Proceso de Desarrollo</a:t>
            </a:r>
            <a:endParaRPr lang="en-US" sz="2400" dirty="0" smtClean="0"/>
          </a:p>
          <a:p>
            <a:pPr>
              <a:buFont typeface="Wingdings" pitchFamily="2" charset="2"/>
              <a:buNone/>
              <a:defRPr/>
            </a:pPr>
            <a:r>
              <a:rPr lang="es-ES" dirty="0" smtClean="0"/>
              <a:t> </a:t>
            </a:r>
            <a:endParaRPr lang="en-US" dirty="0" smtClean="0"/>
          </a:p>
          <a:p>
            <a:pPr>
              <a:defRPr/>
            </a:pPr>
            <a:r>
              <a:rPr lang="es-ES" dirty="0" smtClean="0"/>
              <a:t>SEMANA 2</a:t>
            </a:r>
            <a:endParaRPr lang="en-US" dirty="0" smtClean="0"/>
          </a:p>
          <a:p>
            <a:pPr lvl="1">
              <a:defRPr/>
            </a:pPr>
            <a:r>
              <a:rPr lang="es-ES" dirty="0" smtClean="0"/>
              <a:t>Roles involucrados en la producción e OA</a:t>
            </a:r>
            <a:endParaRPr lang="en-US" dirty="0" smtClean="0"/>
          </a:p>
          <a:p>
            <a:pPr lvl="1">
              <a:defRPr/>
            </a:pPr>
            <a:r>
              <a:rPr lang="es-ES" dirty="0" smtClean="0"/>
              <a:t>Derechos de autor </a:t>
            </a:r>
            <a:endParaRPr lang="en-US" dirty="0" smtClean="0"/>
          </a:p>
          <a:p>
            <a:pPr lvl="1">
              <a:defRPr/>
            </a:pPr>
            <a:r>
              <a:rPr lang="es-ES" dirty="0" smtClean="0"/>
              <a:t>Estándares en el ámbito de OA (Modelo SCORM e IMS)</a:t>
            </a:r>
            <a:endParaRPr lang="en-US" dirty="0" smtClean="0"/>
          </a:p>
          <a:p>
            <a:pPr>
              <a:buFont typeface="Wingdings" pitchFamily="2" charset="2"/>
              <a:buNone/>
              <a:defRPr/>
            </a:pPr>
            <a:endParaRPr lang="en-US" dirty="0" smtClean="0"/>
          </a:p>
          <a:p>
            <a:pPr>
              <a:defRPr/>
            </a:pPr>
            <a:r>
              <a:rPr lang="es-ES" dirty="0" smtClean="0"/>
              <a:t>SEMANA 3</a:t>
            </a:r>
            <a:endParaRPr lang="en-US" dirty="0" smtClean="0"/>
          </a:p>
          <a:p>
            <a:pPr lvl="1">
              <a:defRPr/>
            </a:pPr>
            <a:r>
              <a:rPr lang="es-ES" dirty="0" smtClean="0"/>
              <a:t>Herramientas de autoría </a:t>
            </a:r>
            <a:endParaRPr lang="en-US" dirty="0" smtClean="0"/>
          </a:p>
          <a:p>
            <a:pPr lvl="1">
              <a:defRPr/>
            </a:pPr>
            <a:r>
              <a:rPr lang="es-ES" dirty="0" err="1" smtClean="0"/>
              <a:t>Exe-learning</a:t>
            </a:r>
            <a:endParaRPr lang="en-US" dirty="0" smtClean="0"/>
          </a:p>
          <a:p>
            <a:pPr lvl="1">
              <a:defRPr/>
            </a:pPr>
            <a:r>
              <a:rPr lang="es-ES" dirty="0" smtClean="0"/>
              <a:t>Macromedia Flash</a:t>
            </a:r>
            <a:endParaRPr lang="en-US" dirty="0" smtClean="0"/>
          </a:p>
          <a:p>
            <a:pPr>
              <a:buFont typeface="Wingdings" pitchFamily="2" charset="2"/>
              <a:buNone/>
              <a:defRPr/>
            </a:pPr>
            <a:endParaRPr lang="en-US" dirty="0" smtClean="0"/>
          </a:p>
          <a:p>
            <a:pPr>
              <a:defRPr/>
            </a:pPr>
            <a:r>
              <a:rPr lang="es-ES" dirty="0" smtClean="0"/>
              <a:t>SEMANA 4</a:t>
            </a:r>
            <a:endParaRPr lang="en-US" dirty="0" smtClean="0"/>
          </a:p>
          <a:p>
            <a:pPr lvl="1">
              <a:defRPr/>
            </a:pPr>
            <a:r>
              <a:rPr lang="es-ES" dirty="0" smtClean="0"/>
              <a:t>Re-uso e interoperabilidad de OA</a:t>
            </a:r>
            <a:endParaRPr lang="en-US" dirty="0" smtClean="0"/>
          </a:p>
          <a:p>
            <a:pPr lvl="1">
              <a:defRPr/>
            </a:pPr>
            <a:r>
              <a:rPr lang="es-ES" dirty="0" err="1" smtClean="0"/>
              <a:t>Reload</a:t>
            </a:r>
            <a:endParaRPr lang="en-US" dirty="0" smtClean="0"/>
          </a:p>
          <a:p>
            <a:pPr marL="274320" indent="-274320" eaLnBrk="1" fontAlgn="auto" hangingPunct="1">
              <a:spcAft>
                <a:spcPts val="0"/>
              </a:spcAft>
              <a:buFont typeface="Wingdings"/>
              <a:buChar char=""/>
              <a:defRPr/>
            </a:pPr>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eaLnBrk="1" fontAlgn="auto" hangingPunct="1">
              <a:spcAft>
                <a:spcPts val="0"/>
              </a:spcAft>
              <a:defRPr/>
            </a:pPr>
            <a:r>
              <a:rPr lang="en-US" dirty="0" err="1" smtClean="0"/>
              <a:t>Seguimiento</a:t>
            </a:r>
            <a:r>
              <a:rPr lang="en-US" dirty="0" smtClean="0"/>
              <a:t> y </a:t>
            </a:r>
            <a:r>
              <a:rPr lang="en-US" dirty="0" err="1" smtClean="0"/>
              <a:t>Evaluación</a:t>
            </a:r>
            <a:r>
              <a:rPr lang="en-US" dirty="0" smtClean="0"/>
              <a:t>:</a:t>
            </a:r>
            <a:endParaRPr lang="es-ES" dirty="0"/>
          </a:p>
        </p:txBody>
      </p:sp>
      <p:sp>
        <p:nvSpPr>
          <p:cNvPr id="3" name="2 Marcador de contenido"/>
          <p:cNvSpPr>
            <a:spLocks noGrp="1"/>
          </p:cNvSpPr>
          <p:nvPr>
            <p:ph sz="quarter" idx="1"/>
          </p:nvPr>
        </p:nvSpPr>
        <p:spPr>
          <a:xfrm>
            <a:off x="457200" y="1600200"/>
            <a:ext cx="7848600" cy="4873625"/>
          </a:xfrm>
        </p:spPr>
        <p:txBody>
          <a:bodyPr>
            <a:normAutofit/>
          </a:bodyPr>
          <a:lstStyle/>
          <a:p>
            <a:pPr marL="11113" indent="-11113">
              <a:buFont typeface="Wingdings" pitchFamily="2" charset="2"/>
              <a:buNone/>
              <a:defRPr/>
            </a:pPr>
            <a:r>
              <a:rPr lang="es-MX" sz="1600" dirty="0" smtClean="0"/>
              <a:t>Se proponen dos tipos de actividades: de aprendizaje y evaluativas. Las actividades de aprendizaje se encuentran al interior de los materiales de estudio o contenidos, y están orientadas a la autoevaluación y a la ejercitación, con el fin de afianzar los saberes estudiados en cada subtema.</a:t>
            </a:r>
          </a:p>
          <a:p>
            <a:pPr marL="11113" indent="-11113">
              <a:buFont typeface="Wingdings" pitchFamily="2" charset="2"/>
              <a:buNone/>
              <a:defRPr/>
            </a:pPr>
            <a:endParaRPr lang="en-US" sz="1600" dirty="0" smtClean="0"/>
          </a:p>
          <a:p>
            <a:pPr>
              <a:buFont typeface="Wingdings" pitchFamily="2" charset="2"/>
              <a:buNone/>
              <a:defRPr/>
            </a:pPr>
            <a:r>
              <a:rPr lang="es-MX" sz="1600" dirty="0" smtClean="0"/>
              <a:t>Las actividades evaluativas recogen los objetivos de aprendizaje.</a:t>
            </a:r>
            <a:endParaRPr lang="en-US" sz="1600" dirty="0" smtClean="0"/>
          </a:p>
          <a:p>
            <a:pPr>
              <a:buFont typeface="Wingdings" pitchFamily="2" charset="2"/>
              <a:buNone/>
              <a:defRPr/>
            </a:pPr>
            <a:r>
              <a:rPr lang="es-ES" sz="1600" dirty="0" smtClean="0"/>
              <a:t>Los entregable de los equipos de trabajo son:</a:t>
            </a:r>
            <a:endParaRPr lang="en-US" sz="1600" dirty="0" smtClean="0"/>
          </a:p>
          <a:p>
            <a:pPr>
              <a:buFont typeface="Wingdings" pitchFamily="2" charset="2"/>
              <a:buNone/>
              <a:defRPr/>
            </a:pPr>
            <a:endParaRPr lang="en-US" sz="1600" dirty="0" smtClean="0"/>
          </a:p>
          <a:p>
            <a:pPr>
              <a:defRPr/>
            </a:pPr>
            <a:r>
              <a:rPr lang="es-ES" sz="1600" dirty="0" smtClean="0"/>
              <a:t>Guión de OA con las anotaciones pertinentes respecto a la tecnología y estrategia de instrumentación tecnológica en cada uno de temas y contenidos.</a:t>
            </a:r>
            <a:endParaRPr lang="en-US" sz="1600" dirty="0" smtClean="0"/>
          </a:p>
          <a:p>
            <a:pPr>
              <a:defRPr/>
            </a:pPr>
            <a:r>
              <a:rPr lang="es-ES" sz="1600" dirty="0" smtClean="0"/>
              <a:t>Plan de trabajo para la producción de OA, detallando tiempo, responsabilidades y entregas para la generación de OA</a:t>
            </a:r>
            <a:endParaRPr lang="en-US" sz="1600" dirty="0" smtClean="0"/>
          </a:p>
          <a:p>
            <a:pPr>
              <a:defRPr/>
            </a:pPr>
            <a:r>
              <a:rPr lang="es-ES" sz="1600" dirty="0" smtClean="0"/>
              <a:t>OA Desarrollado, empaquetado en diversos formatos y estrategias</a:t>
            </a:r>
            <a:endParaRPr lang="en-US" sz="1600" dirty="0" smtClean="0"/>
          </a:p>
          <a:p>
            <a:pPr>
              <a:defRPr/>
            </a:pPr>
            <a:r>
              <a:rPr lang="es-ES" sz="1600" dirty="0" smtClean="0"/>
              <a:t>OA Montado en la Plataforma Virtual de Diplomado</a:t>
            </a:r>
            <a:endParaRPr lang="en-US" sz="16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eaLnBrk="1" fontAlgn="auto" hangingPunct="1">
              <a:spcAft>
                <a:spcPts val="0"/>
              </a:spcAft>
              <a:defRPr/>
            </a:pPr>
            <a:endParaRPr lang="es-ES"/>
          </a:p>
        </p:txBody>
      </p:sp>
      <p:sp>
        <p:nvSpPr>
          <p:cNvPr id="15363" name="2 Marcador de contenido"/>
          <p:cNvSpPr>
            <a:spLocks noGrp="1"/>
          </p:cNvSpPr>
          <p:nvPr>
            <p:ph sz="quarter" idx="1"/>
          </p:nvPr>
        </p:nvSpPr>
        <p:spPr>
          <a:xfrm>
            <a:off x="457200" y="1600200"/>
            <a:ext cx="7467600" cy="4873625"/>
          </a:xfrm>
        </p:spPr>
        <p:txBody>
          <a:bodyPr/>
          <a:lstStyle/>
          <a:p>
            <a:pPr algn="ctr" eaLnBrk="1" hangingPunct="1">
              <a:buFont typeface="Wingdings" pitchFamily="2" charset="2"/>
              <a:buNone/>
            </a:pPr>
            <a:endParaRPr lang="es-ES" sz="3600" smtClean="0"/>
          </a:p>
          <a:p>
            <a:pPr algn="ctr" eaLnBrk="1" hangingPunct="1">
              <a:buFont typeface="Wingdings" pitchFamily="2" charset="2"/>
              <a:buNone/>
            </a:pPr>
            <a:endParaRPr lang="es-ES" sz="3600" smtClean="0"/>
          </a:p>
          <a:p>
            <a:pPr algn="ctr" eaLnBrk="1" hangingPunct="1">
              <a:buFont typeface="Wingdings" pitchFamily="2" charset="2"/>
              <a:buNone/>
            </a:pPr>
            <a:r>
              <a:rPr lang="es-ES" sz="3600" smtClean="0"/>
              <a:t>Entrando en Materia!!!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2 Marcador de contenido"/>
          <p:cNvSpPr>
            <a:spLocks noGrp="1"/>
          </p:cNvSpPr>
          <p:nvPr>
            <p:ph sz="quarter" idx="1"/>
          </p:nvPr>
        </p:nvSpPr>
        <p:spPr>
          <a:xfrm>
            <a:off x="457200" y="1600200"/>
            <a:ext cx="8001000" cy="4873625"/>
          </a:xfrm>
        </p:spPr>
        <p:txBody>
          <a:bodyPr/>
          <a:lstStyle/>
          <a:p>
            <a:pPr eaLnBrk="1" hangingPunct="1">
              <a:buFont typeface="Wingdings" pitchFamily="2" charset="2"/>
              <a:buNone/>
            </a:pPr>
            <a:r>
              <a:rPr lang="es-ES" smtClean="0"/>
              <a:t/>
            </a:r>
            <a:br>
              <a:rPr lang="es-ES" smtClean="0"/>
            </a:br>
            <a:endParaRPr lang="es-ES" smtClean="0"/>
          </a:p>
          <a:p>
            <a:pPr eaLnBrk="1" hangingPunct="1"/>
            <a:endParaRPr lang="es-ES" smtClean="0"/>
          </a:p>
          <a:p>
            <a:pPr eaLnBrk="1" hangingPunct="1"/>
            <a:endParaRPr lang="es-ES" smtClean="0"/>
          </a:p>
          <a:p>
            <a:pPr eaLnBrk="1" hangingPunct="1"/>
            <a:endParaRPr lang="es-ES" smtClean="0"/>
          </a:p>
          <a:p>
            <a:pPr marL="273050" lvl="1" algn="just" eaLnBrk="1" hangingPunct="1"/>
            <a:r>
              <a:rPr lang="es-ES" smtClean="0"/>
              <a:t>Los hexágonos pueden ser unidades de contenido o elementos que componen al OA.</a:t>
            </a:r>
          </a:p>
          <a:p>
            <a:pPr marL="273050" lvl="1" algn="just" eaLnBrk="1" hangingPunct="1"/>
            <a:endParaRPr lang="es-ES" smtClean="0"/>
          </a:p>
          <a:p>
            <a:pPr marL="273050" lvl="1" algn="just" eaLnBrk="1" hangingPunct="1"/>
            <a:r>
              <a:rPr lang="es-ES" smtClean="0"/>
              <a:t>OA1 podría ser una imagen</a:t>
            </a:r>
          </a:p>
          <a:p>
            <a:pPr marL="273050" lvl="1" algn="just" eaLnBrk="1" hangingPunct="1"/>
            <a:r>
              <a:rPr lang="es-ES" smtClean="0"/>
              <a:t>OA2 podría ser una página web que incluye texto e imágenes.</a:t>
            </a:r>
          </a:p>
          <a:p>
            <a:pPr marL="273050" lvl="1" algn="just" eaLnBrk="1" hangingPunct="1"/>
            <a:r>
              <a:rPr lang="es-ES" smtClean="0"/>
              <a:t>OA3 puede ser un recurso multimedia en el que se incluyen más unidades de contenido que en los objetos anteriores.</a:t>
            </a:r>
          </a:p>
          <a:p>
            <a:pPr eaLnBrk="1" hangingPunct="1"/>
            <a:endParaRPr lang="es-ES" smtClean="0"/>
          </a:p>
        </p:txBody>
      </p:sp>
      <p:pic>
        <p:nvPicPr>
          <p:cNvPr id="4" name="Picture 2"/>
          <p:cNvPicPr>
            <a:picLocks noChangeAspect="1" noChangeArrowheads="1"/>
          </p:cNvPicPr>
          <p:nvPr/>
        </p:nvPicPr>
        <p:blipFill>
          <a:blip r:embed="rId2" cstate="print">
            <a:duotone>
              <a:schemeClr val="accent1">
                <a:shade val="45000"/>
                <a:satMod val="135000"/>
              </a:schemeClr>
              <a:prstClr val="white"/>
            </a:duotone>
          </a:blip>
          <a:srcRect/>
          <a:stretch>
            <a:fillRect/>
          </a:stretch>
        </p:blipFill>
        <p:spPr bwMode="auto">
          <a:xfrm>
            <a:off x="1752600" y="1720787"/>
            <a:ext cx="4419600" cy="1568121"/>
          </a:xfrm>
          <a:prstGeom prst="rect">
            <a:avLst/>
          </a:prstGeom>
          <a:ln>
            <a:noFill/>
          </a:ln>
          <a:effectLst>
            <a:outerShdw blurRad="292100" dist="139700" dir="2700000" algn="tl" rotWithShape="0">
              <a:srgbClr val="333333">
                <a:alpha val="65000"/>
              </a:srgbClr>
            </a:outerShdw>
          </a:effectLst>
        </p:spPr>
      </p:pic>
      <p:sp>
        <p:nvSpPr>
          <p:cNvPr id="5" name="1 Título"/>
          <p:cNvSpPr>
            <a:spLocks noGrp="1"/>
          </p:cNvSpPr>
          <p:nvPr>
            <p:ph type="title"/>
          </p:nvPr>
        </p:nvSpPr>
        <p:spPr>
          <a:xfrm>
            <a:off x="152400" y="533400"/>
            <a:ext cx="7467600" cy="1143000"/>
          </a:xfrm>
        </p:spPr>
        <p:txBody>
          <a:bodyPr>
            <a:noAutofit/>
          </a:bodyPr>
          <a:lstStyle/>
          <a:p>
            <a:pPr eaLnBrk="1" fontAlgn="auto" hangingPunct="1">
              <a:spcAft>
                <a:spcPts val="0"/>
              </a:spcAft>
              <a:defRPr/>
            </a:pPr>
            <a:r>
              <a:rPr lang="es-ES" sz="2400" dirty="0" err="1" smtClean="0"/>
              <a:t>Discretizacion</a:t>
            </a:r>
            <a:r>
              <a:rPr lang="es-ES" sz="2400" dirty="0" smtClean="0"/>
              <a:t> del Espacio de Conocimiento</a:t>
            </a:r>
            <a:br>
              <a:rPr lang="es-ES" sz="2400" dirty="0" smtClean="0"/>
            </a:br>
            <a:r>
              <a:rPr lang="es-ES" sz="2400" b="1" i="1" dirty="0" smtClean="0"/>
              <a:t>La granularidad de los </a:t>
            </a:r>
            <a:r>
              <a:rPr lang="es-ES" sz="2400" b="1" i="1" dirty="0" err="1" smtClean="0"/>
              <a:t>OA</a:t>
            </a:r>
            <a:endParaRPr lang="es-ES" sz="2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irador">
  <a:themeElements>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Mirador">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Mirador">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Mirador">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5056</TotalTime>
  <Words>2371</Words>
  <Application>Microsoft Office PowerPoint</Application>
  <PresentationFormat>Presentación en pantalla (4:3)</PresentationFormat>
  <Paragraphs>162</Paragraphs>
  <Slides>27</Slides>
  <Notes>12</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27</vt:i4>
      </vt:variant>
    </vt:vector>
  </HeadingPairs>
  <TitlesOfParts>
    <vt:vector size="32" baseType="lpstr">
      <vt:lpstr>Arial</vt:lpstr>
      <vt:lpstr>Century Schoolbook</vt:lpstr>
      <vt:lpstr>Wingdings</vt:lpstr>
      <vt:lpstr>Wingdings 2</vt:lpstr>
      <vt:lpstr>Mirador</vt:lpstr>
      <vt:lpstr>Desarrollo de Objetos de Aprendizaje</vt:lpstr>
      <vt:lpstr>Presentación:</vt:lpstr>
      <vt:lpstr>Metodología:</vt:lpstr>
      <vt:lpstr>Objetivo:</vt:lpstr>
      <vt:lpstr>Intenciones Pedagógicas:</vt:lpstr>
      <vt:lpstr>Temas:</vt:lpstr>
      <vt:lpstr>Seguimiento y Evaluación:</vt:lpstr>
      <vt:lpstr>Diapositiva 8</vt:lpstr>
      <vt:lpstr>Discretizacion del Espacio de Conocimiento La granularidad de los OA</vt:lpstr>
      <vt:lpstr>Características de los OA</vt:lpstr>
      <vt:lpstr>Características de los OA</vt:lpstr>
      <vt:lpstr>Implementación de los Estandares</vt:lpstr>
      <vt:lpstr>Diapositiva 13</vt:lpstr>
      <vt:lpstr>Diapositiva 14</vt:lpstr>
      <vt:lpstr>Diapositiva 15</vt:lpstr>
      <vt:lpstr>Diapositiva 16</vt:lpstr>
      <vt:lpstr>Diapositiva 17</vt:lpstr>
      <vt:lpstr>Diapositiva 18</vt:lpstr>
      <vt:lpstr>Diapositiva 19</vt:lpstr>
      <vt:lpstr>Diapositiva 20</vt:lpstr>
      <vt:lpstr>Diapositiva 21</vt:lpstr>
      <vt:lpstr>eXe</vt:lpstr>
      <vt:lpstr>Cómo descargar eXe</vt:lpstr>
      <vt:lpstr>Reload (Reusable eLearning Object Authoring &amp; Delivery)</vt:lpstr>
      <vt:lpstr>Diapositiva 25</vt:lpstr>
      <vt:lpstr>Moodle</vt:lpstr>
      <vt:lpstr>¡Gracias!</vt:lpstr>
    </vt:vector>
  </TitlesOfParts>
  <Company>IPN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Tecnología de Objetos de Aprendizaje</dc:title>
  <dc:creator>Edgar Jonatan Larios Tapia</dc:creator>
  <cp:lastModifiedBy>felix23</cp:lastModifiedBy>
  <cp:revision>76</cp:revision>
  <dcterms:created xsi:type="dcterms:W3CDTF">2006-07-04T18:19:42Z</dcterms:created>
  <dcterms:modified xsi:type="dcterms:W3CDTF">2011-11-22T06:47:43Z</dcterms:modified>
</cp:coreProperties>
</file>