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45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308" r:id="rId25"/>
    <p:sldId id="280" r:id="rId26"/>
    <p:sldId id="281" r:id="rId27"/>
    <p:sldId id="309" r:id="rId28"/>
    <p:sldId id="282" r:id="rId29"/>
    <p:sldId id="284" r:id="rId30"/>
    <p:sldId id="312" r:id="rId31"/>
    <p:sldId id="313" r:id="rId32"/>
    <p:sldId id="314" r:id="rId33"/>
    <p:sldId id="316" r:id="rId34"/>
    <p:sldId id="323" r:id="rId35"/>
    <p:sldId id="317" r:id="rId36"/>
    <p:sldId id="324" r:id="rId37"/>
    <p:sldId id="318" r:id="rId38"/>
    <p:sldId id="319" r:id="rId39"/>
    <p:sldId id="315" r:id="rId40"/>
    <p:sldId id="311" r:id="rId41"/>
    <p:sldId id="285" r:id="rId42"/>
    <p:sldId id="286" r:id="rId43"/>
    <p:sldId id="310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75" d="100"/>
          <a:sy n="75" d="100"/>
        </p:scale>
        <p:origin x="-10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0" d="100"/>
          <a:sy n="40" d="100"/>
        </p:scale>
        <p:origin x="-154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8A1BFF-0643-4135-BEDF-6CB050871ED6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05769-4DBE-4B4D-9942-7670B7894AA7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1ACE0-B826-4D96-AB57-5D9EDC19F7C0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ECFD5-3A91-449D-973F-A2F179CFA427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ítulo y objetos encima del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751BC36-2423-4B7B-ADF4-A4CE124D26BE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99C1CD8-D883-4333-8433-9289C639E77E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32B78FB-1A24-471C-9548-7E58AF587461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B5497C-BC8C-4A17-A784-1D001F2D22D7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1C5B9-D361-41D5-8635-5581E88EDC41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87CBF-AF21-4399-BA13-71D97E482E98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470ED-085B-4F90-94F4-77CA95658F5F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870BC-A686-43AD-BF8F-9E65F965C755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CA8E5-ACFB-4E69-8BB9-9073E81CCD5B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B7EA9-0777-4AB5-B588-92B02CD6F162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BE939-5EC0-4DA2-86E3-047DB1E814CC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B93B5-FB1A-4FF1-9970-9AE555FC5BCB}" type="slidenum">
              <a:rPr lang="es-VE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VE" smtClean="0"/>
              <a:t>Haga clic para cambiar el estilo de título	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VE" smtClean="0"/>
              <a:t>Haga clic para modificar el estilo de texto del patrón</a:t>
            </a:r>
          </a:p>
          <a:p>
            <a:pPr lvl="1"/>
            <a:r>
              <a:rPr lang="es-VE" smtClean="0"/>
              <a:t>Segundo nivel</a:t>
            </a:r>
          </a:p>
          <a:p>
            <a:pPr lvl="2"/>
            <a:r>
              <a:rPr lang="es-VE" smtClean="0"/>
              <a:t>Tercer nivel</a:t>
            </a:r>
          </a:p>
          <a:p>
            <a:pPr lvl="3"/>
            <a:r>
              <a:rPr lang="es-VE" smtClean="0"/>
              <a:t>Cuarto nivel</a:t>
            </a:r>
          </a:p>
          <a:p>
            <a:pPr lvl="4"/>
            <a:r>
              <a:rPr lang="es-VE" smtClean="0"/>
              <a:t>Quinto nivel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VE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VE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178081-A400-4874-9DA9-DF78950F93EB}" type="slidenum">
              <a:rPr lang="es-VE"/>
              <a:pPr/>
              <a:t>‹Nº›</a:t>
            </a:fld>
            <a:endParaRPr lang="es-V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riverdeep.net/index.jhtml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" name="Picture 4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396413" cy="710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463800"/>
            <a:ext cx="7772400" cy="1470025"/>
          </a:xfrm>
        </p:spPr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Las Nuevas Tecnologías de Información y Comunicación:</a:t>
            </a:r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</a:t>
            </a:r>
            <a:b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MX"/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395288" y="1844675"/>
            <a:ext cx="2251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VE" sz="1400" b="1">
                <a:cs typeface="Times New Roman" pitchFamily="18" charset="0"/>
              </a:rPr>
              <a:t>                                          </a:t>
            </a:r>
            <a:endParaRPr lang="en-US" sz="1400"/>
          </a:p>
          <a:p>
            <a:pPr eaLnBrk="0" hangingPunct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Tecnologías de la Información y Comunicación</a:t>
            </a:r>
            <a:br>
              <a:rPr lang="es-VE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s-VE" sz="32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El Trabajo en el Aula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El docente requiere tomar una serie de decisiones para decidir sobre softwares a utilizar, la navegación en la red, el uso del computador en el currículo escolar y en el aula.</a:t>
            </a:r>
          </a:p>
          <a:p>
            <a:pPr>
              <a:lnSpc>
                <a:spcPct val="90000"/>
              </a:lnSpc>
            </a:pPr>
            <a:endParaRPr lang="es-VE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La clave está en que estén claramente definidos los objetivos, los espacios, el momento de la jornada diaria para la implementación de las TIC´S.</a:t>
            </a: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Tecnologías de la Información y Comunicación</a:t>
            </a:r>
            <a:br>
              <a:rPr lang="es-V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s-VE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El Trabajo en el Aula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La NAEYC recomienda que se utilicen las computadoras de modo que apoyen la filosofía, valores, distribución del tiempo, temas y actividades propias del aula.</a:t>
            </a:r>
          </a:p>
          <a:p>
            <a:pPr>
              <a:lnSpc>
                <a:spcPct val="90000"/>
              </a:lnSpc>
              <a:buFontTx/>
              <a:buNone/>
            </a:pPr>
            <a:endParaRPr lang="es-VE" sz="12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Recomiendan el uso de Proyectos Pedagógicos de Aula previendo la participación de todos en las diferentes experiencias.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Tecnologías de la Información y Comunicación</a:t>
            </a:r>
            <a:br>
              <a:rPr lang="es-V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s-VE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El Trabajo en el Aula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r>
              <a:rPr lang="es-VE">
                <a:latin typeface="Comic Sans MS" pitchFamily="66" charset="0"/>
              </a:rPr>
              <a:t>Tanto docentes como alumnos necesitan prepararse para trabajar con las TIC de manera comprensiva y crítica.  </a:t>
            </a:r>
          </a:p>
          <a:p>
            <a:r>
              <a:rPr lang="es-VE">
                <a:latin typeface="Comic Sans MS" pitchFamily="66" charset="0"/>
              </a:rPr>
              <a:t>Es un error utilizar las mismas de manera tradicional.</a:t>
            </a:r>
          </a:p>
          <a:p>
            <a:pPr>
              <a:buFontTx/>
              <a:buNone/>
            </a:pPr>
            <a:endParaRPr lang="es-VE" sz="1000">
              <a:latin typeface="Comic Sans MS" pitchFamily="66" charset="0"/>
            </a:endParaRPr>
          </a:p>
          <a:p>
            <a:r>
              <a:rPr lang="es-VE">
                <a:latin typeface="Comic Sans MS" pitchFamily="66" charset="0"/>
              </a:rPr>
              <a:t>La sola instalación de una sala de computadoras no es sinónimo de cambios en el proceso educativo.</a:t>
            </a: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86800" cy="1143000"/>
          </a:xfrm>
        </p:spPr>
        <p:txBody>
          <a:bodyPr/>
          <a:lstStyle/>
          <a:p>
            <a:r>
              <a:rPr lang="es-VE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 de los medios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r>
              <a:rPr lang="es-VE" sz="2800">
                <a:latin typeface="Comic Sans MS" pitchFamily="66" charset="0"/>
              </a:rPr>
              <a:t>El docente en los diferentes momentos de sus actividades como son:</a:t>
            </a:r>
          </a:p>
          <a:p>
            <a:pPr lvl="1"/>
            <a:r>
              <a:rPr lang="es-VE" sz="2400">
                <a:latin typeface="Comic Sans MS" pitchFamily="66" charset="0"/>
              </a:rPr>
              <a:t>Planificación</a:t>
            </a:r>
          </a:p>
          <a:p>
            <a:pPr lvl="1"/>
            <a:r>
              <a:rPr lang="es-VE" sz="2400">
                <a:latin typeface="Comic Sans MS" pitchFamily="66" charset="0"/>
              </a:rPr>
              <a:t>Aplicación y </a:t>
            </a:r>
          </a:p>
          <a:p>
            <a:pPr lvl="1"/>
            <a:r>
              <a:rPr lang="es-VE" sz="2400">
                <a:latin typeface="Comic Sans MS" pitchFamily="66" charset="0"/>
              </a:rPr>
              <a:t>Evaluación</a:t>
            </a:r>
          </a:p>
          <a:p>
            <a:r>
              <a:rPr lang="es-VE" sz="2800">
                <a:latin typeface="Comic Sans MS" pitchFamily="66" charset="0"/>
              </a:rPr>
              <a:t>Debe tomar una serie de decisiones que fundamentan el proceso de enseñanza-aprendizaje y determinarán sí las TIC se convierten en auxiliares o en completos sistemas de instrucción.</a:t>
            </a:r>
          </a:p>
          <a:p>
            <a:endParaRPr lang="es-VE" sz="2800">
              <a:latin typeface="Comic Sans MS" pitchFamily="66" charset="0"/>
            </a:endParaRP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>
          <a:xfrm>
            <a:off x="277813" y="274638"/>
            <a:ext cx="8686800" cy="1143000"/>
          </a:xfrm>
        </p:spPr>
        <p:txBody>
          <a:bodyPr/>
          <a:lstStyle/>
          <a:p>
            <a:r>
              <a:rPr lang="es-VE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 de los medios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r>
              <a:rPr lang="es-VE" sz="3600">
                <a:latin typeface="Comic Sans MS" pitchFamily="66" charset="0"/>
              </a:rPr>
              <a:t>Al considerar a las TIC un elemento curricular más, entonces se definirán, considerarán y aplicarán dependiendo de las corrientes y perspectivas curriculares en las que nos estemos desenvolviendo  (Cabero, 1999).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s-VE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 de los medios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49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VE" sz="2800">
                <a:latin typeface="Comic Sans MS" pitchFamily="66" charset="0"/>
              </a:rPr>
              <a:t>Es importante que los docentes tengan dominio amplio de la variedad de medios, para así realizar la selección más adecuada, acorde con cada proceso de enseñanza-aprendizaje, y así lograr que la utilización sea más provechosa y apropiada a la situación didáctica: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Blip>
                <a:blip r:embed="rId3"/>
              </a:buBlip>
            </a:pPr>
            <a:r>
              <a:rPr lang="es-VE" sz="2400">
                <a:latin typeface="Comic Sans MS" pitchFamily="66" charset="0"/>
              </a:rPr>
              <a:t>Enseñanza Colectiva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Blip>
                <a:blip r:embed="rId3"/>
              </a:buBlip>
            </a:pPr>
            <a:r>
              <a:rPr lang="es-VE" sz="2400">
                <a:latin typeface="Comic Sans MS" pitchFamily="66" charset="0"/>
              </a:rPr>
              <a:t>Enseñanza en Pequeño Grupo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Blip>
                <a:blip r:embed="rId3"/>
              </a:buBlip>
            </a:pPr>
            <a:r>
              <a:rPr lang="es-VE" sz="2400">
                <a:latin typeface="Comic Sans MS" pitchFamily="66" charset="0"/>
              </a:rPr>
              <a:t>Enseñanza Experiencial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Tx/>
              <a:buBlip>
                <a:blip r:embed="rId3"/>
              </a:buBlip>
            </a:pPr>
            <a:r>
              <a:rPr lang="es-VE" sz="2400">
                <a:latin typeface="Comic Sans MS" pitchFamily="66" charset="0"/>
              </a:rPr>
              <a:t>Enseñanza Individualizada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84338"/>
          </a:xfrm>
        </p:spPr>
        <p:txBody>
          <a:bodyPr/>
          <a:lstStyle/>
          <a:p>
            <a:r>
              <a:rPr lang="es-VE">
                <a:latin typeface="Comic Sans MS" pitchFamily="66" charset="0"/>
              </a:rPr>
              <a:t>Para la integración de los medios es necesario asociarlos con los elementos del currículum: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sp>
        <p:nvSpPr>
          <p:cNvPr id="79879" name="Rectangle 7"/>
          <p:cNvSpPr>
            <a:spLocks noChangeArrowheads="1"/>
          </p:cNvSpPr>
          <p:nvPr/>
        </p:nvSpPr>
        <p:spPr bwMode="auto">
          <a:xfrm>
            <a:off x="4932363" y="3500438"/>
            <a:ext cx="180022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Contenidos</a:t>
            </a: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3132138" y="3500438"/>
            <a:ext cx="180022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Objetivos</a:t>
            </a: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1331913" y="4797425"/>
            <a:ext cx="180022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Estrategias</a:t>
            </a:r>
          </a:p>
        </p:txBody>
      </p:sp>
      <p:sp>
        <p:nvSpPr>
          <p:cNvPr id="79882" name="Rectangle 10"/>
          <p:cNvSpPr>
            <a:spLocks noChangeArrowheads="1"/>
          </p:cNvSpPr>
          <p:nvPr/>
        </p:nvSpPr>
        <p:spPr bwMode="auto">
          <a:xfrm>
            <a:off x="3132138" y="4797425"/>
            <a:ext cx="180022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Actividades</a:t>
            </a:r>
          </a:p>
        </p:txBody>
      </p:sp>
      <p:sp>
        <p:nvSpPr>
          <p:cNvPr id="79883" name="Rectangle 11"/>
          <p:cNvSpPr>
            <a:spLocks noChangeArrowheads="1"/>
          </p:cNvSpPr>
          <p:nvPr/>
        </p:nvSpPr>
        <p:spPr bwMode="auto">
          <a:xfrm>
            <a:off x="4932363" y="4797425"/>
            <a:ext cx="180022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Recursos</a:t>
            </a:r>
          </a:p>
        </p:txBody>
      </p:sp>
      <p:sp>
        <p:nvSpPr>
          <p:cNvPr id="79884" name="Rectangle 12"/>
          <p:cNvSpPr>
            <a:spLocks noChangeArrowheads="1"/>
          </p:cNvSpPr>
          <p:nvPr/>
        </p:nvSpPr>
        <p:spPr bwMode="auto">
          <a:xfrm>
            <a:off x="6732588" y="4797425"/>
            <a:ext cx="1800225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4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Evaluación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build="p"/>
      <p:bldP spid="79879" grpId="0" animBg="1"/>
      <p:bldP spid="79880" grpId="0" animBg="1"/>
      <p:bldP spid="79881" grpId="0" animBg="1"/>
      <p:bldP spid="79882" grpId="0" animBg="1"/>
      <p:bldP spid="79883" grpId="0" animBg="1"/>
      <p:bldP spid="7988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es-VE">
                <a:latin typeface="Comic Sans MS" pitchFamily="66" charset="0"/>
              </a:rPr>
              <a:t>“Esta concepción de los medios como elementos curriculares supone algo más que la simple utilización de nuevos aparatos añadidos al quehacer educativo como elementos externos”  </a:t>
            </a:r>
            <a:r>
              <a:rPr lang="es-VE" sz="2800">
                <a:latin typeface="Comic Sans MS" pitchFamily="66" charset="0"/>
              </a:rPr>
              <a:t>(Cabero, 1999)</a:t>
            </a:r>
          </a:p>
          <a:p>
            <a:pPr>
              <a:buFontTx/>
              <a:buNone/>
            </a:pPr>
            <a:endParaRPr lang="es-VE" sz="900">
              <a:latin typeface="Comic Sans MS" pitchFamily="66" charset="0"/>
            </a:endParaRPr>
          </a:p>
          <a:p>
            <a:pPr>
              <a:buFontTx/>
              <a:buNone/>
            </a:pPr>
            <a:endParaRPr lang="es-VE" sz="900">
              <a:latin typeface="Comic Sans MS" pitchFamily="66" charset="0"/>
            </a:endParaRPr>
          </a:p>
          <a:p>
            <a:r>
              <a:rPr lang="es-VE">
                <a:latin typeface="Comic Sans MS" pitchFamily="66" charset="0"/>
              </a:rPr>
              <a:t>Se espera que los medios sean parte de la globalidad del currículum y del proceso de enseñanza-aprendizaje.</a:t>
            </a: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r>
              <a:rPr lang="es-VE">
                <a:latin typeface="Comic Sans MS" pitchFamily="66" charset="0"/>
              </a:rPr>
              <a:t>Al igual que los elementos curriculares, los medios condicionan: </a:t>
            </a:r>
          </a:p>
          <a:p>
            <a:pPr lvl="1"/>
            <a:r>
              <a:rPr lang="es-VE" sz="3200">
                <a:latin typeface="Comic Sans MS" pitchFamily="66" charset="0"/>
              </a:rPr>
              <a:t>la organización del proceso de instrucción</a:t>
            </a:r>
          </a:p>
          <a:p>
            <a:pPr lvl="1"/>
            <a:r>
              <a:rPr lang="es-VE" sz="3200">
                <a:latin typeface="Comic Sans MS" pitchFamily="66" charset="0"/>
              </a:rPr>
              <a:t>del espacio</a:t>
            </a:r>
          </a:p>
          <a:p>
            <a:pPr lvl="1"/>
            <a:r>
              <a:rPr lang="es-VE" sz="3200">
                <a:latin typeface="Comic Sans MS" pitchFamily="66" charset="0"/>
              </a:rPr>
              <a:t>del tiempo y </a:t>
            </a:r>
          </a:p>
          <a:p>
            <a:pPr lvl="1"/>
            <a:r>
              <a:rPr lang="es-VE" sz="3200">
                <a:latin typeface="Comic Sans MS" pitchFamily="66" charset="0"/>
              </a:rPr>
              <a:t>de la relación profesor-alumno</a:t>
            </a:r>
          </a:p>
          <a:p>
            <a:pPr lvl="1" algn="r">
              <a:buFontTx/>
              <a:buNone/>
            </a:pPr>
            <a:r>
              <a:rPr lang="es-VE" sz="2400">
                <a:latin typeface="Comic Sans MS" pitchFamily="66" charset="0"/>
              </a:rPr>
              <a:t>(Ferrández 1996)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>
          <a:xfrm>
            <a:off x="206375" y="274638"/>
            <a:ext cx="8686800" cy="1143000"/>
          </a:xfrm>
        </p:spPr>
        <p:txBody>
          <a:bodyPr/>
          <a:lstStyle/>
          <a:p>
            <a:r>
              <a:rPr lang="es-VE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Integración Curricular</a:t>
            </a:r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s-V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Modelo propuesto por el Dr. Julio Cabero (1999)</a:t>
            </a: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4500563" y="3068638"/>
            <a:ext cx="0" cy="296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4519613" y="2301875"/>
            <a:ext cx="0" cy="444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82956" name="Text Box 12"/>
          <p:cNvSpPr txBox="1">
            <a:spLocks noChangeArrowheads="1"/>
          </p:cNvSpPr>
          <p:nvPr/>
        </p:nvSpPr>
        <p:spPr bwMode="auto">
          <a:xfrm>
            <a:off x="2627313" y="1916113"/>
            <a:ext cx="3736975" cy="3603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VE" altLang="zh-CN" sz="16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SimSun" pitchFamily="2" charset="-122"/>
              </a:rPr>
              <a:t>Características del grupo de Alumnos</a:t>
            </a:r>
            <a:endParaRPr lang="es-VE" sz="24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2916238" y="2636838"/>
            <a:ext cx="3352800" cy="4460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VE" altLang="zh-CN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SimSun" pitchFamily="2" charset="-122"/>
              </a:rPr>
              <a:t>Objetivos y Metas</a:t>
            </a:r>
            <a:endParaRPr lang="es-VE" sz="36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2922588" y="5267325"/>
            <a:ext cx="3352800" cy="446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VE" altLang="zh-CN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SimSun" pitchFamily="2" charset="-122"/>
              </a:rPr>
              <a:t>Implementación</a:t>
            </a:r>
            <a:endParaRPr lang="es-VE" sz="32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2966" name="Group 22"/>
          <p:cNvGrpSpPr>
            <a:grpSpLocks/>
          </p:cNvGrpSpPr>
          <p:nvPr/>
        </p:nvGrpSpPr>
        <p:grpSpPr bwMode="auto">
          <a:xfrm>
            <a:off x="1619250" y="3357563"/>
            <a:ext cx="5905500" cy="1335087"/>
            <a:chOff x="1020" y="2115"/>
            <a:chExt cx="3720" cy="841"/>
          </a:xfrm>
        </p:grpSpPr>
        <p:sp>
          <p:nvSpPr>
            <p:cNvPr id="82953" name="Rectangle 9"/>
            <p:cNvSpPr>
              <a:spLocks noChangeArrowheads="1"/>
            </p:cNvSpPr>
            <p:nvPr/>
          </p:nvSpPr>
          <p:spPr bwMode="auto">
            <a:xfrm>
              <a:off x="1020" y="2115"/>
              <a:ext cx="3720" cy="8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958" name="Text Box 14"/>
            <p:cNvSpPr txBox="1">
              <a:spLocks noChangeArrowheads="1"/>
            </p:cNvSpPr>
            <p:nvPr/>
          </p:nvSpPr>
          <p:spPr bwMode="auto">
            <a:xfrm>
              <a:off x="1841" y="2141"/>
              <a:ext cx="2112" cy="2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VE" altLang="zh-CN" sz="17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SimSun" pitchFamily="2" charset="-122"/>
                </a:rPr>
                <a:t>Estrategias</a:t>
              </a:r>
              <a:endParaRPr lang="es-VE" sz="2800" b="1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960" name="Text Box 16"/>
            <p:cNvSpPr txBox="1">
              <a:spLocks noChangeArrowheads="1"/>
            </p:cNvSpPr>
            <p:nvPr/>
          </p:nvSpPr>
          <p:spPr bwMode="auto">
            <a:xfrm>
              <a:off x="1338" y="2571"/>
              <a:ext cx="704" cy="2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VE" altLang="zh-CN" sz="1600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SimSun" pitchFamily="2" charset="-122"/>
                </a:rPr>
                <a:t>Métodos</a:t>
              </a:r>
              <a:endParaRPr lang="es-VE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961" name="Text Box 17"/>
            <p:cNvSpPr txBox="1">
              <a:spLocks noChangeArrowheads="1"/>
            </p:cNvSpPr>
            <p:nvPr/>
          </p:nvSpPr>
          <p:spPr bwMode="auto">
            <a:xfrm>
              <a:off x="2444" y="2571"/>
              <a:ext cx="704" cy="2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VE" altLang="zh-CN" sz="1600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SimSun" pitchFamily="2" charset="-122"/>
                </a:rPr>
                <a:t>Técnicas</a:t>
              </a:r>
              <a:endParaRPr lang="es-VE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82962" name="Text Box 18"/>
            <p:cNvSpPr txBox="1">
              <a:spLocks noChangeArrowheads="1"/>
            </p:cNvSpPr>
            <p:nvPr/>
          </p:nvSpPr>
          <p:spPr bwMode="auto">
            <a:xfrm>
              <a:off x="3651" y="2570"/>
              <a:ext cx="704" cy="28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s-VE" altLang="zh-CN" sz="1600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SimSun" pitchFamily="2" charset="-122"/>
                </a:rPr>
                <a:t>Medios</a:t>
              </a:r>
              <a:endParaRPr lang="es-VE" sz="24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2916238" y="6021388"/>
            <a:ext cx="3352800" cy="4460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VE" altLang="zh-CN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SimSun" pitchFamily="2" charset="-122"/>
              </a:rPr>
              <a:t>Evaluación</a:t>
            </a:r>
            <a:endParaRPr lang="es-VE" sz="36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964" name="Line 20"/>
          <p:cNvSpPr>
            <a:spLocks noChangeShapeType="1"/>
          </p:cNvSpPr>
          <p:nvPr/>
        </p:nvSpPr>
        <p:spPr bwMode="auto">
          <a:xfrm>
            <a:off x="4519613" y="4673600"/>
            <a:ext cx="1587" cy="593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82965" name="Line 21"/>
          <p:cNvSpPr>
            <a:spLocks noChangeShapeType="1"/>
          </p:cNvSpPr>
          <p:nvPr/>
        </p:nvSpPr>
        <p:spPr bwMode="auto">
          <a:xfrm>
            <a:off x="4572000" y="5734050"/>
            <a:ext cx="0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2" grpId="0" animBg="1"/>
      <p:bldP spid="82955" grpId="0" animBg="1"/>
      <p:bldP spid="82956" grpId="0" animBg="1"/>
      <p:bldP spid="82957" grpId="0" animBg="1"/>
      <p:bldP spid="82959" grpId="0" animBg="1"/>
      <p:bldP spid="82963" grpId="0" animBg="1"/>
      <p:bldP spid="82964" grpId="0" animBg="1"/>
      <p:bldP spid="829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3" name="Picture 13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Consideraciones Iniciales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VE" sz="2800">
                <a:latin typeface="Comic Sans MS" pitchFamily="66" charset="0"/>
              </a:rPr>
              <a:t>Reflexionar sobre el papel central del docente en el desarrollo del currículo y la integración de las Nuevas Tecnologías.</a:t>
            </a:r>
          </a:p>
          <a:p>
            <a:pPr>
              <a:lnSpc>
                <a:spcPct val="80000"/>
              </a:lnSpc>
            </a:pPr>
            <a:endParaRPr lang="es-VE" sz="280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s-VE" sz="2800">
                <a:latin typeface="Comic Sans MS" pitchFamily="66" charset="0"/>
              </a:rPr>
              <a:t>Usuarios de Internet crecen con grandes desigualdades  (Díaz, 2002).</a:t>
            </a:r>
          </a:p>
          <a:p>
            <a:pPr>
              <a:lnSpc>
                <a:spcPct val="80000"/>
              </a:lnSpc>
            </a:pPr>
            <a:endParaRPr lang="es-VE" sz="280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s-VE" sz="2800">
                <a:latin typeface="Comic Sans MS" pitchFamily="66" charset="0"/>
              </a:rPr>
              <a:t>Entre 1995 y el 2000 = aumentaron de 9 a 80.5 por cada mil habitantes (Países de alto desarrollo).  En cambio en América Latina fue de 0.2 a 5.6.</a:t>
            </a:r>
          </a:p>
        </p:txBody>
      </p:sp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3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Otros aspectos del diseño curricular a tomar en cuenta para la integración de los medios: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sp>
        <p:nvSpPr>
          <p:cNvPr id="83996" name="Oval 28"/>
          <p:cNvSpPr>
            <a:spLocks noChangeArrowheads="1"/>
          </p:cNvSpPr>
          <p:nvPr/>
        </p:nvSpPr>
        <p:spPr bwMode="auto">
          <a:xfrm>
            <a:off x="569913" y="1844675"/>
            <a:ext cx="3429000" cy="1057275"/>
          </a:xfrm>
          <a:prstGeom prst="ellipse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s-VE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Las estrategias didácticas</a:t>
            </a:r>
            <a:r>
              <a:rPr lang="es-VE"/>
              <a:t>.</a:t>
            </a:r>
          </a:p>
        </p:txBody>
      </p:sp>
      <p:sp>
        <p:nvSpPr>
          <p:cNvPr id="83997" name="Oval 29"/>
          <p:cNvSpPr>
            <a:spLocks noChangeArrowheads="1"/>
          </p:cNvSpPr>
          <p:nvPr/>
        </p:nvSpPr>
        <p:spPr bwMode="auto">
          <a:xfrm>
            <a:off x="539750" y="3213100"/>
            <a:ext cx="3429000" cy="1060450"/>
          </a:xfrm>
          <a:prstGeom prst="ellipse">
            <a:avLst/>
          </a:prstGeom>
          <a:gradFill rotWithShape="0">
            <a:gsLst>
              <a:gs pos="0">
                <a:srgbClr val="FFCCFF">
                  <a:gamma/>
                  <a:shade val="4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Las funciones de los medios</a:t>
            </a:r>
            <a:r>
              <a:rPr lang="es-MX"/>
              <a:t> </a:t>
            </a:r>
            <a:endParaRPr lang="es-ES" sz="2400">
              <a:latin typeface="Comic Sans MS" pitchFamily="66" charset="0"/>
            </a:endParaRPr>
          </a:p>
        </p:txBody>
      </p:sp>
      <p:sp>
        <p:nvSpPr>
          <p:cNvPr id="83998" name="Oval 30"/>
          <p:cNvSpPr>
            <a:spLocks noChangeArrowheads="1"/>
          </p:cNvSpPr>
          <p:nvPr/>
        </p:nvSpPr>
        <p:spPr bwMode="auto">
          <a:xfrm>
            <a:off x="539750" y="4806950"/>
            <a:ext cx="3429000" cy="1143000"/>
          </a:xfrm>
          <a:prstGeom prst="ellipse">
            <a:avLst/>
          </a:prstGeom>
          <a:gradFill rotWithShape="0">
            <a:gsLst>
              <a:gs pos="0">
                <a:srgbClr val="66FFFF">
                  <a:gamma/>
                  <a:shade val="46275"/>
                  <a:invGamma/>
                </a:srgbClr>
              </a:gs>
              <a:gs pos="5000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Integración en el </a:t>
            </a:r>
          </a:p>
          <a:p>
            <a:pPr algn="ctr"/>
            <a:r>
              <a:rPr lang="es-VE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contexto educativo</a:t>
            </a:r>
            <a:endParaRPr lang="es-E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4002" name="Line 34"/>
          <p:cNvSpPr>
            <a:spLocks noChangeShapeType="1"/>
          </p:cNvSpPr>
          <p:nvPr/>
        </p:nvSpPr>
        <p:spPr bwMode="auto">
          <a:xfrm flipV="1">
            <a:off x="4044950" y="252095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84003" name="Text Box 35"/>
          <p:cNvSpPr txBox="1">
            <a:spLocks noChangeArrowheads="1"/>
          </p:cNvSpPr>
          <p:nvPr/>
        </p:nvSpPr>
        <p:spPr bwMode="auto">
          <a:xfrm>
            <a:off x="4883150" y="1758950"/>
            <a:ext cx="3733800" cy="1493838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Comic Sans MS" pitchFamily="66" charset="0"/>
              </a:rPr>
              <a:t>Son una serie de actividades con coherencia interna a realizar el profesor o el alumno para conseguir los objetivos propuestos.  (Cabero, 1999)</a:t>
            </a:r>
            <a:endParaRPr lang="es-ES">
              <a:latin typeface="Comic Sans MS" pitchFamily="66" charset="0"/>
            </a:endParaRPr>
          </a:p>
        </p:txBody>
      </p:sp>
      <p:sp>
        <p:nvSpPr>
          <p:cNvPr id="84004" name="Line 36"/>
          <p:cNvSpPr>
            <a:spLocks noChangeShapeType="1"/>
          </p:cNvSpPr>
          <p:nvPr/>
        </p:nvSpPr>
        <p:spPr bwMode="auto">
          <a:xfrm>
            <a:off x="4044950" y="3892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84005" name="Text Box 37"/>
          <p:cNvSpPr txBox="1">
            <a:spLocks noChangeArrowheads="1"/>
          </p:cNvSpPr>
          <p:nvPr/>
        </p:nvSpPr>
        <p:spPr bwMode="auto">
          <a:xfrm>
            <a:off x="4883150" y="3435350"/>
            <a:ext cx="3733800" cy="1219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Comic Sans MS" pitchFamily="66" charset="0"/>
              </a:rPr>
              <a:t>Tres funciones:</a:t>
            </a:r>
          </a:p>
          <a:p>
            <a:pPr lvl="2">
              <a:buFontTx/>
              <a:buChar char="•"/>
            </a:pPr>
            <a:r>
              <a:rPr lang="es-MX">
                <a:latin typeface="Comic Sans MS" pitchFamily="66" charset="0"/>
              </a:rPr>
              <a:t>Informativa</a:t>
            </a:r>
          </a:p>
          <a:p>
            <a:pPr lvl="2">
              <a:buFontTx/>
              <a:buChar char="•"/>
            </a:pPr>
            <a:r>
              <a:rPr lang="es-MX">
                <a:latin typeface="Comic Sans MS" pitchFamily="66" charset="0"/>
              </a:rPr>
              <a:t>Motivadora</a:t>
            </a:r>
          </a:p>
          <a:p>
            <a:pPr lvl="2">
              <a:buFontTx/>
              <a:buChar char="•"/>
            </a:pPr>
            <a:r>
              <a:rPr lang="es-MX">
                <a:latin typeface="Comic Sans MS" pitchFamily="66" charset="0"/>
              </a:rPr>
              <a:t>Instructiva</a:t>
            </a:r>
            <a:endParaRPr lang="es-ES">
              <a:latin typeface="Comic Sans MS" pitchFamily="66" charset="0"/>
            </a:endParaRPr>
          </a:p>
        </p:txBody>
      </p:sp>
      <p:sp>
        <p:nvSpPr>
          <p:cNvPr id="84006" name="Line 38"/>
          <p:cNvSpPr>
            <a:spLocks noChangeShapeType="1"/>
          </p:cNvSpPr>
          <p:nvPr/>
        </p:nvSpPr>
        <p:spPr bwMode="auto">
          <a:xfrm>
            <a:off x="4044950" y="52641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84007" name="Text Box 39"/>
          <p:cNvSpPr txBox="1">
            <a:spLocks noChangeArrowheads="1"/>
          </p:cNvSpPr>
          <p:nvPr/>
        </p:nvSpPr>
        <p:spPr bwMode="auto">
          <a:xfrm>
            <a:off x="4883150" y="4730750"/>
            <a:ext cx="3733800" cy="204311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Comic Sans MS" pitchFamily="66" charset="0"/>
              </a:rPr>
              <a:t>Se refiere al ambiente tanto de la estructura física del local como de lo  cultural, social y escolar en donde los medios interactúan, mediando y configurando las relaciones entre el sujeto y el entorno.</a:t>
            </a:r>
            <a:endParaRPr lang="es-E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3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4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6" grpId="0" animBg="1"/>
      <p:bldP spid="83997" grpId="0" animBg="1"/>
      <p:bldP spid="83998" grpId="0" animBg="1"/>
      <p:bldP spid="84002" grpId="0" animBg="1"/>
      <p:bldP spid="84003" grpId="0" animBg="1"/>
      <p:bldP spid="84004" grpId="0" animBg="1"/>
      <p:bldP spid="84005" grpId="0" animBg="1"/>
      <p:bldP spid="84006" grpId="0" animBg="1"/>
      <p:bldP spid="8400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endParaRPr lang="es-VE"/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84998" name="Picture 6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Rectangle 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VE" sz="3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Otros aspectos del diseño curricular a tomar en cuenta para la integración de los medios:</a:t>
            </a: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sp>
        <p:nvSpPr>
          <p:cNvPr id="85001" name="Oval 9"/>
          <p:cNvSpPr>
            <a:spLocks noChangeArrowheads="1"/>
          </p:cNvSpPr>
          <p:nvPr/>
        </p:nvSpPr>
        <p:spPr bwMode="auto">
          <a:xfrm>
            <a:off x="569913" y="1844675"/>
            <a:ext cx="3429000" cy="1512888"/>
          </a:xfrm>
          <a:prstGeom prst="ellipse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s-VE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Estrategias de selección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s-VE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de medios</a:t>
            </a:r>
            <a:endParaRPr lang="es-VE"/>
          </a:p>
        </p:txBody>
      </p:sp>
      <p:sp>
        <p:nvSpPr>
          <p:cNvPr id="85002" name="Oval 10"/>
          <p:cNvSpPr>
            <a:spLocks noChangeArrowheads="1"/>
          </p:cNvSpPr>
          <p:nvPr/>
        </p:nvSpPr>
        <p:spPr bwMode="auto">
          <a:xfrm>
            <a:off x="539750" y="4510088"/>
            <a:ext cx="3429000" cy="1511300"/>
          </a:xfrm>
          <a:prstGeom prst="ellipse">
            <a:avLst/>
          </a:prstGeom>
          <a:gradFill rotWithShape="0">
            <a:gsLst>
              <a:gs pos="0">
                <a:srgbClr val="FFCCFF">
                  <a:gamma/>
                  <a:shade val="4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VE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Intervención del profesor</a:t>
            </a:r>
            <a:r>
              <a:rPr lang="es-MX"/>
              <a:t> </a:t>
            </a:r>
            <a:endParaRPr lang="es-ES" sz="2400">
              <a:latin typeface="Comic Sans MS" pitchFamily="66" charset="0"/>
            </a:endParaRPr>
          </a:p>
        </p:txBody>
      </p:sp>
      <p:sp>
        <p:nvSpPr>
          <p:cNvPr id="85004" name="Line 12"/>
          <p:cNvSpPr>
            <a:spLocks noChangeShapeType="1"/>
          </p:cNvSpPr>
          <p:nvPr/>
        </p:nvSpPr>
        <p:spPr bwMode="auto">
          <a:xfrm flipV="1">
            <a:off x="4044950" y="252095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4883150" y="2276475"/>
            <a:ext cx="3937000" cy="2043113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>
                <a:latin typeface="Comic Sans MS" pitchFamily="66" charset="0"/>
              </a:rPr>
              <a:t>Se refiere a la adecuada selección de medios, para esto se recomienda tomar en cuenta los alumnos y sus características, los objetivos a lograr, los contenidos, los recursos y las estrategias que se van a utilizar.</a:t>
            </a:r>
            <a:endParaRPr lang="es-ES">
              <a:latin typeface="Comic Sans MS" pitchFamily="66" charset="0"/>
            </a:endParaRPr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>
            <a:off x="4044950" y="508476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4883150" y="4802188"/>
            <a:ext cx="3733800" cy="1493837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>
                <a:latin typeface="Comic Sans MS" pitchFamily="66" charset="0"/>
              </a:rPr>
              <a:t>Utilización de medios orientados al HACER (Procedimientos y actitudes)</a:t>
            </a:r>
          </a:p>
          <a:p>
            <a:r>
              <a:rPr lang="es-ES">
                <a:latin typeface="Comic Sans MS" pitchFamily="66" charset="0"/>
              </a:rPr>
              <a:t>Tomar en cuenta la experiencia previa del alumno.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1" grpId="0" animBg="1"/>
      <p:bldP spid="85002" grpId="0" animBg="1"/>
      <p:bldP spid="85004" grpId="0" animBg="1"/>
      <p:bldP spid="85005" grpId="0" animBg="1"/>
      <p:bldP spid="85006" grpId="0" animBg="1"/>
      <p:bldP spid="8500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Recomendaciones a los profesores al seleccionar y utilizar los medios: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0113" y="2060575"/>
            <a:ext cx="7715250" cy="449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Evitar utilización mecánica de los medios.</a:t>
            </a:r>
          </a:p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Uso combinado de los medios.</a:t>
            </a:r>
          </a:p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Ensayar variedad de técnicas didácticas, así como variedad de medios.</a:t>
            </a:r>
          </a:p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Organizar muy bien la utilización de los medios.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es-VE" sz="2400">
                <a:latin typeface="Comic Sans MS" pitchFamily="66" charset="0"/>
              </a:rPr>
              <a:t>Cabero, 1999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Una Experiencia de Integración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00200"/>
            <a:ext cx="4100512" cy="4525963"/>
          </a:xfrm>
        </p:spPr>
        <p:txBody>
          <a:bodyPr/>
          <a:lstStyle/>
          <a:p>
            <a:r>
              <a:rPr lang="es-ES" sz="2800">
                <a:latin typeface="Comic Sans MS" pitchFamily="66" charset="0"/>
              </a:rPr>
              <a:t>El Programa KidSmart Pequeño Explorador se logra en nuestro país por un convenio entre IBM de Venezuela, Universidad Católica Andrés Bello y el Dividendo Voluntario para la Comunidad.</a:t>
            </a:r>
            <a:r>
              <a:rPr lang="es-ES" sz="2800"/>
              <a:t> </a:t>
            </a:r>
            <a:endParaRPr lang="es-VE" sz="2800"/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87048" name="Picture 8" descr="DSC02274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1628775"/>
            <a:ext cx="4038600" cy="4105275"/>
          </a:xfrm>
          <a:noFill/>
          <a:ln/>
        </p:spPr>
      </p:pic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827088" y="6165850"/>
            <a:ext cx="7705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VE" sz="2400"/>
              <a:t>http://www.kidsmartearlylearning.org/SP/index.html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Una Experiencia de Integración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00200"/>
            <a:ext cx="8208962" cy="5257800"/>
          </a:xfrm>
        </p:spPr>
        <p:txBody>
          <a:bodyPr/>
          <a:lstStyle/>
          <a:p>
            <a:r>
              <a:rPr lang="es-ES" sz="2800">
                <a:latin typeface="Comic Sans MS" pitchFamily="66" charset="0"/>
              </a:rPr>
              <a:t>El Programa KidSmart Pequeño Explorador estaba conformado por tres softwares educativos traducidos al español</a:t>
            </a:r>
          </a:p>
          <a:p>
            <a:r>
              <a:rPr lang="es-ES" sz="2800">
                <a:latin typeface="Comic Sans MS" pitchFamily="66" charset="0"/>
              </a:rPr>
              <a:t>Los docentes descubrían las oportunidades de aprendizaje de cada uno y los integraban a sus planificaciones regulares, de acuerdo con los objetivos que se pretendía trabajar.</a:t>
            </a:r>
          </a:p>
          <a:p>
            <a:r>
              <a:rPr lang="es-ES" sz="2800">
                <a:latin typeface="Comic Sans MS" pitchFamily="66" charset="0"/>
              </a:rPr>
              <a:t>Promovía el uso de la tecnología como una herramienta adicional para fortalecer el aprendizaje.</a:t>
            </a:r>
            <a:endParaRPr lang="es-VE" sz="2800"/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Programa Pequeño Explorador KidSmart</a:t>
            </a:r>
          </a:p>
        </p:txBody>
      </p:sp>
      <p:sp>
        <p:nvSpPr>
          <p:cNvPr id="88076" name="Rectangle 12"/>
          <p:cNvSpPr>
            <a:spLocks noChangeArrowheads="1"/>
          </p:cNvSpPr>
          <p:nvPr/>
        </p:nvSpPr>
        <p:spPr bwMode="auto">
          <a:xfrm>
            <a:off x="2916238" y="1989138"/>
            <a:ext cx="3352800" cy="6858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Fases</a:t>
            </a:r>
            <a:endParaRPr lang="es-ES" sz="36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684213" y="3808413"/>
            <a:ext cx="2286000" cy="1708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000">
                <a:latin typeface="Comic Sans MS" pitchFamily="66" charset="0"/>
              </a:rPr>
              <a:t>Uno:  Integración </a:t>
            </a:r>
          </a:p>
          <a:p>
            <a:pPr algn="ctr"/>
            <a:r>
              <a:rPr lang="es-MX" sz="2000">
                <a:latin typeface="Comic Sans MS" pitchFamily="66" charset="0"/>
              </a:rPr>
              <a:t>a los objetivos</a:t>
            </a:r>
          </a:p>
          <a:p>
            <a:pPr algn="ctr"/>
            <a:r>
              <a:rPr lang="es-MX" sz="2000">
                <a:latin typeface="Comic Sans MS" pitchFamily="66" charset="0"/>
              </a:rPr>
              <a:t> del Programa de </a:t>
            </a:r>
          </a:p>
          <a:p>
            <a:pPr algn="ctr"/>
            <a:r>
              <a:rPr lang="es-MX" sz="2000">
                <a:latin typeface="Comic Sans MS" pitchFamily="66" charset="0"/>
              </a:rPr>
              <a:t>Educación </a:t>
            </a:r>
          </a:p>
          <a:p>
            <a:pPr algn="ctr"/>
            <a:r>
              <a:rPr lang="es-MX" sz="2000">
                <a:latin typeface="Comic Sans MS" pitchFamily="66" charset="0"/>
              </a:rPr>
              <a:t>Preescolar</a:t>
            </a:r>
            <a:endParaRPr lang="es-ES" sz="2000">
              <a:latin typeface="Comic Sans MS" pitchFamily="66" charset="0"/>
            </a:endParaRPr>
          </a:p>
        </p:txBody>
      </p:sp>
      <p:sp>
        <p:nvSpPr>
          <p:cNvPr id="88078" name="Rectangle 14"/>
          <p:cNvSpPr>
            <a:spLocks noChangeArrowheads="1"/>
          </p:cNvSpPr>
          <p:nvPr/>
        </p:nvSpPr>
        <p:spPr bwMode="auto">
          <a:xfrm>
            <a:off x="3351213" y="3808413"/>
            <a:ext cx="2286000" cy="1708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400">
                <a:latin typeface="Comic Sans MS" pitchFamily="66" charset="0"/>
              </a:rPr>
              <a:t>Dos: </a:t>
            </a:r>
          </a:p>
          <a:p>
            <a:pPr algn="ctr"/>
            <a:r>
              <a:rPr lang="es-MX" sz="2400">
                <a:latin typeface="Comic Sans MS" pitchFamily="66" charset="0"/>
              </a:rPr>
              <a:t> Capacitación</a:t>
            </a:r>
          </a:p>
          <a:p>
            <a:pPr algn="ctr"/>
            <a:r>
              <a:rPr lang="es-MX" sz="2400">
                <a:latin typeface="Comic Sans MS" pitchFamily="66" charset="0"/>
              </a:rPr>
              <a:t>A Docentes</a:t>
            </a:r>
            <a:endParaRPr lang="es-ES" sz="2400">
              <a:latin typeface="Comic Sans MS" pitchFamily="66" charset="0"/>
            </a:endParaRPr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6094413" y="3808413"/>
            <a:ext cx="2286000" cy="17081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400">
                <a:latin typeface="Comic Sans MS" pitchFamily="66" charset="0"/>
              </a:rPr>
              <a:t>Tres:</a:t>
            </a:r>
          </a:p>
          <a:p>
            <a:pPr algn="ctr"/>
            <a:r>
              <a:rPr lang="es-MX" sz="2300">
                <a:latin typeface="Comic Sans MS" pitchFamily="66" charset="0"/>
              </a:rPr>
              <a:t>Acompañamiento</a:t>
            </a:r>
          </a:p>
          <a:p>
            <a:pPr algn="ctr"/>
            <a:r>
              <a:rPr lang="es-MX" sz="2300">
                <a:latin typeface="Comic Sans MS" pitchFamily="66" charset="0"/>
              </a:rPr>
              <a:t>Y</a:t>
            </a:r>
          </a:p>
          <a:p>
            <a:pPr algn="ctr"/>
            <a:r>
              <a:rPr lang="es-MX" sz="2300">
                <a:latin typeface="Comic Sans MS" pitchFamily="66" charset="0"/>
              </a:rPr>
              <a:t>Seguimiento</a:t>
            </a:r>
            <a:endParaRPr lang="es-ES" sz="2300">
              <a:latin typeface="Comic Sans MS" pitchFamily="66" charset="0"/>
            </a:endParaRPr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 flipH="1">
            <a:off x="1751013" y="2817813"/>
            <a:ext cx="274320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4500563" y="2852738"/>
            <a:ext cx="266700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>
            <a:off x="4494213" y="2852738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6" grpId="0" animBg="1"/>
      <p:bldP spid="88077" grpId="0" animBg="1"/>
      <p:bldP spid="88078" grpId="0" animBg="1"/>
      <p:bldP spid="88079" grpId="0" animBg="1"/>
      <p:bldP spid="88080" grpId="0" animBg="1"/>
      <p:bldP spid="88081" grpId="0" animBg="1"/>
      <p:bldP spid="8808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Programa Pequeño Explorador KidSmart</a:t>
            </a:r>
          </a:p>
        </p:txBody>
      </p:sp>
      <p:sp>
        <p:nvSpPr>
          <p:cNvPr id="89098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3132138" y="1600200"/>
            <a:ext cx="5554662" cy="42052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u="sng">
                <a:latin typeface="Comic Sans MS" pitchFamily="66" charset="0"/>
              </a:rPr>
              <a:t>La Casa de las Matemáticas de Millie</a:t>
            </a:r>
            <a:r>
              <a:rPr lang="es-ES" sz="2400">
                <a:latin typeface="Comic Sans MS" pitchFamily="66" charset="0"/>
              </a:rPr>
              <a:t>:  conceptos matemáticos y    habilidades de razonamiento.</a:t>
            </a:r>
            <a:endParaRPr lang="es-ES" sz="2400" u="sng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ES" sz="2400" u="sng">
                <a:latin typeface="Comic Sans MS" pitchFamily="66" charset="0"/>
              </a:rPr>
              <a:t>La Casa de la Ciencias de Sammy</a:t>
            </a:r>
            <a:r>
              <a:rPr lang="es-ES" sz="2400">
                <a:latin typeface="Comic Sans MS" pitchFamily="66" charset="0"/>
              </a:rPr>
              <a:t>:  clasificación, observación, predicción, construcción y ordenar secuencias.</a:t>
            </a:r>
            <a:endParaRPr lang="es-ES" sz="2400" u="sng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ES" sz="2400" u="sng">
                <a:latin typeface="Comic Sans MS" pitchFamily="66" charset="0"/>
              </a:rPr>
              <a:t>La Hora y el Lugar en la Casa de Trudy</a:t>
            </a:r>
            <a:r>
              <a:rPr lang="es-ES" sz="2400">
                <a:latin typeface="Comic Sans MS" pitchFamily="66" charset="0"/>
              </a:rPr>
              <a:t>:  nociones sobre geografía y el tiempo.</a:t>
            </a:r>
          </a:p>
          <a:p>
            <a:pPr>
              <a:lnSpc>
                <a:spcPct val="90000"/>
              </a:lnSpc>
            </a:pPr>
            <a:r>
              <a:rPr lang="es-ES" sz="2400">
                <a:latin typeface="Comic Sans MS" pitchFamily="66" charset="0"/>
              </a:rPr>
              <a:t>Kid Desk: temas de escritorio y organización de los alumnos.</a:t>
            </a:r>
            <a:endParaRPr lang="es-VE" sz="2400">
              <a:latin typeface="Comic Sans MS" pitchFamily="66" charset="0"/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89100" name="Picture 12" descr="Millie's Math HouseÂ®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22275" y="1916113"/>
            <a:ext cx="2349500" cy="2736850"/>
          </a:xfrm>
        </p:spPr>
      </p:pic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323850" y="6140450"/>
            <a:ext cx="604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VE" sz="2400">
                <a:hlinkClick r:id="rId4"/>
              </a:rPr>
              <a:t>http://www.riverdeep.net/index.jhtml</a:t>
            </a:r>
            <a:endParaRPr lang="es-VE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Programa Pequeño Explorador KidSmart</a:t>
            </a:r>
          </a:p>
        </p:txBody>
      </p:sp>
      <p:sp>
        <p:nvSpPr>
          <p:cNvPr id="142342" name="Text Box 6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142345" name="Picture 9" descr="r3_c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1882775"/>
            <a:ext cx="6480175" cy="4557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8" name="Rectangle 6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s-VE" sz="32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Programa Pequeño Explorador KidSmart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90123" name="Picture 11" descr="DSC02275"/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19175" y="1600200"/>
            <a:ext cx="2914650" cy="2185988"/>
          </a:xfrm>
          <a:noFill/>
          <a:ln/>
        </p:spPr>
      </p:pic>
      <p:pic>
        <p:nvPicPr>
          <p:cNvPr id="90124" name="Picture 12" descr="DSC01781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210175" y="1600200"/>
            <a:ext cx="2914650" cy="2185988"/>
          </a:xfrm>
          <a:noFill/>
          <a:ln/>
        </p:spPr>
      </p:pic>
      <p:pic>
        <p:nvPicPr>
          <p:cNvPr id="90125" name="Picture 13" descr="DSC02281"/>
          <p:cNvPicPr>
            <a:picLocks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1017588" y="3938588"/>
            <a:ext cx="2916237" cy="2187575"/>
          </a:xfrm>
          <a:noFill/>
          <a:ln/>
        </p:spPr>
      </p:pic>
      <p:pic>
        <p:nvPicPr>
          <p:cNvPr id="90128" name="Picture 16" descr="DSC02281"/>
          <p:cNvPicPr>
            <a:picLocks noChangeAspect="1" noChangeArrowheads="1"/>
          </p:cNvPicPr>
          <p:nvPr>
            <p:ph sz="quarter" idx="4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5208588" y="3938588"/>
            <a:ext cx="2916237" cy="21875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Otra Experiencia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89000" y="1143000"/>
            <a:ext cx="7643813" cy="449262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s-MX" b="1">
                <a:solidFill>
                  <a:schemeClr val="tx2"/>
                </a:solidFill>
                <a:latin typeface="Comic Sans MS" pitchFamily="66" charset="0"/>
              </a:rPr>
              <a:t>Proyecto</a:t>
            </a:r>
            <a:br>
              <a:rPr lang="es-MX" b="1">
                <a:solidFill>
                  <a:schemeClr val="tx2"/>
                </a:solidFill>
                <a:latin typeface="Comic Sans MS" pitchFamily="66" charset="0"/>
              </a:rPr>
            </a:br>
            <a:r>
              <a:rPr lang="es-MX" b="1">
                <a:solidFill>
                  <a:schemeClr val="tx2"/>
                </a:solidFill>
                <a:latin typeface="Comic Sans MS" pitchFamily="66" charset="0"/>
              </a:rPr>
              <a:t>“Tecnologías de Información y Comunicación en la Práctica Pedagógica (TICPP)”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s-MX" b="1">
              <a:solidFill>
                <a:schemeClr val="tx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s-MX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Objetivo General del Proyecto</a:t>
            </a:r>
          </a:p>
          <a:p>
            <a:pPr>
              <a:lnSpc>
                <a:spcPct val="90000"/>
              </a:lnSpc>
            </a:pPr>
            <a:r>
              <a:rPr lang="es-ES" sz="2800">
                <a:solidFill>
                  <a:schemeClr val="tx2"/>
                </a:solidFill>
                <a:latin typeface="Comic Sans MS" pitchFamily="66" charset="0"/>
              </a:rPr>
              <a:t>Formar a docentes de I y II etapa de Educación Básica en la aplicación de tecnologías de información y comunicación en la práctica pedagógica por medio de una sede Web y un taller de formación como complemento.</a:t>
            </a:r>
            <a:endParaRPr lang="es-VE" b="1">
              <a:solidFill>
                <a:schemeClr val="tx2"/>
              </a:solidFill>
            </a:endParaRP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Consideraciones Iniciales</a:t>
            </a:r>
          </a:p>
        </p:txBody>
      </p:sp>
      <p:sp>
        <p:nvSpPr>
          <p:cNvPr id="66571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VE" sz="3600">
                <a:latin typeface="Comic Sans MS" pitchFamily="66" charset="0"/>
              </a:rPr>
              <a:t>Actualmente en el sistema educativo latinoamericano, las TIC´S se encuentran en una etapa expansiva y de grandes inversiones por parte de los gobiernos y apoyados por la empresa privada y por la cooperación internacional.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34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s-MX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Proyecto</a:t>
            </a:r>
            <a:r>
              <a:rPr lang="es-MX" sz="3600" b="1">
                <a:latin typeface="Comic Sans MS" pitchFamily="66" charset="0"/>
              </a:rPr>
              <a:t/>
            </a:r>
            <a:br>
              <a:rPr lang="es-MX" sz="3600" b="1">
                <a:latin typeface="Comic Sans MS" pitchFamily="66" charset="0"/>
              </a:rPr>
            </a:br>
            <a:r>
              <a:rPr lang="es-MX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“Tecnologías de Información y Comunicación en la Práctica Pedagógica (TICPP)”</a:t>
            </a:r>
            <a:endParaRPr lang="es-VE" sz="2800" b="1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89000" y="1603375"/>
            <a:ext cx="7643813" cy="4492625"/>
          </a:xfrm>
        </p:spPr>
        <p:txBody>
          <a:bodyPr/>
          <a:lstStyle/>
          <a:p>
            <a:pPr algn="ctr">
              <a:buFontTx/>
              <a:buNone/>
            </a:pPr>
            <a:r>
              <a:rPr lang="es-MX" b="1" u="sng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Objetivos Especificos</a:t>
            </a:r>
            <a:endParaRPr lang="es-MX" sz="3600" b="1" u="sng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s-ES" sz="2600">
                <a:solidFill>
                  <a:schemeClr val="tx2"/>
                </a:solidFill>
                <a:latin typeface="Comic Sans MS" pitchFamily="66" charset="0"/>
              </a:rPr>
              <a:t>Propiciar el conocimiento y manejo funcional de un computador y de aplicaciones más comunes tales como procesadores de palabras, hojas de cálculo y programas para diseñar presentaciones.</a:t>
            </a:r>
          </a:p>
          <a:p>
            <a:pPr>
              <a:lnSpc>
                <a:spcPct val="80000"/>
              </a:lnSpc>
            </a:pPr>
            <a:endParaRPr lang="es-ES" sz="2600">
              <a:solidFill>
                <a:schemeClr val="tx2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s-ES" sz="2600">
                <a:solidFill>
                  <a:schemeClr val="tx2"/>
                </a:solidFill>
                <a:latin typeface="Comic Sans MS" pitchFamily="66" charset="0"/>
              </a:rPr>
              <a:t>Desarrollar destrezas en la consulta y uso crítico de los formatos electrónicos (CD y páginas Web) como fuentes complementarias para la formación y mejoramiento profesional y como apoyo a la labor docente.</a:t>
            </a:r>
            <a:endParaRPr lang="es-VE" sz="3600" b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6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s-MX" sz="32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Proyecto</a:t>
            </a:r>
            <a:r>
              <a:rPr lang="es-MX" sz="3200" b="1">
                <a:latin typeface="Comic Sans MS" pitchFamily="66" charset="0"/>
              </a:rPr>
              <a:t/>
            </a:r>
            <a:br>
              <a:rPr lang="es-MX" sz="3200" b="1">
                <a:latin typeface="Comic Sans MS" pitchFamily="66" charset="0"/>
              </a:rPr>
            </a:br>
            <a:r>
              <a:rPr lang="es-MX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“Tecnologías de Información y Comunicación en la Práctica Pedagógica (TICPP)”</a:t>
            </a:r>
            <a:endParaRPr lang="es-VE" sz="2400" b="1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89000" y="1603375"/>
            <a:ext cx="7643813" cy="449262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s-MX" sz="2800" b="1" u="sng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Objetivos Especificos</a:t>
            </a:r>
          </a:p>
          <a:p>
            <a:pPr>
              <a:lnSpc>
                <a:spcPct val="90000"/>
              </a:lnSpc>
            </a:pPr>
            <a:r>
              <a:rPr lang="es-ES" sz="2800">
                <a:solidFill>
                  <a:schemeClr val="tx2"/>
                </a:solidFill>
                <a:latin typeface="Comic Sans MS" pitchFamily="66" charset="0"/>
              </a:rPr>
              <a:t>Incorporar las aplicaciones y formatos tecnológicos a los Proyectos Pedagógicos de Aula (PPA)</a:t>
            </a:r>
          </a:p>
          <a:p>
            <a:pPr>
              <a:lnSpc>
                <a:spcPct val="90000"/>
              </a:lnSpc>
            </a:pPr>
            <a:endParaRPr lang="es-ES" sz="2800">
              <a:solidFill>
                <a:schemeClr val="tx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ES" sz="2800">
                <a:solidFill>
                  <a:schemeClr val="tx2"/>
                </a:solidFill>
                <a:latin typeface="Comic Sans MS" pitchFamily="66" charset="0"/>
              </a:rPr>
              <a:t>Enriquecer los Proyectos Pedagógicos de Aula (PPA) mediante el intercambio fructífero y enriquecedor con sus pares.</a:t>
            </a:r>
          </a:p>
          <a:p>
            <a:pPr>
              <a:lnSpc>
                <a:spcPct val="90000"/>
              </a:lnSpc>
            </a:pPr>
            <a:endParaRPr lang="es-ES" sz="2800">
              <a:solidFill>
                <a:schemeClr val="tx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ES" sz="2800">
                <a:solidFill>
                  <a:schemeClr val="tx2"/>
                </a:solidFill>
                <a:latin typeface="Comic Sans MS" pitchFamily="66" charset="0"/>
              </a:rPr>
              <a:t>Permitir al docente la creación de Proyectos Pedagógicos de Aula.</a:t>
            </a:r>
            <a:endParaRPr lang="es-VE" sz="2800" b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s-MX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Proyecto</a:t>
            </a:r>
            <a:r>
              <a:rPr lang="es-MX" sz="3600" b="1">
                <a:latin typeface="Comic Sans MS" pitchFamily="66" charset="0"/>
              </a:rPr>
              <a:t/>
            </a:r>
            <a:br>
              <a:rPr lang="es-MX" sz="3600" b="1">
                <a:latin typeface="Comic Sans MS" pitchFamily="66" charset="0"/>
              </a:rPr>
            </a:br>
            <a:r>
              <a:rPr lang="es-MX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“Tecnologías de Información y Comunicación en la Práctica Pedagógica (TICPP)”</a:t>
            </a:r>
            <a:endParaRPr lang="es-VE" sz="2800" b="1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89000" y="1603375"/>
            <a:ext cx="7643813" cy="4492625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s-MX" sz="2800" b="1" u="sng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Desarrollo del Proyecto</a:t>
            </a:r>
          </a:p>
          <a:p>
            <a:pPr marL="533400" indent="-533400">
              <a:lnSpc>
                <a:spcPct val="90000"/>
              </a:lnSpc>
            </a:pPr>
            <a:r>
              <a:rPr lang="es-MX" sz="2800">
                <a:solidFill>
                  <a:schemeClr val="tx2"/>
                </a:solidFill>
                <a:latin typeface="Comic Sans MS" pitchFamily="66" charset="0"/>
              </a:rPr>
              <a:t>Concepción Pedagógica</a:t>
            </a:r>
          </a:p>
          <a:p>
            <a:pPr marL="533400" indent="-533400">
              <a:lnSpc>
                <a:spcPct val="90000"/>
              </a:lnSpc>
            </a:pPr>
            <a:r>
              <a:rPr lang="es-MX" sz="2800">
                <a:solidFill>
                  <a:schemeClr val="tx2"/>
                </a:solidFill>
                <a:latin typeface="Comic Sans MS" pitchFamily="66" charset="0"/>
              </a:rPr>
              <a:t>Pasos para el diseño del sitio Web.</a:t>
            </a:r>
          </a:p>
          <a:p>
            <a:pPr marL="533400" indent="-533400">
              <a:lnSpc>
                <a:spcPct val="90000"/>
              </a:lnSpc>
            </a:pPr>
            <a:r>
              <a:rPr lang="es-MX" sz="2800">
                <a:solidFill>
                  <a:schemeClr val="tx2"/>
                </a:solidFill>
                <a:latin typeface="Comic Sans MS" pitchFamily="66" charset="0"/>
              </a:rPr>
              <a:t>Recomendaciones y criterios para el diseño del sitio Web.</a:t>
            </a:r>
          </a:p>
          <a:p>
            <a:pPr marL="533400" indent="-533400">
              <a:lnSpc>
                <a:spcPct val="90000"/>
              </a:lnSpc>
            </a:pPr>
            <a:r>
              <a:rPr lang="es-MX" sz="2800">
                <a:solidFill>
                  <a:schemeClr val="tx2"/>
                </a:solidFill>
                <a:latin typeface="Comic Sans MS" pitchFamily="66" charset="0"/>
              </a:rPr>
              <a:t>Propuesta de sede Web.</a:t>
            </a:r>
          </a:p>
          <a:p>
            <a:pPr marL="533400" indent="-533400">
              <a:lnSpc>
                <a:spcPct val="90000"/>
              </a:lnSpc>
            </a:pPr>
            <a:r>
              <a:rPr lang="es-MX" sz="2800">
                <a:solidFill>
                  <a:schemeClr val="tx2"/>
                </a:solidFill>
                <a:latin typeface="Comic Sans MS" pitchFamily="66" charset="0"/>
              </a:rPr>
              <a:t>Contenidos de las actividades multimedia.</a:t>
            </a:r>
          </a:p>
          <a:p>
            <a:pPr marL="533400" indent="-533400">
              <a:lnSpc>
                <a:spcPct val="90000"/>
              </a:lnSpc>
            </a:pPr>
            <a:r>
              <a:rPr lang="es-MX" sz="2800">
                <a:solidFill>
                  <a:schemeClr val="tx2"/>
                </a:solidFill>
                <a:latin typeface="Comic Sans MS" pitchFamily="66" charset="0"/>
              </a:rPr>
              <a:t>Formato de las lecciones multimedia</a:t>
            </a:r>
          </a:p>
          <a:p>
            <a:pPr marL="533400" indent="-533400">
              <a:lnSpc>
                <a:spcPct val="90000"/>
              </a:lnSpc>
            </a:pPr>
            <a:r>
              <a:rPr lang="es-MX" sz="2800">
                <a:solidFill>
                  <a:schemeClr val="tx2"/>
                </a:solidFill>
                <a:latin typeface="Comic Sans MS" pitchFamily="66" charset="0"/>
              </a:rPr>
              <a:t>Guiones de las actividades multimedia.</a:t>
            </a:r>
            <a:endParaRPr lang="es-VE" sz="28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3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s-MX" sz="3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Proyecto</a:t>
            </a:r>
            <a:r>
              <a:rPr lang="es-MX" sz="3600" b="1">
                <a:latin typeface="Comic Sans MS" pitchFamily="66" charset="0"/>
              </a:rPr>
              <a:t/>
            </a:r>
            <a:br>
              <a:rPr lang="es-MX" sz="3600" b="1">
                <a:latin typeface="Comic Sans MS" pitchFamily="66" charset="0"/>
              </a:rPr>
            </a:br>
            <a:r>
              <a:rPr lang="es-MX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“Tecnologías de Información y Comunicación en la Práctica Pedagógica (TICPP)”</a:t>
            </a:r>
            <a:endParaRPr lang="es-VE" sz="2800" b="1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150534" name="Picture 6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1582738"/>
            <a:ext cx="8382000" cy="5122862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8" name="Picture 1026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700" name="Text Box 1028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157703" name="Picture 10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1556" name="Text Box 4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15155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1587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15258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pic>
        <p:nvPicPr>
          <p:cNvPr id="15360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s-MX" sz="32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Proyecto</a:t>
            </a:r>
            <a:r>
              <a:rPr lang="es-MX" sz="3200" b="1">
                <a:latin typeface="Comic Sans MS" pitchFamily="66" charset="0"/>
              </a:rPr>
              <a:t/>
            </a:r>
            <a:br>
              <a:rPr lang="es-MX" sz="3200" b="1">
                <a:latin typeface="Comic Sans MS" pitchFamily="66" charset="0"/>
              </a:rPr>
            </a:br>
            <a:r>
              <a:rPr lang="es-MX" sz="2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“Tecnologías de Información y Comunicación en la Práctica Pedagógica (TICPP)”</a:t>
            </a:r>
            <a:endParaRPr lang="es-VE" sz="2400" b="1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89000" y="1603375"/>
            <a:ext cx="7643813" cy="4492625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s-VE" sz="2800" b="1" u="sng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Aporte al ámbito educativo del proyecto</a:t>
            </a:r>
          </a:p>
          <a:p>
            <a:pPr marL="533400" indent="-533400">
              <a:lnSpc>
                <a:spcPct val="80000"/>
              </a:lnSpc>
            </a:pPr>
            <a:r>
              <a:rPr lang="es-ES" sz="2000">
                <a:solidFill>
                  <a:schemeClr val="tx2"/>
                </a:solidFill>
                <a:latin typeface="Comic Sans MS" pitchFamily="66" charset="0"/>
              </a:rPr>
              <a:t>El docente podrá crear y enriquecer su Proyecto Pedagógico de Aula (PPA) y tendrá la posibilidad de establecer una comunicación síncrona y asíncrona con sus pares, utilizando Internet (Foros y Chat).</a:t>
            </a:r>
          </a:p>
          <a:p>
            <a:pPr marL="533400" indent="-533400">
              <a:lnSpc>
                <a:spcPct val="80000"/>
              </a:lnSpc>
            </a:pPr>
            <a:endParaRPr lang="es-ES" sz="2000">
              <a:solidFill>
                <a:schemeClr val="tx2"/>
              </a:solidFill>
              <a:latin typeface="Comic Sans MS" pitchFamily="66" charset="0"/>
            </a:endParaRPr>
          </a:p>
          <a:p>
            <a:pPr marL="533400" indent="-533400">
              <a:lnSpc>
                <a:spcPct val="80000"/>
              </a:lnSpc>
            </a:pPr>
            <a:r>
              <a:rPr lang="es-ES" sz="2000">
                <a:solidFill>
                  <a:schemeClr val="tx2"/>
                </a:solidFill>
                <a:latin typeface="Comic Sans MS" pitchFamily="66" charset="0"/>
              </a:rPr>
              <a:t>La formación del docente en el uso de aplicaciones como Word, Excel y Power Point como herramientas de apoyo e innovación a la labor pedagógica.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s-VE" sz="2000">
              <a:solidFill>
                <a:schemeClr val="tx2"/>
              </a:solidFill>
              <a:latin typeface="Comic Sans MS" pitchFamily="66" charset="0"/>
            </a:endParaRPr>
          </a:p>
          <a:p>
            <a:pPr marL="533400" indent="-533400">
              <a:lnSpc>
                <a:spcPct val="80000"/>
              </a:lnSpc>
            </a:pPr>
            <a:r>
              <a:rPr lang="es-ES" sz="2000">
                <a:solidFill>
                  <a:schemeClr val="tx2"/>
                </a:solidFill>
                <a:latin typeface="Comic Sans MS" pitchFamily="66" charset="0"/>
              </a:rPr>
              <a:t>El desarrollo de destrezas en la consulta y uso crítico de los formatos electrónicos (CD y páginas Web)</a:t>
            </a:r>
            <a:endParaRPr lang="es-MX" sz="2000">
              <a:solidFill>
                <a:schemeClr val="tx2"/>
              </a:solidFill>
              <a:latin typeface="Comic Sans MS" pitchFamily="66" charset="0"/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endParaRPr lang="es-MX" sz="2000">
              <a:solidFill>
                <a:schemeClr val="tx2"/>
              </a:solidFill>
              <a:latin typeface="Comic Sans MS" pitchFamily="66" charset="0"/>
            </a:endParaRP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s-ES" sz="2000">
                <a:solidFill>
                  <a:schemeClr val="tx2"/>
                </a:solidFill>
                <a:latin typeface="Comic Sans MS" pitchFamily="66" charset="0"/>
              </a:rPr>
              <a:t>Finalmente, </a:t>
            </a:r>
            <a:r>
              <a:rPr lang="es-MX" sz="2000">
                <a:solidFill>
                  <a:schemeClr val="tx2"/>
                </a:solidFill>
                <a:latin typeface="Comic Sans MS" pitchFamily="66" charset="0"/>
              </a:rPr>
              <a:t> d</a:t>
            </a:r>
            <a:r>
              <a:rPr lang="es-VE" sz="2000">
                <a:solidFill>
                  <a:schemeClr val="tx2"/>
                </a:solidFill>
                <a:latin typeface="Comic Sans MS" pitchFamily="66" charset="0"/>
              </a:rPr>
              <a:t>e esta manera la tecnología se convierte en una herramienta de apoyo para optimizar tanto el proceso académico como el administrativo en las escuelas.</a:t>
            </a:r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Consideraciones Iniciales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r>
              <a:rPr lang="es-VE" sz="2800">
                <a:latin typeface="Comic Sans MS" pitchFamily="66" charset="0"/>
              </a:rPr>
              <a:t>El uso de las TIC´S como parte de un programa y proyectos integrados a los demás factores de aprendizaje pueden ayudar a elevar y mejorar el proceso de enseñanza-aprendizaje.</a:t>
            </a:r>
          </a:p>
          <a:p>
            <a:r>
              <a:rPr lang="es-VE" sz="2800">
                <a:latin typeface="Comic Sans MS" pitchFamily="66" charset="0"/>
              </a:rPr>
              <a:t>El uso de las TIC ´S ha contribuido en el resurgimiento de la lectura y la escritura como competencias indispensables que toda persona debe poseer, así como ha disminuido el aprendizaje basado en lo memoristico.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1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Conclusiones y Recomendaciones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89000" y="1600200"/>
            <a:ext cx="7643813" cy="449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Al considerar la computadora como un recurso más del aula, esta se integra como un “espacio de trabajo”.</a:t>
            </a:r>
          </a:p>
          <a:p>
            <a:pPr>
              <a:lnSpc>
                <a:spcPct val="90000"/>
              </a:lnSpc>
              <a:buFontTx/>
              <a:buNone/>
            </a:pPr>
            <a:endParaRPr lang="es-VE" sz="10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ES">
                <a:latin typeface="Comic Sans MS" pitchFamily="66" charset="0"/>
              </a:rPr>
              <a:t>Como parte del plan general de trabajo del maestro, las nuevas tecnologías de información y comunicación deberían utilizarse de modo que apoyen las orientaciones educativas que existen en el aula.</a:t>
            </a:r>
            <a:endParaRPr lang="es-VE">
              <a:latin typeface="Comic Sans MS" pitchFamily="66" charset="0"/>
            </a:endParaRPr>
          </a:p>
        </p:txBody>
      </p:sp>
      <p:sp>
        <p:nvSpPr>
          <p:cNvPr id="14541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Conclusiones y Recomendaciones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 marL="533400" indent="-533400"/>
            <a:r>
              <a:rPr lang="es-ES">
                <a:latin typeface="Comic Sans MS" pitchFamily="66" charset="0"/>
              </a:rPr>
              <a:t>Lo ideal es que las computadoras deberían estar integradas física, funcional y filosóficamente al trabajo con los alumnos.  </a:t>
            </a:r>
          </a:p>
          <a:p>
            <a:pPr marL="533400" indent="-533400"/>
            <a:endParaRPr lang="es-ES" sz="1000">
              <a:latin typeface="Comic Sans MS" pitchFamily="66" charset="0"/>
            </a:endParaRPr>
          </a:p>
          <a:p>
            <a:pPr marL="533400" indent="-533400"/>
            <a:r>
              <a:rPr lang="es-ES">
                <a:latin typeface="Comic Sans MS" pitchFamily="66" charset="0"/>
              </a:rPr>
              <a:t>De acuerdo con la Nacional Association for the Education of Young Children (NAEYC) los docentes pueden dar lugar a la integración por lo menos de cinco maneras: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Conclusiones y Recomendaciones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924425"/>
          </a:xfrm>
        </p:spPr>
        <p:txBody>
          <a:bodyPr/>
          <a:lstStyle/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/>
            </a:pPr>
            <a:r>
              <a:rPr lang="es-ES" sz="3400">
                <a:latin typeface="Comic Sans MS" pitchFamily="66" charset="0"/>
              </a:rPr>
              <a:t>Ubicando las computadoras en el aula, en lugar de un laboratorio de computación separado.</a:t>
            </a:r>
          </a:p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/>
            </a:pPr>
            <a:endParaRPr lang="es-ES" sz="3400">
              <a:latin typeface="Comic Sans MS" pitchFamily="66" charset="0"/>
            </a:endParaRPr>
          </a:p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/>
            </a:pPr>
            <a:r>
              <a:rPr lang="es-ES" sz="3400">
                <a:latin typeface="Comic Sans MS" pitchFamily="66" charset="0"/>
              </a:rPr>
              <a:t>Integrando la tecnología dentro de la rutina diaria de actividades en el aula.  </a:t>
            </a:r>
          </a:p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/>
            </a:pPr>
            <a:endParaRPr lang="es-ES" sz="3400">
              <a:latin typeface="Comic Sans MS" pitchFamily="66" charset="0"/>
            </a:endParaRPr>
          </a:p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/>
            </a:pPr>
            <a:r>
              <a:rPr lang="es-ES" sz="3400">
                <a:latin typeface="Comic Sans MS" pitchFamily="66" charset="0"/>
              </a:rPr>
              <a:t>Eligiendo programas que enriquezcan el contenido del currículo, así como otras actividades en el aula o conceptos. </a:t>
            </a:r>
            <a:endParaRPr lang="es-VE" sz="3400">
              <a:latin typeface="Comic Sans MS" pitchFamily="66" charset="0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Conclusiones y Recomendaciones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0113" y="1817688"/>
            <a:ext cx="7920037" cy="4059237"/>
          </a:xfrm>
        </p:spPr>
        <p:txBody>
          <a:bodyPr/>
          <a:lstStyle/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r>
              <a:rPr lang="es-ES" sz="3800">
                <a:latin typeface="Comic Sans MS" pitchFamily="66" charset="0"/>
              </a:rPr>
              <a:t>Utilizando la tecnología para integrar diversas materias en el currículo. </a:t>
            </a:r>
          </a:p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endParaRPr lang="es-ES" sz="3800">
              <a:latin typeface="Comic Sans MS" pitchFamily="66" charset="0"/>
            </a:endParaRPr>
          </a:p>
          <a:p>
            <a:pPr marL="381000" indent="-381000">
              <a:lnSpc>
                <a:spcPct val="80000"/>
              </a:lnSpc>
              <a:buClr>
                <a:schemeClr val="tx1"/>
              </a:buClr>
              <a:buFontTx/>
              <a:buAutoNum type="arabicPeriod" startAt="4"/>
            </a:pPr>
            <a:r>
              <a:rPr lang="es-ES" sz="3800">
                <a:latin typeface="Comic Sans MS" pitchFamily="66" charset="0"/>
              </a:rPr>
              <a:t>Ampliando el currículo, con tecnología que ofrezca recursos y perspectivas nuevas.</a:t>
            </a:r>
            <a:endParaRPr lang="es-VE" sz="3800">
              <a:latin typeface="Comic Sans MS" pitchFamily="66" charset="0"/>
            </a:endParaRPr>
          </a:p>
          <a:p>
            <a:pPr marL="381000" indent="-381000">
              <a:lnSpc>
                <a:spcPct val="80000"/>
              </a:lnSpc>
              <a:buFontTx/>
              <a:buNone/>
            </a:pPr>
            <a:endParaRPr lang="es-VE" sz="3800">
              <a:latin typeface="Comic Sans MS" pitchFamily="66" charset="0"/>
            </a:endParaRP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Consideraciones Iniciales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1584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VE" sz="2000">
                <a:latin typeface="Comic Sans MS" pitchFamily="66" charset="0"/>
              </a:rPr>
              <a:t>Todos estos cambios nos hacen reflexionar sobre las estrategias y metodologías en un proceso de enseñanza-aprendizaje.  Ya que un estudiante necesita para insertarse exitosamente en una sociedad dinámica de niveles de aprendizaje y competencias que le permitan: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grpSp>
        <p:nvGrpSpPr>
          <p:cNvPr id="68616" name="Group 8"/>
          <p:cNvGrpSpPr>
            <a:grpSpLocks/>
          </p:cNvGrpSpPr>
          <p:nvPr/>
        </p:nvGrpSpPr>
        <p:grpSpPr bwMode="auto">
          <a:xfrm>
            <a:off x="1116013" y="3716338"/>
            <a:ext cx="1800225" cy="1152525"/>
            <a:chOff x="657" y="2568"/>
            <a:chExt cx="1134" cy="726"/>
          </a:xfrm>
        </p:grpSpPr>
        <p:sp>
          <p:nvSpPr>
            <p:cNvPr id="68614" name="Oval 6"/>
            <p:cNvSpPr>
              <a:spLocks noChangeArrowheads="1"/>
            </p:cNvSpPr>
            <p:nvPr/>
          </p:nvSpPr>
          <p:spPr bwMode="auto">
            <a:xfrm>
              <a:off x="657" y="2568"/>
              <a:ext cx="1134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15" name="Text Box 7"/>
            <p:cNvSpPr txBox="1">
              <a:spLocks noChangeArrowheads="1"/>
            </p:cNvSpPr>
            <p:nvPr/>
          </p:nvSpPr>
          <p:spPr bwMode="auto">
            <a:xfrm>
              <a:off x="702" y="2795"/>
              <a:ext cx="104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/>
                <a:t>Comprender</a:t>
              </a:r>
            </a:p>
          </p:txBody>
        </p:sp>
      </p:grpSp>
      <p:grpSp>
        <p:nvGrpSpPr>
          <p:cNvPr id="68617" name="Group 9"/>
          <p:cNvGrpSpPr>
            <a:grpSpLocks/>
          </p:cNvGrpSpPr>
          <p:nvPr/>
        </p:nvGrpSpPr>
        <p:grpSpPr bwMode="auto">
          <a:xfrm>
            <a:off x="3708400" y="5516563"/>
            <a:ext cx="1800225" cy="1152525"/>
            <a:chOff x="657" y="2568"/>
            <a:chExt cx="1134" cy="726"/>
          </a:xfrm>
        </p:grpSpPr>
        <p:sp>
          <p:nvSpPr>
            <p:cNvPr id="68618" name="Oval 10"/>
            <p:cNvSpPr>
              <a:spLocks noChangeArrowheads="1"/>
            </p:cNvSpPr>
            <p:nvPr/>
          </p:nvSpPr>
          <p:spPr bwMode="auto">
            <a:xfrm>
              <a:off x="657" y="2568"/>
              <a:ext cx="1134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19" name="Text Box 11"/>
            <p:cNvSpPr txBox="1">
              <a:spLocks noChangeArrowheads="1"/>
            </p:cNvSpPr>
            <p:nvPr/>
          </p:nvSpPr>
          <p:spPr bwMode="auto">
            <a:xfrm>
              <a:off x="702" y="2795"/>
              <a:ext cx="104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/>
                <a:t>Producir</a:t>
              </a:r>
            </a:p>
          </p:txBody>
        </p:sp>
      </p:grpSp>
      <p:grpSp>
        <p:nvGrpSpPr>
          <p:cNvPr id="68638" name="Group 30"/>
          <p:cNvGrpSpPr>
            <a:grpSpLocks/>
          </p:cNvGrpSpPr>
          <p:nvPr/>
        </p:nvGrpSpPr>
        <p:grpSpPr bwMode="auto">
          <a:xfrm>
            <a:off x="1187450" y="5373688"/>
            <a:ext cx="1800225" cy="1152525"/>
            <a:chOff x="386" y="3594"/>
            <a:chExt cx="1134" cy="726"/>
          </a:xfrm>
        </p:grpSpPr>
        <p:sp>
          <p:nvSpPr>
            <p:cNvPr id="68621" name="Oval 13"/>
            <p:cNvSpPr>
              <a:spLocks noChangeArrowheads="1"/>
            </p:cNvSpPr>
            <p:nvPr/>
          </p:nvSpPr>
          <p:spPr bwMode="auto">
            <a:xfrm>
              <a:off x="386" y="3594"/>
              <a:ext cx="1134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22" name="Text Box 14"/>
            <p:cNvSpPr txBox="1">
              <a:spLocks noChangeArrowheads="1"/>
            </p:cNvSpPr>
            <p:nvPr/>
          </p:nvSpPr>
          <p:spPr bwMode="auto">
            <a:xfrm>
              <a:off x="431" y="3702"/>
              <a:ext cx="104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/>
                <a:t>Ser autónomo</a:t>
              </a:r>
            </a:p>
          </p:txBody>
        </p:sp>
      </p:grpSp>
      <p:grpSp>
        <p:nvGrpSpPr>
          <p:cNvPr id="68623" name="Group 15"/>
          <p:cNvGrpSpPr>
            <a:grpSpLocks/>
          </p:cNvGrpSpPr>
          <p:nvPr/>
        </p:nvGrpSpPr>
        <p:grpSpPr bwMode="auto">
          <a:xfrm>
            <a:off x="2700338" y="2565400"/>
            <a:ext cx="1800225" cy="1152525"/>
            <a:chOff x="657" y="2568"/>
            <a:chExt cx="1134" cy="726"/>
          </a:xfrm>
        </p:grpSpPr>
        <p:sp>
          <p:nvSpPr>
            <p:cNvPr id="68624" name="Oval 16"/>
            <p:cNvSpPr>
              <a:spLocks noChangeArrowheads="1"/>
            </p:cNvSpPr>
            <p:nvPr/>
          </p:nvSpPr>
          <p:spPr bwMode="auto">
            <a:xfrm>
              <a:off x="657" y="2568"/>
              <a:ext cx="1134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25" name="Text Box 17"/>
            <p:cNvSpPr txBox="1">
              <a:spLocks noChangeArrowheads="1"/>
            </p:cNvSpPr>
            <p:nvPr/>
          </p:nvSpPr>
          <p:spPr bwMode="auto">
            <a:xfrm>
              <a:off x="702" y="2795"/>
              <a:ext cx="104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/>
                <a:t>Crear</a:t>
              </a:r>
            </a:p>
          </p:txBody>
        </p:sp>
      </p:grpSp>
      <p:grpSp>
        <p:nvGrpSpPr>
          <p:cNvPr id="68639" name="Group 31"/>
          <p:cNvGrpSpPr>
            <a:grpSpLocks/>
          </p:cNvGrpSpPr>
          <p:nvPr/>
        </p:nvGrpSpPr>
        <p:grpSpPr bwMode="auto">
          <a:xfrm>
            <a:off x="6372225" y="5373688"/>
            <a:ext cx="1800225" cy="1152525"/>
            <a:chOff x="3152" y="3384"/>
            <a:chExt cx="1134" cy="726"/>
          </a:xfrm>
        </p:grpSpPr>
        <p:sp>
          <p:nvSpPr>
            <p:cNvPr id="68627" name="Oval 19"/>
            <p:cNvSpPr>
              <a:spLocks noChangeArrowheads="1"/>
            </p:cNvSpPr>
            <p:nvPr/>
          </p:nvSpPr>
          <p:spPr bwMode="auto">
            <a:xfrm>
              <a:off x="3152" y="3384"/>
              <a:ext cx="1134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28" name="Text Box 20"/>
            <p:cNvSpPr txBox="1">
              <a:spLocks noChangeArrowheads="1"/>
            </p:cNvSpPr>
            <p:nvPr/>
          </p:nvSpPr>
          <p:spPr bwMode="auto">
            <a:xfrm>
              <a:off x="3197" y="3521"/>
              <a:ext cx="104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/>
                <a:t>Lengua Extranjera</a:t>
              </a:r>
            </a:p>
          </p:txBody>
        </p:sp>
      </p:grpSp>
      <p:grpSp>
        <p:nvGrpSpPr>
          <p:cNvPr id="68629" name="Group 21"/>
          <p:cNvGrpSpPr>
            <a:grpSpLocks/>
          </p:cNvGrpSpPr>
          <p:nvPr/>
        </p:nvGrpSpPr>
        <p:grpSpPr bwMode="auto">
          <a:xfrm>
            <a:off x="5148263" y="2565400"/>
            <a:ext cx="1800225" cy="1152525"/>
            <a:chOff x="657" y="2568"/>
            <a:chExt cx="1134" cy="726"/>
          </a:xfrm>
        </p:grpSpPr>
        <p:sp>
          <p:nvSpPr>
            <p:cNvPr id="68630" name="Oval 22"/>
            <p:cNvSpPr>
              <a:spLocks noChangeArrowheads="1"/>
            </p:cNvSpPr>
            <p:nvPr/>
          </p:nvSpPr>
          <p:spPr bwMode="auto">
            <a:xfrm>
              <a:off x="657" y="2568"/>
              <a:ext cx="1134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31" name="Text Box 23"/>
            <p:cNvSpPr txBox="1">
              <a:spLocks noChangeArrowheads="1"/>
            </p:cNvSpPr>
            <p:nvPr/>
          </p:nvSpPr>
          <p:spPr bwMode="auto">
            <a:xfrm>
              <a:off x="702" y="2795"/>
              <a:ext cx="104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/>
                <a:t>Valorar</a:t>
              </a:r>
            </a:p>
          </p:txBody>
        </p:sp>
      </p:grpSp>
      <p:grpSp>
        <p:nvGrpSpPr>
          <p:cNvPr id="68632" name="Group 24"/>
          <p:cNvGrpSpPr>
            <a:grpSpLocks/>
          </p:cNvGrpSpPr>
          <p:nvPr/>
        </p:nvGrpSpPr>
        <p:grpSpPr bwMode="auto">
          <a:xfrm>
            <a:off x="6516688" y="3789363"/>
            <a:ext cx="1800225" cy="1152525"/>
            <a:chOff x="657" y="2568"/>
            <a:chExt cx="1134" cy="726"/>
          </a:xfrm>
        </p:grpSpPr>
        <p:sp>
          <p:nvSpPr>
            <p:cNvPr id="68633" name="Oval 25"/>
            <p:cNvSpPr>
              <a:spLocks noChangeArrowheads="1"/>
            </p:cNvSpPr>
            <p:nvPr/>
          </p:nvSpPr>
          <p:spPr bwMode="auto">
            <a:xfrm>
              <a:off x="657" y="2568"/>
              <a:ext cx="1134" cy="72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34" name="Text Box 26"/>
            <p:cNvSpPr txBox="1">
              <a:spLocks noChangeArrowheads="1"/>
            </p:cNvSpPr>
            <p:nvPr/>
          </p:nvSpPr>
          <p:spPr bwMode="auto">
            <a:xfrm>
              <a:off x="702" y="2795"/>
              <a:ext cx="104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/>
                <a:t>Decidir</a:t>
              </a:r>
            </a:p>
          </p:txBody>
        </p:sp>
      </p:grpSp>
      <p:grpSp>
        <p:nvGrpSpPr>
          <p:cNvPr id="68640" name="Group 32"/>
          <p:cNvGrpSpPr>
            <a:grpSpLocks/>
          </p:cNvGrpSpPr>
          <p:nvPr/>
        </p:nvGrpSpPr>
        <p:grpSpPr bwMode="auto">
          <a:xfrm>
            <a:off x="3779838" y="4005263"/>
            <a:ext cx="1800225" cy="1152525"/>
            <a:chOff x="2381" y="2523"/>
            <a:chExt cx="1134" cy="726"/>
          </a:xfrm>
        </p:grpSpPr>
        <p:sp>
          <p:nvSpPr>
            <p:cNvPr id="68636" name="Oval 28"/>
            <p:cNvSpPr>
              <a:spLocks noChangeArrowheads="1"/>
            </p:cNvSpPr>
            <p:nvPr/>
          </p:nvSpPr>
          <p:spPr bwMode="auto">
            <a:xfrm>
              <a:off x="2381" y="2523"/>
              <a:ext cx="1134" cy="726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68637" name="Text Box 29"/>
            <p:cNvSpPr txBox="1">
              <a:spLocks noChangeArrowheads="1"/>
            </p:cNvSpPr>
            <p:nvPr/>
          </p:nvSpPr>
          <p:spPr bwMode="auto">
            <a:xfrm>
              <a:off x="2426" y="2659"/>
              <a:ext cx="104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VE" sz="20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Aprender a Aprender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686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Consideraciones Iniciales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Las TIC´S vienen a complementar y no a sustituir.</a:t>
            </a:r>
          </a:p>
          <a:p>
            <a:pPr>
              <a:lnSpc>
                <a:spcPct val="90000"/>
              </a:lnSpc>
            </a:pPr>
            <a:endParaRPr lang="es-VE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A través de las mismas podemos hacer de manera más eficaz y rápida lo que siempre hacíamos.</a:t>
            </a:r>
          </a:p>
          <a:p>
            <a:pPr>
              <a:lnSpc>
                <a:spcPct val="90000"/>
              </a:lnSpc>
            </a:pPr>
            <a:endParaRPr lang="es-VE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s-VE">
                <a:latin typeface="Comic Sans MS" pitchFamily="66" charset="0"/>
              </a:rPr>
              <a:t>Podemos promover la creatividad e inventiva de nuestros alumnos.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Definiciones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sp>
        <p:nvSpPr>
          <p:cNvPr id="70674" name="Oval 18"/>
          <p:cNvSpPr>
            <a:spLocks noChangeArrowheads="1"/>
          </p:cNvSpPr>
          <p:nvPr/>
        </p:nvSpPr>
        <p:spPr bwMode="auto">
          <a:xfrm>
            <a:off x="684213" y="1989138"/>
            <a:ext cx="37338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400" b="1">
                <a:latin typeface="Comic Sans MS" pitchFamily="66" charset="0"/>
              </a:rPr>
              <a:t>Tecnologías de la </a:t>
            </a:r>
          </a:p>
          <a:p>
            <a:pPr algn="ctr"/>
            <a:r>
              <a:rPr lang="es-MX" sz="2400" b="1">
                <a:latin typeface="Comic Sans MS" pitchFamily="66" charset="0"/>
              </a:rPr>
              <a:t>Información </a:t>
            </a:r>
          </a:p>
          <a:p>
            <a:pPr algn="ctr"/>
            <a:r>
              <a:rPr lang="es-MX" sz="2400" b="1">
                <a:latin typeface="Comic Sans MS" pitchFamily="66" charset="0"/>
              </a:rPr>
              <a:t>y Comunicación</a:t>
            </a:r>
            <a:endParaRPr lang="es-ES" sz="2400" b="1">
              <a:latin typeface="Comic Sans MS" pitchFamily="66" charset="0"/>
            </a:endParaRPr>
          </a:p>
        </p:txBody>
      </p:sp>
      <p:grpSp>
        <p:nvGrpSpPr>
          <p:cNvPr id="70681" name="Group 25"/>
          <p:cNvGrpSpPr>
            <a:grpSpLocks/>
          </p:cNvGrpSpPr>
          <p:nvPr/>
        </p:nvGrpSpPr>
        <p:grpSpPr bwMode="auto">
          <a:xfrm>
            <a:off x="4859338" y="2060575"/>
            <a:ext cx="3657600" cy="1371600"/>
            <a:chOff x="3061" y="1298"/>
            <a:chExt cx="2304" cy="864"/>
          </a:xfrm>
        </p:grpSpPr>
        <p:sp>
          <p:nvSpPr>
            <p:cNvPr id="70667" name="Oval 11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061" y="1298"/>
              <a:ext cx="2304" cy="86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70675" name="Rectangle 19"/>
            <p:cNvSpPr>
              <a:spLocks noChangeArrowheads="1"/>
            </p:cNvSpPr>
            <p:nvPr/>
          </p:nvSpPr>
          <p:spPr bwMode="auto">
            <a:xfrm>
              <a:off x="3618" y="1480"/>
              <a:ext cx="125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MX" sz="2400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Integración </a:t>
              </a:r>
            </a:p>
            <a:p>
              <a:r>
                <a:rPr lang="es-MX" sz="2400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66" charset="0"/>
                </a:rPr>
                <a:t>Curricular</a:t>
              </a:r>
              <a:endParaRPr lang="es-ES" sz="2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endParaRPr>
            </a:p>
          </p:txBody>
        </p:sp>
      </p:grpSp>
      <p:sp>
        <p:nvSpPr>
          <p:cNvPr id="70676" name="Line 20"/>
          <p:cNvSpPr>
            <a:spLocks noChangeShapeType="1"/>
          </p:cNvSpPr>
          <p:nvPr/>
        </p:nvSpPr>
        <p:spPr bwMode="auto">
          <a:xfrm flipH="1">
            <a:off x="3563938" y="1412875"/>
            <a:ext cx="5334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70677" name="Line 21"/>
          <p:cNvSpPr>
            <a:spLocks noChangeShapeType="1"/>
          </p:cNvSpPr>
          <p:nvPr/>
        </p:nvSpPr>
        <p:spPr bwMode="auto">
          <a:xfrm>
            <a:off x="5257800" y="1412875"/>
            <a:ext cx="6096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MX"/>
          </a:p>
        </p:txBody>
      </p:sp>
      <p:sp>
        <p:nvSpPr>
          <p:cNvPr id="70678" name="Rectangle 22"/>
          <p:cNvSpPr>
            <a:spLocks noChangeArrowheads="1"/>
          </p:cNvSpPr>
          <p:nvPr/>
        </p:nvSpPr>
        <p:spPr bwMode="auto">
          <a:xfrm>
            <a:off x="323850" y="3789363"/>
            <a:ext cx="3887788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</a:pPr>
            <a:r>
              <a:rPr lang="es-VE" sz="24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“Instrumentos técnicos que giran en torno a los nuevos descubrimientos de la información”  </a:t>
            </a:r>
          </a:p>
          <a:p>
            <a:pPr algn="ctr">
              <a:lnSpc>
                <a:spcPct val="115000"/>
              </a:lnSpc>
            </a:pPr>
            <a:r>
              <a:rPr lang="es-VE" sz="240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(Cabero, 2000)</a:t>
            </a:r>
            <a:r>
              <a:rPr lang="es-VE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   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4932363" y="3716338"/>
            <a:ext cx="4032250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2200">
                <a:latin typeface="Comic Sans MS" pitchFamily="66" charset="0"/>
              </a:rPr>
              <a:t>Conjunto de decisiones que se toman en relación a los elementos curriculares, independientemente </a:t>
            </a:r>
          </a:p>
          <a:p>
            <a:pPr algn="ctr"/>
            <a:r>
              <a:rPr lang="es-MX" sz="2200">
                <a:latin typeface="Comic Sans MS" pitchFamily="66" charset="0"/>
              </a:rPr>
              <a:t>del modelo utilizado en el</a:t>
            </a:r>
          </a:p>
          <a:p>
            <a:pPr algn="ctr"/>
            <a:r>
              <a:rPr lang="es-MX" sz="2200">
                <a:latin typeface="Comic Sans MS" pitchFamily="66" charset="0"/>
              </a:rPr>
              <a:t>proceso de </a:t>
            </a:r>
          </a:p>
          <a:p>
            <a:pPr algn="ctr"/>
            <a:r>
              <a:rPr lang="es-MX" sz="2200">
                <a:latin typeface="Comic Sans MS" pitchFamily="66" charset="0"/>
              </a:rPr>
              <a:t>enseñanza-aprendizaje.</a:t>
            </a:r>
            <a:endParaRPr lang="es-ES" sz="2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4" grpId="0" animBg="1"/>
      <p:bldP spid="70676" grpId="0" animBg="1"/>
      <p:bldP spid="70677" grpId="0" animBg="1"/>
      <p:bldP spid="70678" grpId="0" autoUpdateAnimBg="0"/>
      <p:bldP spid="7067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Tecnologías de la Información</a:t>
            </a:r>
            <a:b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y Comunicación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960563"/>
            <a:ext cx="8229600" cy="4492625"/>
          </a:xfrm>
        </p:spPr>
        <p:txBody>
          <a:bodyPr/>
          <a:lstStyle/>
          <a:p>
            <a:pPr algn="just"/>
            <a:r>
              <a:rPr lang="es-ES" sz="2800">
                <a:latin typeface="Comic Sans MS" pitchFamily="66" charset="0"/>
              </a:rPr>
              <a:t>Es utilizada para referirse a una serie de nuevos medios como los hipertextos, los multimedia, Internet, la realidad virtual o la televisión por satélite.</a:t>
            </a:r>
          </a:p>
          <a:p>
            <a:pPr algn="just"/>
            <a:r>
              <a:rPr lang="es-ES" sz="2800">
                <a:latin typeface="Comic Sans MS" pitchFamily="66" charset="0"/>
              </a:rPr>
              <a:t>Giran de manera interactiva en torno a las telecomunicaciones, la informática, los audiovisuales y las redes informáticas que permiten ampliar la potencia y funcionalidad de los computadores independientemente de su ubicación física.  (Cabero, 2000).</a:t>
            </a:r>
            <a:endParaRPr lang="es-VE" sz="2800">
              <a:latin typeface="Comic Sans MS" pitchFamily="66" charset="0"/>
            </a:endParaRP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keyboard-typing-01"/>
          <p:cNvPicPr>
            <a:picLocks noChangeAspect="1" noChangeArrowheads="1"/>
          </p:cNvPicPr>
          <p:nvPr/>
        </p:nvPicPr>
        <p:blipFill>
          <a:blip r:embed="rId2" cstate="print">
            <a:lum bright="-24000" contrast="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Tecnologías de la Información</a:t>
            </a:r>
            <a:b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s-V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y Comunicación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755650" y="5516563"/>
            <a:ext cx="5616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VE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348038" y="1600200"/>
            <a:ext cx="1871662" cy="604838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s-ES_tradnl" b="1">
                <a:effectLst>
                  <a:outerShdw blurRad="38100" dist="38100" dir="2700000" algn="tl">
                    <a:srgbClr val="C0C0C0"/>
                  </a:outerShdw>
                </a:effectLst>
              </a:rPr>
              <a:t>Ventajas</a:t>
            </a:r>
            <a:endParaRPr lang="es-E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 flipH="1">
            <a:off x="1828800" y="2514600"/>
            <a:ext cx="2438400" cy="762000"/>
          </a:xfrm>
          <a:prstGeom prst="line">
            <a:avLst/>
          </a:prstGeom>
          <a:noFill/>
          <a:ln w="1301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 flipH="1">
            <a:off x="3048000" y="2590800"/>
            <a:ext cx="1219200" cy="1371600"/>
          </a:xfrm>
          <a:prstGeom prst="line">
            <a:avLst/>
          </a:prstGeom>
          <a:noFill/>
          <a:ln w="1301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>
            <a:off x="4267200" y="2590800"/>
            <a:ext cx="0" cy="1905000"/>
          </a:xfrm>
          <a:prstGeom prst="line">
            <a:avLst/>
          </a:prstGeom>
          <a:noFill/>
          <a:ln w="1301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4284663" y="2492375"/>
            <a:ext cx="1447800" cy="1447800"/>
          </a:xfrm>
          <a:prstGeom prst="line">
            <a:avLst/>
          </a:prstGeom>
          <a:noFill/>
          <a:ln w="1301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4267200" y="2492375"/>
            <a:ext cx="2438400" cy="609600"/>
          </a:xfrm>
          <a:prstGeom prst="line">
            <a:avLst/>
          </a:prstGeom>
          <a:noFill/>
          <a:ln w="1301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179388" y="3432175"/>
            <a:ext cx="2209800" cy="860425"/>
          </a:xfrm>
          <a:prstGeom prst="rect">
            <a:avLst/>
          </a:prstGeom>
          <a:solidFill>
            <a:srgbClr val="FFFFFF"/>
          </a:solidFill>
          <a:ln w="38100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>
                <a:solidFill>
                  <a:schemeClr val="accent1"/>
                </a:solidFill>
                <a:latin typeface="Times New Roman" pitchFamily="18" charset="0"/>
              </a:rPr>
              <a:t>Alfabetización informática</a:t>
            </a:r>
            <a:endParaRPr lang="es-ES" sz="24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1466850" y="4581525"/>
            <a:ext cx="2209800" cy="1225550"/>
          </a:xfrm>
          <a:prstGeom prst="rect">
            <a:avLst/>
          </a:prstGeom>
          <a:solidFill>
            <a:srgbClr val="FFFFFF"/>
          </a:solidFill>
          <a:ln w="38100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>
                <a:solidFill>
                  <a:schemeClr val="accent1"/>
                </a:solidFill>
                <a:latin typeface="Times New Roman" pitchFamily="18" charset="0"/>
              </a:rPr>
              <a:t>Diferentes formas de comunicación</a:t>
            </a:r>
            <a:endParaRPr lang="es-ES" sz="24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3946525" y="5300663"/>
            <a:ext cx="2209800" cy="860425"/>
          </a:xfrm>
          <a:prstGeom prst="rect">
            <a:avLst/>
          </a:prstGeom>
          <a:solidFill>
            <a:srgbClr val="FFFFFF"/>
          </a:solidFill>
          <a:ln w="38100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>
                <a:solidFill>
                  <a:schemeClr val="accent1"/>
                </a:solidFill>
                <a:latin typeface="Times New Roman" pitchFamily="18" charset="0"/>
              </a:rPr>
              <a:t>Compartir con colegas</a:t>
            </a:r>
            <a:endParaRPr lang="es-ES" sz="24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72721" name="Text Box 17"/>
          <p:cNvSpPr txBox="1">
            <a:spLocks noChangeArrowheads="1"/>
          </p:cNvSpPr>
          <p:nvPr/>
        </p:nvSpPr>
        <p:spPr bwMode="auto">
          <a:xfrm>
            <a:off x="5891213" y="4292600"/>
            <a:ext cx="2209800" cy="860425"/>
          </a:xfrm>
          <a:prstGeom prst="rect">
            <a:avLst/>
          </a:prstGeom>
          <a:solidFill>
            <a:srgbClr val="FFFFFF"/>
          </a:solidFill>
          <a:ln w="38100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>
                <a:solidFill>
                  <a:schemeClr val="accent1"/>
                </a:solidFill>
                <a:latin typeface="Times New Roman" pitchFamily="18" charset="0"/>
              </a:rPr>
              <a:t>Nuevas formas de aprender</a:t>
            </a:r>
            <a:endParaRPr lang="es-ES" sz="2400">
              <a:solidFill>
                <a:schemeClr val="accent1"/>
              </a:solidFill>
              <a:latin typeface="Times New Roman" pitchFamily="18" charset="0"/>
            </a:endParaRPr>
          </a:p>
        </p:txBody>
      </p:sp>
      <p:sp>
        <p:nvSpPr>
          <p:cNvPr id="72722" name="Text Box 18"/>
          <p:cNvSpPr txBox="1">
            <a:spLocks noChangeArrowheads="1"/>
          </p:cNvSpPr>
          <p:nvPr/>
        </p:nvSpPr>
        <p:spPr bwMode="auto">
          <a:xfrm>
            <a:off x="6877050" y="3141663"/>
            <a:ext cx="2159000" cy="860425"/>
          </a:xfrm>
          <a:prstGeom prst="rect">
            <a:avLst/>
          </a:prstGeom>
          <a:solidFill>
            <a:srgbClr val="FFFFFF"/>
          </a:solidFill>
          <a:ln w="38100">
            <a:solidFill>
              <a:srgbClr val="9966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2400">
                <a:solidFill>
                  <a:schemeClr val="accent1"/>
                </a:solidFill>
                <a:latin typeface="Times New Roman" pitchFamily="18" charset="0"/>
              </a:rPr>
              <a:t>Amplían el Currículo</a:t>
            </a:r>
            <a:endParaRPr lang="es-ES" sz="2400">
              <a:solidFill>
                <a:schemeClr val="accent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1" build="p"/>
      <p:bldP spid="72712" grpId="0" animBg="1"/>
      <p:bldP spid="72713" grpId="0" animBg="1"/>
      <p:bldP spid="72714" grpId="0" animBg="1"/>
      <p:bldP spid="72715" grpId="0" animBg="1"/>
      <p:bldP spid="72716" grpId="0" animBg="1"/>
      <p:bldP spid="72718" grpId="0" animBg="1"/>
      <p:bldP spid="72719" grpId="0" animBg="1"/>
      <p:bldP spid="72720" grpId="0" animBg="1"/>
      <p:bldP spid="72721" grpId="0" animBg="1"/>
      <p:bldP spid="72722" grpId="0" animBg="1"/>
    </p:bldLst>
  </p:timing>
</p:sld>
</file>

<file path=ppt/theme/theme1.xml><?xml version="1.0" encoding="utf-8"?>
<a:theme xmlns:a="http://schemas.openxmlformats.org/drawingml/2006/main" name="Settings">
  <a:themeElements>
    <a:clrScheme name="Settings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Setting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tting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tting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tting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tting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tting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tting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tting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tting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tting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tting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tting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tting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presentaciones\Bordes rectos.pot</Template>
  <TotalTime>410</TotalTime>
  <Words>1771</Words>
  <Application>Microsoft Office PowerPoint</Application>
  <PresentationFormat>Presentación en pantalla (4:3)</PresentationFormat>
  <Paragraphs>214</Paragraphs>
  <Slides>43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9" baseType="lpstr">
      <vt:lpstr>Arial</vt:lpstr>
      <vt:lpstr>Comic Sans MS</vt:lpstr>
      <vt:lpstr>Times New Roman</vt:lpstr>
      <vt:lpstr>Arial Unicode MS</vt:lpstr>
      <vt:lpstr>SimSun</vt:lpstr>
      <vt:lpstr>Settings</vt:lpstr>
      <vt:lpstr>Las Nuevas Tecnologías de Información y Comunicación:   Integración Curricular</vt:lpstr>
      <vt:lpstr>Consideraciones Iniciales</vt:lpstr>
      <vt:lpstr>Consideraciones Iniciales</vt:lpstr>
      <vt:lpstr>Consideraciones Iniciales</vt:lpstr>
      <vt:lpstr>Consideraciones Iniciales</vt:lpstr>
      <vt:lpstr>Consideraciones Iniciales</vt:lpstr>
      <vt:lpstr>Definiciones</vt:lpstr>
      <vt:lpstr>Tecnologías de la Información  y Comunicación</vt:lpstr>
      <vt:lpstr>Tecnologías de la Información  y Comunicación</vt:lpstr>
      <vt:lpstr>Tecnologías de la Información y Comunicación El Trabajo en el Aula</vt:lpstr>
      <vt:lpstr>Tecnologías de la Información y Comunicación El Trabajo en el Aula</vt:lpstr>
      <vt:lpstr>Tecnologías de la Información y Comunicación El Trabajo en el Aula</vt:lpstr>
      <vt:lpstr>Integración Curricular de los medios</vt:lpstr>
      <vt:lpstr>Integración Curricular de los medios</vt:lpstr>
      <vt:lpstr>Integración Curricular de los medios</vt:lpstr>
      <vt:lpstr>Integración Curricular</vt:lpstr>
      <vt:lpstr>Integración Curricular</vt:lpstr>
      <vt:lpstr>Integración Curricular</vt:lpstr>
      <vt:lpstr>Integración Curricular Modelo propuesto por el Dr. Julio Cabero (1999)</vt:lpstr>
      <vt:lpstr>Otros aspectos del diseño curricular a tomar en cuenta para la integración de los medios:</vt:lpstr>
      <vt:lpstr>Diapositiva 21</vt:lpstr>
      <vt:lpstr>Recomendaciones a los profesores al seleccionar y utilizar los medios:</vt:lpstr>
      <vt:lpstr>Una Experiencia de Integración</vt:lpstr>
      <vt:lpstr>Una Experiencia de Integración</vt:lpstr>
      <vt:lpstr>Programa Pequeño Explorador KidSmart</vt:lpstr>
      <vt:lpstr>Programa Pequeño Explorador KidSmart</vt:lpstr>
      <vt:lpstr>Programa Pequeño Explorador KidSmart</vt:lpstr>
      <vt:lpstr>Programa Pequeño Explorador KidSmart</vt:lpstr>
      <vt:lpstr>Otra Experiencia</vt:lpstr>
      <vt:lpstr>Proyecto “Tecnologías de Información y Comunicación en la Práctica Pedagógica (TICPP)”</vt:lpstr>
      <vt:lpstr>Proyecto “Tecnologías de Información y Comunicación en la Práctica Pedagógica (TICPP)”</vt:lpstr>
      <vt:lpstr>Proyecto “Tecnologías de Información y Comunicación en la Práctica Pedagógica (TICPP)”</vt:lpstr>
      <vt:lpstr>Proyecto “Tecnologías de Información y Comunicación en la Práctica Pedagógica (TICPP)”</vt:lpstr>
      <vt:lpstr>Diapositiva 34</vt:lpstr>
      <vt:lpstr>Diapositiva 35</vt:lpstr>
      <vt:lpstr>Diapositiva 36</vt:lpstr>
      <vt:lpstr>Diapositiva 37</vt:lpstr>
      <vt:lpstr>Diapositiva 38</vt:lpstr>
      <vt:lpstr>Proyecto “Tecnologías de Información y Comunicación en la Práctica Pedagógica (TICPP)”</vt:lpstr>
      <vt:lpstr>Conclusiones y Recomendaciones</vt:lpstr>
      <vt:lpstr>Conclusiones y Recomendaciones</vt:lpstr>
      <vt:lpstr>Conclusiones y Recomendaciones</vt:lpstr>
      <vt:lpstr>Conclusiones y Recomendaciones</vt:lpstr>
    </vt:vector>
  </TitlesOfParts>
  <Company>905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Nuevas Tecnologías de Información y Comunicación:   Integración Curricular</dc:title>
  <dc:creator>Maria Eugenia Bello</dc:creator>
  <cp:lastModifiedBy>felix23</cp:lastModifiedBy>
  <cp:revision>57</cp:revision>
  <cp:lastPrinted>1601-01-01T00:00:00Z</cp:lastPrinted>
  <dcterms:created xsi:type="dcterms:W3CDTF">2003-05-18T14:21:22Z</dcterms:created>
  <dcterms:modified xsi:type="dcterms:W3CDTF">2011-11-22T06:50:48Z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6</vt:i4>
  </property>
</Properties>
</file>