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39"/>
  </p:notesMasterIdLst>
  <p:sldIdLst>
    <p:sldId id="306" r:id="rId2"/>
    <p:sldId id="256" r:id="rId3"/>
    <p:sldId id="276" r:id="rId4"/>
    <p:sldId id="257" r:id="rId5"/>
    <p:sldId id="308" r:id="rId6"/>
    <p:sldId id="313" r:id="rId7"/>
    <p:sldId id="305" r:id="rId8"/>
    <p:sldId id="296" r:id="rId9"/>
    <p:sldId id="300" r:id="rId10"/>
    <p:sldId id="301" r:id="rId11"/>
    <p:sldId id="258" r:id="rId12"/>
    <p:sldId id="293" r:id="rId13"/>
    <p:sldId id="259" r:id="rId14"/>
    <p:sldId id="294" r:id="rId15"/>
    <p:sldId id="295" r:id="rId16"/>
    <p:sldId id="260" r:id="rId17"/>
    <p:sldId id="264" r:id="rId18"/>
    <p:sldId id="265" r:id="rId19"/>
    <p:sldId id="309" r:id="rId20"/>
    <p:sldId id="266" r:id="rId21"/>
    <p:sldId id="278" r:id="rId22"/>
    <p:sldId id="298" r:id="rId23"/>
    <p:sldId id="267" r:id="rId24"/>
    <p:sldId id="299" r:id="rId25"/>
    <p:sldId id="268" r:id="rId26"/>
    <p:sldId id="269" r:id="rId27"/>
    <p:sldId id="270" r:id="rId28"/>
    <p:sldId id="272" r:id="rId29"/>
    <p:sldId id="279" r:id="rId30"/>
    <p:sldId id="280" r:id="rId31"/>
    <p:sldId id="282" r:id="rId32"/>
    <p:sldId id="281" r:id="rId33"/>
    <p:sldId id="283" r:id="rId34"/>
    <p:sldId id="310" r:id="rId35"/>
    <p:sldId id="311" r:id="rId36"/>
    <p:sldId id="312" r:id="rId37"/>
    <p:sldId id="275" r:id="rId38"/>
  </p:sldIdLst>
  <p:sldSz cx="9144000" cy="6858000" type="screen4x3"/>
  <p:notesSz cx="6858000" cy="9144000"/>
  <p:defaultTextStyle>
    <a:defPPr>
      <a:defRPr lang="es-E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3300"/>
    <a:srgbClr val="CC3300"/>
    <a:srgbClr val="00CC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81" autoAdjust="0"/>
  </p:normalViewPr>
  <p:slideViewPr>
    <p:cSldViewPr>
      <p:cViewPr>
        <p:scale>
          <a:sx n="66" d="100"/>
          <a:sy n="66" d="100"/>
        </p:scale>
        <p:origin x="-1686"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214D37E-BF85-4D18-B50D-C84A3579A613}" type="datetimeFigureOut">
              <a:rPr lang="es-ES"/>
              <a:pPr>
                <a:defRPr/>
              </a:pPr>
              <a:t>22/11/2011</a:t>
            </a:fld>
            <a:endParaRPr lang="es-ES"/>
          </a:p>
        </p:txBody>
      </p:sp>
      <p:sp>
        <p:nvSpPr>
          <p:cNvPr id="43012"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3031550-4B08-4ADF-A7EA-80B397123B5B}"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5" name="4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grpSp>
        <p:nvGrpSpPr>
          <p:cNvPr id="6" name="8 Grupo"/>
          <p:cNvGrpSpPr>
            <a:grpSpLocks/>
          </p:cNvGrpSpPr>
          <p:nvPr/>
        </p:nvGrpSpPr>
        <p:grpSpPr bwMode="auto">
          <a:xfrm>
            <a:off x="-19050" y="203200"/>
            <a:ext cx="9180513" cy="647700"/>
            <a:chOff x="-19045" y="216550"/>
            <a:chExt cx="9180548" cy="649224"/>
          </a:xfrm>
        </p:grpSpPr>
        <p:sp>
          <p:nvSpPr>
            <p:cNvPr id="7"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grpSp>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10" name="29 Marcador de fecha"/>
          <p:cNvSpPr>
            <a:spLocks noGrp="1"/>
          </p:cNvSpPr>
          <p:nvPr>
            <p:ph type="dt" sz="half" idx="10"/>
          </p:nvPr>
        </p:nvSpPr>
        <p:spPr/>
        <p:txBody>
          <a:bodyPr/>
          <a:lstStyle>
            <a:lvl1pPr>
              <a:defRPr/>
            </a:lvl1pPr>
          </a:lstStyle>
          <a:p>
            <a:pPr>
              <a:defRPr/>
            </a:pPr>
            <a:fld id="{C7A898D8-EFDC-4DCF-8410-12E7CD290FC9}" type="datetime1">
              <a:rPr lang="es-ES"/>
              <a:pPr>
                <a:defRPr/>
              </a:pPr>
              <a:t>22/11/2011</a:t>
            </a:fld>
            <a:endParaRPr lang="es-ES"/>
          </a:p>
        </p:txBody>
      </p:sp>
      <p:sp>
        <p:nvSpPr>
          <p:cNvPr id="11" name="18 Marcador de pie de página"/>
          <p:cNvSpPr>
            <a:spLocks noGrp="1"/>
          </p:cNvSpPr>
          <p:nvPr>
            <p:ph type="ftr" sz="quarter" idx="11"/>
          </p:nvPr>
        </p:nvSpPr>
        <p:spPr/>
        <p:txBody>
          <a:bodyPr/>
          <a:lstStyle>
            <a:lvl1pPr>
              <a:defRPr>
                <a:solidFill>
                  <a:srgbClr val="D1EAEE"/>
                </a:solidFill>
              </a:defRPr>
            </a:lvl1pPr>
          </a:lstStyle>
          <a:p>
            <a:pPr>
              <a:defRPr/>
            </a:pPr>
            <a:r>
              <a:rPr lang="es-ES"/>
              <a:t>julianalsolaJulianalsola</a:t>
            </a:r>
          </a:p>
        </p:txBody>
      </p:sp>
      <p:sp>
        <p:nvSpPr>
          <p:cNvPr id="12" name="26 Marcador de número de diapositiva"/>
          <p:cNvSpPr>
            <a:spLocks noGrp="1"/>
          </p:cNvSpPr>
          <p:nvPr>
            <p:ph type="sldNum" sz="quarter" idx="12"/>
          </p:nvPr>
        </p:nvSpPr>
        <p:spPr>
          <a:xfrm>
            <a:off x="7924800" y="6356350"/>
            <a:ext cx="762000" cy="365125"/>
          </a:xfrm>
        </p:spPr>
        <p:txBody>
          <a:bodyPr/>
          <a:lstStyle>
            <a:lvl1pPr>
              <a:defRPr/>
            </a:lvl1pPr>
          </a:lstStyle>
          <a:p>
            <a:pPr>
              <a:defRPr/>
            </a:pPr>
            <a:fld id="{F035E1B0-F257-415A-A3F3-89A4E1DA793D}"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5" name="4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grpSp>
        <p:nvGrpSpPr>
          <p:cNvPr id="6" name="1 Grupo"/>
          <p:cNvGrpSpPr>
            <a:grpSpLocks/>
          </p:cNvGrpSpPr>
          <p:nvPr/>
        </p:nvGrpSpPr>
        <p:grpSpPr bwMode="auto">
          <a:xfrm>
            <a:off x="-19050" y="203200"/>
            <a:ext cx="9180513" cy="647700"/>
            <a:chOff x="-19045" y="216550"/>
            <a:chExt cx="9180548" cy="649224"/>
          </a:xfrm>
        </p:grpSpPr>
        <p:sp>
          <p:nvSpPr>
            <p:cNvPr id="7"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grpSp>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9" name="3 Marcador de fecha"/>
          <p:cNvSpPr>
            <a:spLocks noGrp="1"/>
          </p:cNvSpPr>
          <p:nvPr>
            <p:ph type="dt" sz="half" idx="10"/>
          </p:nvPr>
        </p:nvSpPr>
        <p:spPr/>
        <p:txBody>
          <a:bodyPr/>
          <a:lstStyle>
            <a:lvl1pPr>
              <a:defRPr/>
            </a:lvl1pPr>
          </a:lstStyle>
          <a:p>
            <a:pPr>
              <a:defRPr/>
            </a:pPr>
            <a:fld id="{48515AC0-D049-409D-8D21-8D2CD7FE380F}" type="datetime1">
              <a:rPr lang="es-ES"/>
              <a:pPr>
                <a:defRPr/>
              </a:pPr>
              <a:t>22/11/2011</a:t>
            </a:fld>
            <a:endParaRPr lang="es-ES"/>
          </a:p>
        </p:txBody>
      </p:sp>
      <p:sp>
        <p:nvSpPr>
          <p:cNvPr id="10" name="4 Marcador de pie de página"/>
          <p:cNvSpPr>
            <a:spLocks noGrp="1"/>
          </p:cNvSpPr>
          <p:nvPr>
            <p:ph type="ftr" sz="quarter" idx="11"/>
          </p:nvPr>
        </p:nvSpPr>
        <p:spPr/>
        <p:txBody>
          <a:bodyPr/>
          <a:lstStyle>
            <a:lvl1pPr>
              <a:defRPr>
                <a:solidFill>
                  <a:srgbClr val="D1EAEE"/>
                </a:solidFill>
              </a:defRPr>
            </a:lvl1pPr>
          </a:lstStyle>
          <a:p>
            <a:pPr>
              <a:defRPr/>
            </a:pPr>
            <a:r>
              <a:rPr lang="es-ES"/>
              <a:t>julianalsolaJulianalsola</a:t>
            </a:r>
          </a:p>
        </p:txBody>
      </p:sp>
      <p:sp>
        <p:nvSpPr>
          <p:cNvPr id="11" name="5 Marcador de número de diapositiva"/>
          <p:cNvSpPr>
            <a:spLocks noGrp="1"/>
          </p:cNvSpPr>
          <p:nvPr>
            <p:ph type="sldNum" sz="quarter" idx="12"/>
          </p:nvPr>
        </p:nvSpPr>
        <p:spPr>
          <a:xfrm>
            <a:off x="7924800" y="6356350"/>
            <a:ext cx="762000" cy="365125"/>
          </a:xfrm>
        </p:spPr>
        <p:txBody>
          <a:bodyPr/>
          <a:lstStyle>
            <a:lvl1pPr>
              <a:defRPr/>
            </a:lvl1pPr>
          </a:lstStyle>
          <a:p>
            <a:pPr>
              <a:defRPr/>
            </a:pPr>
            <a:fld id="{82BE2493-E32D-4FD1-94A7-5F434F731D76}"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03F28D8E-6C4B-43CD-B515-BCFDE0A7EEED}" type="datetime1">
              <a:rPr lang="es-ES"/>
              <a:pPr>
                <a:defRPr/>
              </a:pPr>
              <a:t>22/11/2011</a:t>
            </a:fld>
            <a:endParaRPr lang="es-ES"/>
          </a:p>
        </p:txBody>
      </p:sp>
      <p:sp>
        <p:nvSpPr>
          <p:cNvPr id="10" name="5 Marcador de pie de página"/>
          <p:cNvSpPr>
            <a:spLocks noGrp="1"/>
          </p:cNvSpPr>
          <p:nvPr>
            <p:ph type="ftr" sz="quarter" idx="11"/>
          </p:nvPr>
        </p:nvSpPr>
        <p:spPr/>
        <p:txBody>
          <a:bodyPr/>
          <a:lstStyle>
            <a:lvl1pPr>
              <a:defRPr/>
            </a:lvl1pPr>
          </a:lstStyle>
          <a:p>
            <a:pPr>
              <a:defRPr/>
            </a:pPr>
            <a:r>
              <a:rPr lang="es-ES"/>
              <a:t>julianalsolaJulianalsola</a:t>
            </a:r>
          </a:p>
        </p:txBody>
      </p:sp>
      <p:sp>
        <p:nvSpPr>
          <p:cNvPr id="11" name="6 Marcador de número de diapositiva"/>
          <p:cNvSpPr>
            <a:spLocks noGrp="1"/>
          </p:cNvSpPr>
          <p:nvPr>
            <p:ph type="sldNum" sz="quarter" idx="12"/>
          </p:nvPr>
        </p:nvSpPr>
        <p:spPr/>
        <p:txBody>
          <a:bodyPr/>
          <a:lstStyle>
            <a:lvl1pPr>
              <a:defRPr/>
            </a:lvl1pPr>
          </a:lstStyle>
          <a:p>
            <a:pPr>
              <a:defRPr/>
            </a:pPr>
            <a:fld id="{2E5C8DF7-DB0F-4231-BC84-051C316812B9}" type="slidenum">
              <a:rPr lang="es-ES"/>
              <a:pPr>
                <a:defRPr/>
              </a:pPr>
              <a:t>‹Nº›</a:t>
            </a:fld>
            <a:endParaRPr lang="es-E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7"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9" name="4 Marcador de fecha"/>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8CC2BB98-530B-463E-9D3C-9AF19954B455}" type="datetime1">
              <a:rPr lang="es-ES"/>
              <a:pPr>
                <a:defRPr/>
              </a:pPr>
              <a:t>22/11/2011</a:t>
            </a:fld>
            <a:endParaRPr lang="es-ES"/>
          </a:p>
        </p:txBody>
      </p:sp>
      <p:sp>
        <p:nvSpPr>
          <p:cNvPr id="20" name="5 Marcador de pie de página"/>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pPr>
              <a:defRPr/>
            </a:pPr>
            <a:r>
              <a:rPr lang="es-ES"/>
              <a:t>julianalsolaJulianalsola</a:t>
            </a:r>
          </a:p>
        </p:txBody>
      </p:sp>
      <p:sp>
        <p:nvSpPr>
          <p:cNvPr id="21" name="6 Marcador de número de diapositiva"/>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301307D8-B5BB-4EEA-836B-AEF44D829AB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ransition spd="med" advTm="6000"/>
  <p:hf hdr="0" dt="0"/>
  <p:txStyles>
    <p:titleStyle>
      <a:lvl1pPr algn="l" rtl="0" eaLnBrk="0" fontAlgn="base" hangingPunct="0">
        <a:spcBef>
          <a:spcPct val="0"/>
        </a:spcBef>
        <a:spcAft>
          <a:spcPct val="0"/>
        </a:spcAft>
        <a:defRPr sz="5000" kern="1200">
          <a:solidFill>
            <a:schemeClr val="tx2"/>
          </a:solidFill>
          <a:latin typeface="Arial" charset="0"/>
          <a:ea typeface="+mj-ea"/>
          <a:cs typeface="+mj-cs"/>
        </a:defRPr>
      </a:lvl1pPr>
      <a:lvl2pPr algn="l" rtl="0" eaLnBrk="0" fontAlgn="base" hangingPunct="0">
        <a:spcBef>
          <a:spcPct val="0"/>
        </a:spcBef>
        <a:spcAft>
          <a:spcPct val="0"/>
        </a:spcAft>
        <a:defRPr sz="5000">
          <a:solidFill>
            <a:schemeClr val="tx2"/>
          </a:solidFill>
          <a:latin typeface="Arial" charset="0"/>
        </a:defRPr>
      </a:lvl2pPr>
      <a:lvl3pPr algn="l" rtl="0" eaLnBrk="0" fontAlgn="base" hangingPunct="0">
        <a:spcBef>
          <a:spcPct val="0"/>
        </a:spcBef>
        <a:spcAft>
          <a:spcPct val="0"/>
        </a:spcAft>
        <a:defRPr sz="5000">
          <a:solidFill>
            <a:schemeClr val="tx2"/>
          </a:solidFill>
          <a:latin typeface="Arial" charset="0"/>
        </a:defRPr>
      </a:lvl3pPr>
      <a:lvl4pPr algn="l" rtl="0" eaLnBrk="0" fontAlgn="base" hangingPunct="0">
        <a:spcBef>
          <a:spcPct val="0"/>
        </a:spcBef>
        <a:spcAft>
          <a:spcPct val="0"/>
        </a:spcAft>
        <a:defRPr sz="5000">
          <a:solidFill>
            <a:schemeClr val="tx2"/>
          </a:solidFill>
          <a:latin typeface="Arial" charset="0"/>
        </a:defRPr>
      </a:lvl4pPr>
      <a:lvl5pPr algn="l" rtl="0" eaLnBrk="0" fontAlgn="base" hangingPunct="0">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onografias.com/trabajos14/medios-comunicacion/medios-comunicacion.s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aulavirtual.mendoza.gov.ar/index.php?option=com_content&amp;task=view&amp;id=17&amp;Itemid=27" TargetMode="External"/><Relationship Id="rId2" Type="http://schemas.openxmlformats.org/officeDocument/2006/relationships/hyperlink" Target="http://sisbib.unmsm.edu.pe/Bibvirtual/tesis/Ingenie/Caba&#241;as_V_J/Contenido.htm.%20Citado%20el%2028/11/2008" TargetMode="External"/><Relationship Id="rId1" Type="http://schemas.openxmlformats.org/officeDocument/2006/relationships/slideLayout" Target="../slideLayouts/slideLayout2.xml"/><Relationship Id="rId4" Type="http://schemas.openxmlformats.org/officeDocument/2006/relationships/hyperlink" Target="http://sisbib.unmsm.edu.pe/Bibvirtual/tesis/Ingenie/Caba&#241;as_V_J/cap1.htm#bas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cedece.unlugar.com/satelital.html"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ranslate.google.com/translate?hl=es&amp;sl=en&amp;u=http://web.njit.edu/~hiltz/&amp;ei=CqKkSd_9JJ3etgeR_6TWBA&amp;sa=X&amp;oi=translate&amp;resnum=1&amp;ct=result&amp;prev=/search?q=ROXANNE+HILTZ&amp;gbv=2&amp;hl=es&amp;sa=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2 Subtítulo"/>
          <p:cNvSpPr>
            <a:spLocks noGrp="1"/>
          </p:cNvSpPr>
          <p:nvPr>
            <p:ph type="subTitle" idx="4294967295"/>
          </p:nvPr>
        </p:nvSpPr>
        <p:spPr>
          <a:xfrm>
            <a:off x="2195513" y="4365625"/>
            <a:ext cx="4929187" cy="1143000"/>
          </a:xfrm>
        </p:spPr>
        <p:txBody>
          <a:bodyPr lIns="0" rIns="18288"/>
          <a:lstStyle/>
          <a:p>
            <a:pPr marL="0" indent="0" algn="ctr" eaLnBrk="1" hangingPunct="1">
              <a:buFont typeface="Wingdings 2" pitchFamily="18" charset="2"/>
              <a:buNone/>
            </a:pPr>
            <a:r>
              <a:rPr lang="es-MX" sz="3200" b="1" smtClean="0">
                <a:latin typeface="Constantia" pitchFamily="18" charset="0"/>
              </a:rPr>
              <a:t>Juliana v. de Alsola</a:t>
            </a:r>
          </a:p>
          <a:p>
            <a:pPr marL="0" indent="0" algn="ctr" eaLnBrk="1" hangingPunct="1">
              <a:buFont typeface="Wingdings 2" pitchFamily="18" charset="2"/>
              <a:buNone/>
            </a:pPr>
            <a:r>
              <a:rPr lang="es-MX" sz="1800" smtClean="0">
                <a:latin typeface="Constantia" pitchFamily="18" charset="0"/>
              </a:rPr>
              <a:t>julianalsola@yahoo.com.mx</a:t>
            </a:r>
            <a:endParaRPr lang="es-ES" sz="1800" smtClean="0">
              <a:latin typeface="Constantia" pitchFamily="18" charset="0"/>
            </a:endParaRPr>
          </a:p>
        </p:txBody>
      </p:sp>
      <p:sp>
        <p:nvSpPr>
          <p:cNvPr id="6146" name="WordArt 5"/>
          <p:cNvSpPr>
            <a:spLocks noChangeArrowheads="1" noChangeShapeType="1" noTextEdit="1"/>
          </p:cNvSpPr>
          <p:nvPr/>
        </p:nvSpPr>
        <p:spPr bwMode="auto">
          <a:xfrm>
            <a:off x="468313" y="2071688"/>
            <a:ext cx="8032750" cy="2214562"/>
          </a:xfrm>
          <a:prstGeom prst="rect">
            <a:avLst/>
          </a:prstGeom>
        </p:spPr>
        <p:txBody>
          <a:bodyPr wrap="none" fromWordArt="1">
            <a:prstTxWarp prst="textChevron">
              <a:avLst>
                <a:gd name="adj" fmla="val 25000"/>
              </a:avLst>
            </a:prstTxWarp>
          </a:bodyPr>
          <a:lstStyle/>
          <a:p>
            <a:pPr algn="ctr"/>
            <a:r>
              <a:rPr lang="es-MX" sz="2400" b="1" kern="10">
                <a:ln w="9525">
                  <a:solidFill>
                    <a:srgbClr val="000000"/>
                  </a:solidFill>
                  <a:round/>
                  <a:headEnd/>
                  <a:tailEnd/>
                </a:ln>
                <a:solidFill>
                  <a:srgbClr val="00CC99"/>
                </a:solidFill>
                <a:effectLst>
                  <a:outerShdw dist="35921" dir="2700000" algn="ctr" rotWithShape="0">
                    <a:srgbClr val="808080">
                      <a:alpha val="79999"/>
                    </a:srgbClr>
                  </a:outerShdw>
                </a:effectLst>
                <a:latin typeface="Arial"/>
                <a:cs typeface="Arial"/>
              </a:rPr>
              <a:t> AULAS VIRTUALES</a:t>
            </a:r>
          </a:p>
          <a:p>
            <a:pPr algn="ctr"/>
            <a:r>
              <a:rPr lang="es-MX" sz="2400" b="1" kern="10">
                <a:ln w="9525">
                  <a:solidFill>
                    <a:srgbClr val="000000"/>
                  </a:solidFill>
                  <a:round/>
                  <a:headEnd/>
                  <a:tailEnd/>
                </a:ln>
                <a:solidFill>
                  <a:srgbClr val="00CC99"/>
                </a:solidFill>
                <a:effectLst>
                  <a:outerShdw dist="35921" dir="2700000" algn="ctr" rotWithShape="0">
                    <a:srgbClr val="808080">
                      <a:alpha val="79999"/>
                    </a:srgbClr>
                  </a:outerShdw>
                </a:effectLst>
                <a:latin typeface="Arial"/>
                <a:cs typeface="Arial"/>
              </a:rPr>
              <a:t>COMO COMPLEMENTO DE LA CLASE PRESENCIAL.</a:t>
            </a:r>
          </a:p>
        </p:txBody>
      </p:sp>
      <p:sp>
        <p:nvSpPr>
          <p:cNvPr id="5124" name="Rectangle 6"/>
          <p:cNvSpPr>
            <a:spLocks noChangeArrowheads="1"/>
          </p:cNvSpPr>
          <p:nvPr/>
        </p:nvSpPr>
        <p:spPr bwMode="auto">
          <a:xfrm>
            <a:off x="395288" y="476250"/>
            <a:ext cx="8353425" cy="5616575"/>
          </a:xfrm>
          <a:prstGeom prst="rect">
            <a:avLst/>
          </a:prstGeom>
          <a:noFill/>
          <a:ln w="9525">
            <a:solidFill>
              <a:schemeClr val="tx1"/>
            </a:solidFill>
            <a:miter lim="800000"/>
            <a:headEnd/>
            <a:tailEnd/>
          </a:ln>
        </p:spPr>
        <p:txBody>
          <a:bodyPr wrap="none" anchor="ctr"/>
          <a:lstStyle/>
          <a:p>
            <a:endParaRPr lang="es-MX"/>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3"/>
          <p:cNvSpPr>
            <a:spLocks noGrp="1"/>
          </p:cNvSpPr>
          <p:nvPr>
            <p:ph type="body" idx="4294967295"/>
          </p:nvPr>
        </p:nvSpPr>
        <p:spPr>
          <a:xfrm>
            <a:off x="4427538" y="1052513"/>
            <a:ext cx="4392612" cy="5183187"/>
          </a:xfrm>
        </p:spPr>
        <p:txBody>
          <a:bodyPr/>
          <a:lstStyle/>
          <a:p>
            <a:pPr algn="just">
              <a:lnSpc>
                <a:spcPct val="110000"/>
              </a:lnSpc>
              <a:buFont typeface="Wingdings 2" pitchFamily="18" charset="2"/>
              <a:buNone/>
            </a:pPr>
            <a:r>
              <a:rPr lang="es-ES" sz="2400" smtClean="0"/>
              <a:t>    Las grandes distancias   físicas han dejado de ser un obstáculo para conocer e intercambiar conocimientos con personas de otras latitudes, debido a que los </a:t>
            </a:r>
            <a:r>
              <a:rPr lang="es-ES" sz="2400" smtClean="0">
                <a:hlinkClick r:id="rId2"/>
              </a:rPr>
              <a:t>medios</a:t>
            </a:r>
            <a:r>
              <a:rPr lang="es-ES" sz="2400" smtClean="0"/>
              <a:t> masivos de comunicación nos acercan casi instantáneamente a cualquier punto del planeta.</a:t>
            </a:r>
            <a:r>
              <a:rPr lang="es-ES" sz="1400" smtClean="0"/>
              <a:t> </a:t>
            </a:r>
            <a:br>
              <a:rPr lang="es-ES" sz="1400" smtClean="0"/>
            </a:br>
            <a:endParaRPr lang="es-ES" sz="1400" smtClean="0"/>
          </a:p>
        </p:txBody>
      </p:sp>
      <p:pic>
        <p:nvPicPr>
          <p:cNvPr id="14339" name="Picture 6" descr="mc"/>
          <p:cNvPicPr>
            <a:picLocks noChangeAspect="1" noChangeArrowheads="1"/>
          </p:cNvPicPr>
          <p:nvPr/>
        </p:nvPicPr>
        <p:blipFill>
          <a:blip r:embed="rId3" cstate="print"/>
          <a:srcRect/>
          <a:stretch>
            <a:fillRect/>
          </a:stretch>
        </p:blipFill>
        <p:spPr bwMode="auto">
          <a:xfrm>
            <a:off x="357188" y="857250"/>
            <a:ext cx="3789362" cy="4714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6 Subtítulo"/>
          <p:cNvSpPr>
            <a:spLocks noGrp="1"/>
          </p:cNvSpPr>
          <p:nvPr>
            <p:ph type="subTitle" idx="1"/>
          </p:nvPr>
        </p:nvSpPr>
        <p:spPr>
          <a:xfrm>
            <a:off x="611188" y="1341438"/>
            <a:ext cx="3168650" cy="3598862"/>
          </a:xfrm>
        </p:spPr>
        <p:txBody>
          <a:bodyPr/>
          <a:lstStyle/>
          <a:p>
            <a:pPr marR="0" algn="just" eaLnBrk="1" hangingPunct="1">
              <a:lnSpc>
                <a:spcPct val="60000"/>
              </a:lnSpc>
            </a:pPr>
            <a:endParaRPr lang="es-ES" sz="1700" smtClean="0"/>
          </a:p>
          <a:p>
            <a:pPr marR="0" algn="just" eaLnBrk="1" hangingPunct="1">
              <a:lnSpc>
                <a:spcPct val="90000"/>
              </a:lnSpc>
            </a:pPr>
            <a:r>
              <a:rPr lang="es-ES" sz="1700" smtClean="0">
                <a:latin typeface="Calibri" pitchFamily="34" charset="0"/>
              </a:rPr>
              <a:t>    </a:t>
            </a:r>
            <a:r>
              <a:rPr lang="es-ES" sz="1800" smtClean="0">
                <a:latin typeface="Calibri" pitchFamily="34" charset="0"/>
              </a:rPr>
              <a:t>La Comisión Internacional sobre la Educación para el Siglo XXI fue establecida en el año de 1993, presidida por </a:t>
            </a:r>
            <a:r>
              <a:rPr lang="es-ES" sz="1800" b="1" smtClean="0">
                <a:solidFill>
                  <a:schemeClr val="folHlink"/>
                </a:solidFill>
                <a:latin typeface="Calibri" pitchFamily="34" charset="0"/>
              </a:rPr>
              <a:t>Jacques Delors,</a:t>
            </a:r>
            <a:r>
              <a:rPr lang="es-ES" sz="1800" smtClean="0">
                <a:latin typeface="Calibri" pitchFamily="34" charset="0"/>
              </a:rPr>
              <a:t> economista y político francés, ex presidente de la Comisión Europea (1985-1995), junto con un grupo de otras catorce eminentes personalidades procedentes de diversos medios culturales y profesiones.</a:t>
            </a:r>
            <a:br>
              <a:rPr lang="es-ES" sz="1800" smtClean="0">
                <a:latin typeface="Calibri" pitchFamily="34" charset="0"/>
              </a:rPr>
            </a:br>
            <a:endParaRPr lang="es-ES" sz="1800" b="1" smtClean="0">
              <a:solidFill>
                <a:schemeClr val="folHlink"/>
              </a:solidFill>
              <a:latin typeface="Calibri" pitchFamily="34" charset="0"/>
            </a:endParaRPr>
          </a:p>
        </p:txBody>
      </p:sp>
      <p:sp>
        <p:nvSpPr>
          <p:cNvPr id="15363" name="Text Box 4"/>
          <p:cNvSpPr txBox="1">
            <a:spLocks noChangeArrowheads="1"/>
          </p:cNvSpPr>
          <p:nvPr/>
        </p:nvSpPr>
        <p:spPr bwMode="auto">
          <a:xfrm>
            <a:off x="0" y="404813"/>
            <a:ext cx="8640763" cy="579437"/>
          </a:xfrm>
          <a:prstGeom prst="rect">
            <a:avLst/>
          </a:prstGeom>
          <a:noFill/>
          <a:ln w="9525">
            <a:noFill/>
            <a:miter lim="800000"/>
            <a:headEnd/>
            <a:tailEnd/>
          </a:ln>
        </p:spPr>
        <p:txBody>
          <a:bodyPr>
            <a:spAutoFit/>
          </a:bodyPr>
          <a:lstStyle/>
          <a:p>
            <a:pPr>
              <a:spcBef>
                <a:spcPct val="50000"/>
              </a:spcBef>
            </a:pPr>
            <a:r>
              <a:rPr lang="es-ES" sz="3200" b="1">
                <a:solidFill>
                  <a:srgbClr val="00CC99"/>
                </a:solidFill>
              </a:rPr>
              <a:t>3. Pilares de la Educación para el Siglo XXI.</a:t>
            </a:r>
          </a:p>
        </p:txBody>
      </p:sp>
      <p:pic>
        <p:nvPicPr>
          <p:cNvPr id="15364" name="Picture 4" descr="JD"/>
          <p:cNvPicPr>
            <a:picLocks noChangeAspect="1" noChangeArrowheads="1"/>
          </p:cNvPicPr>
          <p:nvPr/>
        </p:nvPicPr>
        <p:blipFill>
          <a:blip r:embed="rId2" cstate="print"/>
          <a:srcRect l="10255"/>
          <a:stretch>
            <a:fillRect/>
          </a:stretch>
        </p:blipFill>
        <p:spPr bwMode="auto">
          <a:xfrm>
            <a:off x="4067175" y="1125538"/>
            <a:ext cx="4537075" cy="3598862"/>
          </a:xfrm>
          <a:prstGeom prst="rect">
            <a:avLst/>
          </a:prstGeom>
          <a:noFill/>
          <a:ln w="9525">
            <a:noFill/>
            <a:miter lim="800000"/>
            <a:headEnd/>
            <a:tailEnd/>
          </a:ln>
        </p:spPr>
      </p:pic>
      <p:sp>
        <p:nvSpPr>
          <p:cNvPr id="11268" name="Text Box 5"/>
          <p:cNvSpPr txBox="1">
            <a:spLocks noChangeArrowheads="1"/>
          </p:cNvSpPr>
          <p:nvPr/>
        </p:nvSpPr>
        <p:spPr bwMode="auto">
          <a:xfrm>
            <a:off x="468313" y="5013325"/>
            <a:ext cx="8389937" cy="1069975"/>
          </a:xfrm>
          <a:prstGeom prst="rect">
            <a:avLst/>
          </a:prstGeom>
          <a:noFill/>
          <a:ln w="9525">
            <a:noFill/>
            <a:miter lim="800000"/>
            <a:headEnd/>
            <a:tailEnd/>
          </a:ln>
        </p:spPr>
        <p:txBody>
          <a:bodyPr>
            <a:spAutoFit/>
          </a:bodyPr>
          <a:lstStyle/>
          <a:p>
            <a:pPr algn="just">
              <a:lnSpc>
                <a:spcPct val="80000"/>
              </a:lnSpc>
              <a:spcBef>
                <a:spcPct val="20000"/>
              </a:spcBef>
              <a:buClr>
                <a:srgbClr val="0BD0D9"/>
              </a:buClr>
              <a:buSzPct val="95000"/>
              <a:buFont typeface="Wingdings 2" pitchFamily="18" charset="2"/>
              <a:buNone/>
              <a:defRPr/>
            </a:pPr>
            <a:r>
              <a:rPr lang="es-ES"/>
              <a:t>Para </a:t>
            </a:r>
            <a:r>
              <a:rPr lang="es-ES">
                <a:solidFill>
                  <a:srgbClr val="00CC99"/>
                </a:solidFill>
                <a:effectLst>
                  <a:outerShdw blurRad="38100" dist="38100" dir="2700000" algn="tl">
                    <a:srgbClr val="FFFFFF"/>
                  </a:outerShdw>
                </a:effectLst>
              </a:rPr>
              <a:t>Jacques Delors</a:t>
            </a:r>
            <a:r>
              <a:rPr lang="es-ES"/>
              <a:t> y la Comisión Internacional sobre la Educación para el siglo XXI, la educación se encuentra basada en cuatro pilares</a:t>
            </a:r>
            <a:r>
              <a:rPr lang="es-ES" b="1"/>
              <a:t>:</a:t>
            </a:r>
            <a:r>
              <a:rPr lang="es-ES" b="1">
                <a:solidFill>
                  <a:srgbClr val="FFFF00"/>
                </a:solidFill>
              </a:rPr>
              <a:t> </a:t>
            </a:r>
            <a:r>
              <a:rPr lang="es-ES" b="1">
                <a:solidFill>
                  <a:schemeClr val="folHlink"/>
                </a:solidFill>
              </a:rPr>
              <a:t>Aprender a Convivir, Aprender a Ser, Aprender a Conocer y Aprender a Hacer.</a:t>
            </a:r>
            <a:endParaRPr lang="es-ES"/>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7">
                                            <p:txEl>
                                              <p:pRg st="1" end="1"/>
                                            </p:txEl>
                                          </p:spTgt>
                                        </p:tgtEl>
                                        <p:attrNameLst>
                                          <p:attrName>style.visibility</p:attrName>
                                        </p:attrNameLst>
                                      </p:cBhvr>
                                      <p:to>
                                        <p:strVal val="visible"/>
                                      </p:to>
                                    </p:set>
                                    <p:animEffect transition="in" filter="diamond(in)">
                                      <p:cBhvr>
                                        <p:cTn id="7" dur="2000"/>
                                        <p:tgtEl>
                                          <p:spTgt spid="143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amond(in)">
                                      <p:cBhvr>
                                        <p:cTn id="1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build="p"/>
      <p:bldP spid="1126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p:cNvSpPr>
          <p:nvPr>
            <p:ph type="body" idx="4294967295"/>
          </p:nvPr>
        </p:nvSpPr>
        <p:spPr>
          <a:xfrm>
            <a:off x="539750" y="2276475"/>
            <a:ext cx="3816350" cy="3168650"/>
          </a:xfrm>
        </p:spPr>
        <p:txBody>
          <a:bodyPr/>
          <a:lstStyle/>
          <a:p>
            <a:pPr algn="just" eaLnBrk="1" hangingPunct="1">
              <a:lnSpc>
                <a:spcPct val="110000"/>
              </a:lnSpc>
              <a:buFont typeface="Wingdings 2" pitchFamily="18" charset="2"/>
              <a:buNone/>
              <a:defRPr/>
            </a:pPr>
            <a:r>
              <a:rPr lang="es-ES" sz="1600" b="1" smtClean="0">
                <a:solidFill>
                  <a:schemeClr val="folHlink"/>
                </a:solidFill>
                <a:latin typeface="Calibri" pitchFamily="34" charset="0"/>
              </a:rPr>
              <a:t>    </a:t>
            </a:r>
            <a:r>
              <a:rPr lang="es-ES" sz="1800" b="1" smtClean="0">
                <a:solidFill>
                  <a:schemeClr val="folHlink"/>
                </a:solidFill>
                <a:latin typeface="Calibri" pitchFamily="34" charset="0"/>
              </a:rPr>
              <a:t>Aprender a conocer,</a:t>
            </a:r>
            <a:r>
              <a:rPr lang="es-ES" sz="1800" smtClean="0">
                <a:latin typeface="Calibri" pitchFamily="34" charset="0"/>
              </a:rPr>
              <a:t> combinando una cultura general suficientemente amplia con la posibilidad de profundizar los conocimientos en un pequeño número de materias. Lo que supone además: </a:t>
            </a:r>
            <a:r>
              <a:rPr lang="es-ES" sz="1800" b="1" u="sng" smtClean="0">
                <a:solidFill>
                  <a:schemeClr val="folHlink"/>
                </a:solidFill>
                <a:effectLst>
                  <a:outerShdw blurRad="38100" dist="38100" dir="2700000" algn="tl">
                    <a:srgbClr val="FFFFFF"/>
                  </a:outerShdw>
                </a:effectLst>
                <a:latin typeface="Calibri" pitchFamily="34" charset="0"/>
              </a:rPr>
              <a:t>aprender a aprender</a:t>
            </a:r>
            <a:r>
              <a:rPr lang="es-ES" sz="1800" smtClean="0">
                <a:latin typeface="Calibri" pitchFamily="34" charset="0"/>
              </a:rPr>
              <a:t> para poder aprovechar las posibilidades que ofrece la educación a lo largo de la vida.</a:t>
            </a:r>
            <a:endParaRPr lang="es-ES" sz="1800" smtClean="0"/>
          </a:p>
        </p:txBody>
      </p:sp>
      <p:pic>
        <p:nvPicPr>
          <p:cNvPr id="16387" name="Picture 5" descr="11"/>
          <p:cNvPicPr>
            <a:picLocks noChangeAspect="1" noChangeArrowheads="1"/>
          </p:cNvPicPr>
          <p:nvPr/>
        </p:nvPicPr>
        <p:blipFill>
          <a:blip r:embed="rId2" cstate="print"/>
          <a:srcRect r="-8937" b="12520"/>
          <a:stretch>
            <a:fillRect/>
          </a:stretch>
        </p:blipFill>
        <p:spPr bwMode="auto">
          <a:xfrm>
            <a:off x="4643438" y="1341438"/>
            <a:ext cx="4140200" cy="4221162"/>
          </a:xfrm>
          <a:prstGeom prst="rect">
            <a:avLst/>
          </a:prstGeom>
          <a:noFill/>
          <a:ln w="9525">
            <a:noFill/>
            <a:miter lim="800000"/>
            <a:headEnd/>
            <a:tailEnd/>
          </a:ln>
        </p:spPr>
      </p:pic>
      <p:sp>
        <p:nvSpPr>
          <p:cNvPr id="16388" name="Rectangle 6"/>
          <p:cNvSpPr>
            <a:spLocks noChangeArrowheads="1"/>
          </p:cNvSpPr>
          <p:nvPr/>
        </p:nvSpPr>
        <p:spPr bwMode="auto">
          <a:xfrm>
            <a:off x="468313" y="808038"/>
            <a:ext cx="4160837" cy="579437"/>
          </a:xfrm>
          <a:prstGeom prst="rect">
            <a:avLst/>
          </a:prstGeom>
          <a:noFill/>
          <a:ln w="9525">
            <a:noFill/>
            <a:miter lim="800000"/>
            <a:headEnd/>
            <a:tailEnd/>
          </a:ln>
        </p:spPr>
        <p:txBody>
          <a:bodyPr wrap="none">
            <a:spAutoFit/>
          </a:bodyPr>
          <a:lstStyle/>
          <a:p>
            <a:pPr>
              <a:buFontTx/>
              <a:buChar char="•"/>
            </a:pPr>
            <a:r>
              <a:rPr lang="es-ES" sz="3200" b="1">
                <a:solidFill>
                  <a:srgbClr val="00CC99"/>
                </a:solidFill>
              </a:rPr>
              <a:t>Aprender a conocer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4 Subtítulo"/>
          <p:cNvSpPr>
            <a:spLocks noGrp="1"/>
          </p:cNvSpPr>
          <p:nvPr>
            <p:ph type="subTitle" idx="1"/>
          </p:nvPr>
        </p:nvSpPr>
        <p:spPr>
          <a:xfrm>
            <a:off x="395288" y="4797425"/>
            <a:ext cx="8281987" cy="1800225"/>
          </a:xfrm>
        </p:spPr>
        <p:txBody>
          <a:bodyPr/>
          <a:lstStyle/>
          <a:p>
            <a:pPr marR="0" algn="just" eaLnBrk="1" hangingPunct="1">
              <a:defRPr/>
            </a:pPr>
            <a:r>
              <a:rPr lang="es-ES" sz="2000" smtClean="0">
                <a:latin typeface="Calibri" pitchFamily="34" charset="0"/>
              </a:rPr>
              <a:t>Pero, también, aprender a hacer en el marco de las distintas experiencias sociales o de trabajo que se ofrecen a los jóvenes y adolescentes, bien espontáneamente a causa del contexto social o nacional, bien formalmente gracias al desarrollo de la enseñanza por alternancia.</a:t>
            </a:r>
          </a:p>
          <a:p>
            <a:pPr marR="0" eaLnBrk="1" hangingPunct="1">
              <a:defRPr/>
            </a:pPr>
            <a:r>
              <a:rPr lang="es-ES" sz="2000" smtClean="0">
                <a:latin typeface="Calibri" pitchFamily="34" charset="0"/>
              </a:rPr>
              <a:t>                                                                                                                    </a:t>
            </a:r>
            <a:endParaRPr lang="es-ES" sz="2000" u="sng" smtClean="0">
              <a:effectLst>
                <a:outerShdw blurRad="38100" dist="38100" dir="2700000" algn="tl">
                  <a:srgbClr val="04617B"/>
                </a:outerShdw>
              </a:effectLst>
              <a:latin typeface="Calibri" pitchFamily="34" charset="0"/>
            </a:endParaRPr>
          </a:p>
        </p:txBody>
      </p:sp>
      <p:sp>
        <p:nvSpPr>
          <p:cNvPr id="12292" name="Rectangle 4"/>
          <p:cNvSpPr>
            <a:spLocks noChangeArrowheads="1"/>
          </p:cNvSpPr>
          <p:nvPr/>
        </p:nvSpPr>
        <p:spPr bwMode="auto">
          <a:xfrm>
            <a:off x="611188" y="520700"/>
            <a:ext cx="3665537" cy="579438"/>
          </a:xfrm>
          <a:prstGeom prst="rect">
            <a:avLst/>
          </a:prstGeom>
          <a:noFill/>
          <a:ln w="9525">
            <a:noFill/>
            <a:miter lim="800000"/>
            <a:headEnd/>
            <a:tailEnd/>
          </a:ln>
          <a:effectLst/>
        </p:spPr>
        <p:txBody>
          <a:bodyPr wrap="none">
            <a:spAutoFit/>
          </a:bodyPr>
          <a:lstStyle/>
          <a:p>
            <a:pPr>
              <a:buFontTx/>
              <a:buChar char="•"/>
              <a:defRPr/>
            </a:pPr>
            <a:r>
              <a:rPr lang="es-ES" sz="3200" b="1">
                <a:solidFill>
                  <a:srgbClr val="00CC99"/>
                </a:solidFill>
                <a:effectLst>
                  <a:outerShdw blurRad="38100" dist="38100" dir="2700000" algn="tl">
                    <a:srgbClr val="FFFFFF"/>
                  </a:outerShdw>
                </a:effectLst>
              </a:rPr>
              <a:t>Aprender a hacer</a:t>
            </a:r>
          </a:p>
        </p:txBody>
      </p:sp>
      <p:sp>
        <p:nvSpPr>
          <p:cNvPr id="17412" name="Text Box 5"/>
          <p:cNvSpPr txBox="1">
            <a:spLocks noChangeArrowheads="1"/>
          </p:cNvSpPr>
          <p:nvPr/>
        </p:nvSpPr>
        <p:spPr bwMode="auto">
          <a:xfrm>
            <a:off x="4716463" y="1484313"/>
            <a:ext cx="3889375" cy="3013075"/>
          </a:xfrm>
          <a:prstGeom prst="rect">
            <a:avLst/>
          </a:prstGeom>
          <a:noFill/>
          <a:ln w="9525">
            <a:noFill/>
            <a:miter lim="800000"/>
            <a:headEnd/>
            <a:tailEnd/>
          </a:ln>
        </p:spPr>
        <p:txBody>
          <a:bodyPr>
            <a:spAutoFit/>
          </a:bodyPr>
          <a:lstStyle/>
          <a:p>
            <a:pPr>
              <a:spcBef>
                <a:spcPct val="50000"/>
              </a:spcBef>
            </a:pPr>
            <a:r>
              <a:rPr lang="es-ES" sz="2400"/>
              <a:t>A fin de adquirir no sólo una calificación profesional sino, más generalmente, </a:t>
            </a:r>
            <a:r>
              <a:rPr lang="es-ES" sz="2400" i="1">
                <a:solidFill>
                  <a:srgbClr val="00CC99"/>
                </a:solidFill>
              </a:rPr>
              <a:t>una competencia que capacite al individuo para hacer frente a gran número de situaciones y a trabajar en equipo.</a:t>
            </a:r>
          </a:p>
        </p:txBody>
      </p:sp>
      <p:pic>
        <p:nvPicPr>
          <p:cNvPr id="17413" name="Picture 7" descr="ED"/>
          <p:cNvPicPr>
            <a:picLocks noChangeAspect="1" noChangeArrowheads="1"/>
          </p:cNvPicPr>
          <p:nvPr/>
        </p:nvPicPr>
        <p:blipFill>
          <a:blip r:embed="rId2" cstate="print"/>
          <a:srcRect/>
          <a:stretch>
            <a:fillRect/>
          </a:stretch>
        </p:blipFill>
        <p:spPr bwMode="auto">
          <a:xfrm>
            <a:off x="250825" y="1341438"/>
            <a:ext cx="4465638" cy="3455987"/>
          </a:xfrm>
          <a:prstGeom prst="rect">
            <a:avLst/>
          </a:prstGeom>
          <a:noFill/>
          <a:ln w="9525">
            <a:noFill/>
            <a:miter lim="800000"/>
            <a:headEnd/>
            <a:tailEnd/>
          </a:ln>
        </p:spPr>
      </p:pic>
    </p:spTree>
  </p:cSld>
  <p:clrMapOvr>
    <a:masterClrMapping/>
  </p:clrMapOvr>
  <p:transition advTm="6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4 Subtítulo"/>
          <p:cNvSpPr>
            <a:spLocks noGrp="1"/>
          </p:cNvSpPr>
          <p:nvPr>
            <p:ph type="subTitle" idx="4294967295"/>
          </p:nvPr>
        </p:nvSpPr>
        <p:spPr>
          <a:xfrm>
            <a:off x="755650" y="1484313"/>
            <a:ext cx="3168650" cy="4681537"/>
          </a:xfrm>
        </p:spPr>
        <p:txBody>
          <a:bodyPr lIns="0" rIns="18288"/>
          <a:lstStyle/>
          <a:p>
            <a:pPr marL="0" indent="0" algn="just" eaLnBrk="1" hangingPunct="1">
              <a:lnSpc>
                <a:spcPct val="90000"/>
              </a:lnSpc>
              <a:buFont typeface="Wingdings 2" pitchFamily="18" charset="2"/>
              <a:buNone/>
            </a:pPr>
            <a:r>
              <a:rPr lang="es-ES" sz="2400" b="1" smtClean="0">
                <a:solidFill>
                  <a:srgbClr val="00CC99"/>
                </a:solidFill>
                <a:latin typeface="Calibri" pitchFamily="34" charset="0"/>
              </a:rPr>
              <a:t>Para la ir desarrollando la comprensión del otro y la percepción de las formas de interdependencia, realizar proyectos comunes</a:t>
            </a:r>
            <a:r>
              <a:rPr lang="es-ES" sz="2400" smtClean="0">
                <a:latin typeface="Calibri" pitchFamily="34" charset="0"/>
              </a:rPr>
              <a:t> y prepararse para tratar los conflictos, respetando los valores de pluralismo, comprensión mutua y paz.                                                                                                                   </a:t>
            </a:r>
          </a:p>
        </p:txBody>
      </p:sp>
      <p:pic>
        <p:nvPicPr>
          <p:cNvPr id="17413" name="Picture 5" descr="razas"/>
          <p:cNvPicPr>
            <a:picLocks noChangeAspect="1" noChangeArrowheads="1"/>
          </p:cNvPicPr>
          <p:nvPr/>
        </p:nvPicPr>
        <p:blipFill>
          <a:blip r:embed="rId2" cstate="print"/>
          <a:srcRect/>
          <a:stretch>
            <a:fillRect/>
          </a:stretch>
        </p:blipFill>
        <p:spPr bwMode="auto">
          <a:xfrm>
            <a:off x="4211638" y="1341438"/>
            <a:ext cx="4608512" cy="4464050"/>
          </a:xfrm>
          <a:prstGeom prst="rect">
            <a:avLst/>
          </a:prstGeom>
          <a:noFill/>
          <a:effectLst>
            <a:outerShdw dist="107763" dir="2700000" algn="ctr" rotWithShape="0">
              <a:srgbClr val="808080">
                <a:alpha val="50000"/>
              </a:srgbClr>
            </a:outerShdw>
          </a:effectLst>
        </p:spPr>
      </p:pic>
      <p:sp>
        <p:nvSpPr>
          <p:cNvPr id="17414" name="Rectangle 6"/>
          <p:cNvSpPr>
            <a:spLocks noChangeArrowheads="1"/>
          </p:cNvSpPr>
          <p:nvPr/>
        </p:nvSpPr>
        <p:spPr bwMode="auto">
          <a:xfrm>
            <a:off x="468313" y="549275"/>
            <a:ext cx="6697662" cy="579438"/>
          </a:xfrm>
          <a:prstGeom prst="rect">
            <a:avLst/>
          </a:prstGeom>
          <a:noFill/>
          <a:ln w="9525">
            <a:noFill/>
            <a:miter lim="800000"/>
            <a:headEnd/>
            <a:tailEnd/>
          </a:ln>
          <a:effectLst/>
        </p:spPr>
        <p:txBody>
          <a:bodyPr>
            <a:spAutoFit/>
          </a:bodyPr>
          <a:lstStyle/>
          <a:p>
            <a:pPr>
              <a:buFontTx/>
              <a:buChar char="•"/>
              <a:defRPr/>
            </a:pPr>
            <a:r>
              <a:rPr lang="es-ES" sz="3200" b="1">
                <a:solidFill>
                  <a:srgbClr val="00CC99"/>
                </a:solidFill>
                <a:effectLst>
                  <a:outerShdw blurRad="38100" dist="38100" dir="2700000" algn="tl">
                    <a:srgbClr val="FFFFFF"/>
                  </a:outerShdw>
                </a:effectLst>
              </a:rPr>
              <a:t>Aprender a Vivir Juntos:</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ircle(in)">
                                      <p:cBhvr>
                                        <p:cTn id="7"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4 Subtítulo"/>
          <p:cNvSpPr>
            <a:spLocks noGrp="1"/>
          </p:cNvSpPr>
          <p:nvPr>
            <p:ph type="subTitle" idx="4294967295"/>
          </p:nvPr>
        </p:nvSpPr>
        <p:spPr>
          <a:xfrm>
            <a:off x="3851275" y="2420938"/>
            <a:ext cx="4968875" cy="3816350"/>
          </a:xfrm>
        </p:spPr>
        <p:txBody>
          <a:bodyPr lIns="0" rIns="18288"/>
          <a:lstStyle/>
          <a:p>
            <a:pPr marL="0" indent="0" algn="just" eaLnBrk="1" hangingPunct="1">
              <a:lnSpc>
                <a:spcPct val="150000"/>
              </a:lnSpc>
              <a:buFont typeface="Wingdings 2" pitchFamily="18" charset="2"/>
              <a:buNone/>
            </a:pPr>
            <a:r>
              <a:rPr lang="es-ES" sz="2400" smtClean="0">
                <a:latin typeface="Calibri" pitchFamily="34" charset="0"/>
              </a:rPr>
              <a:t>Con tal fin, no menospreciar en la educación ninguna de las posibilidades de cada individuo: memoria, razonamiento, sentido estético, capacidades físicas, aptitud para comunicar.</a:t>
            </a:r>
            <a:r>
              <a:rPr lang="es-ES" sz="2000" smtClean="0">
                <a:latin typeface="Calibri" pitchFamily="34" charset="0"/>
              </a:rPr>
              <a:t/>
            </a:r>
            <a:br>
              <a:rPr lang="es-ES" sz="2000" smtClean="0">
                <a:latin typeface="Calibri" pitchFamily="34" charset="0"/>
              </a:rPr>
            </a:br>
            <a:r>
              <a:rPr lang="es-ES" sz="2000" smtClean="0">
                <a:latin typeface="Calibri" pitchFamily="34" charset="0"/>
              </a:rPr>
              <a:t>                                                                               </a:t>
            </a:r>
          </a:p>
        </p:txBody>
      </p:sp>
      <p:sp>
        <p:nvSpPr>
          <p:cNvPr id="19459" name="Text Box 5"/>
          <p:cNvSpPr txBox="1">
            <a:spLocks noChangeArrowheads="1"/>
          </p:cNvSpPr>
          <p:nvPr/>
        </p:nvSpPr>
        <p:spPr bwMode="auto">
          <a:xfrm>
            <a:off x="468313" y="404813"/>
            <a:ext cx="8424862" cy="1917700"/>
          </a:xfrm>
          <a:prstGeom prst="rect">
            <a:avLst/>
          </a:prstGeom>
          <a:noFill/>
          <a:ln w="9525">
            <a:noFill/>
            <a:miter lim="800000"/>
            <a:headEnd/>
            <a:tailEnd/>
          </a:ln>
        </p:spPr>
        <p:txBody>
          <a:bodyPr>
            <a:spAutoFit/>
          </a:bodyPr>
          <a:lstStyle/>
          <a:p>
            <a:pPr algn="just">
              <a:spcBef>
                <a:spcPct val="50000"/>
              </a:spcBef>
            </a:pPr>
            <a:r>
              <a:rPr lang="es-ES" sz="2400" b="1">
                <a:solidFill>
                  <a:srgbClr val="00CC99"/>
                </a:solidFill>
              </a:rPr>
              <a:t/>
            </a:r>
            <a:br>
              <a:rPr lang="es-ES" sz="2400" b="1">
                <a:solidFill>
                  <a:srgbClr val="00CC99"/>
                </a:solidFill>
              </a:rPr>
            </a:br>
            <a:r>
              <a:rPr lang="es-ES" sz="2400" b="1">
                <a:solidFill>
                  <a:srgbClr val="00CC99"/>
                </a:solidFill>
              </a:rPr>
              <a:t>Aprender a ser</a:t>
            </a:r>
            <a:r>
              <a:rPr lang="es-ES" sz="2400" b="1" i="1">
                <a:solidFill>
                  <a:srgbClr val="00CC99"/>
                </a:solidFill>
              </a:rPr>
              <a:t> para que florezca mejor la propia personalidad</a:t>
            </a:r>
            <a:r>
              <a:rPr lang="es-ES" sz="2400" i="1">
                <a:solidFill>
                  <a:schemeClr val="folHlink"/>
                </a:solidFill>
              </a:rPr>
              <a:t> y se esté en condiciones de obrar con creciente capacidad de autonomía, de juicio y de responsabilidad personal</a:t>
            </a:r>
            <a:r>
              <a:rPr lang="es-ES" sz="2400">
                <a:solidFill>
                  <a:schemeClr val="folHlink"/>
                </a:solidFill>
              </a:rPr>
              <a:t>.</a:t>
            </a:r>
            <a:r>
              <a:rPr lang="es-ES" sz="2400"/>
              <a:t> </a:t>
            </a:r>
          </a:p>
        </p:txBody>
      </p:sp>
      <p:pic>
        <p:nvPicPr>
          <p:cNvPr id="19460" name="Picture 5"/>
          <p:cNvPicPr>
            <a:picLocks noChangeAspect="1" noChangeArrowheads="1"/>
          </p:cNvPicPr>
          <p:nvPr/>
        </p:nvPicPr>
        <p:blipFill>
          <a:blip r:embed="rId2" cstate="print"/>
          <a:srcRect/>
          <a:stretch>
            <a:fillRect/>
          </a:stretch>
        </p:blipFill>
        <p:spPr bwMode="auto">
          <a:xfrm>
            <a:off x="395288" y="2636838"/>
            <a:ext cx="3313112" cy="3241675"/>
          </a:xfrm>
          <a:prstGeom prst="rect">
            <a:avLst/>
          </a:prstGeom>
          <a:noFill/>
          <a:ln w="9525">
            <a:noFill/>
            <a:miter lim="800000"/>
            <a:headEnd/>
            <a:tailEnd/>
          </a:ln>
        </p:spPr>
      </p:pic>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4" descr="______claprecedd27st_____01"/>
          <p:cNvPicPr>
            <a:picLocks noChangeAspect="1" noChangeArrowheads="1"/>
          </p:cNvPicPr>
          <p:nvPr/>
        </p:nvPicPr>
        <p:blipFill>
          <a:blip r:embed="rId2" cstate="print"/>
          <a:srcRect/>
          <a:stretch>
            <a:fillRect/>
          </a:stretch>
        </p:blipFill>
        <p:spPr bwMode="auto">
          <a:xfrm>
            <a:off x="1692275" y="1196975"/>
            <a:ext cx="5543550" cy="3816350"/>
          </a:xfrm>
          <a:prstGeom prst="rect">
            <a:avLst/>
          </a:prstGeom>
          <a:noFill/>
          <a:ln w="9525">
            <a:noFill/>
            <a:miter lim="800000"/>
            <a:headEnd/>
            <a:tailEnd/>
          </a:ln>
        </p:spPr>
      </p:pic>
      <p:sp>
        <p:nvSpPr>
          <p:cNvPr id="20483" name="5 Rectángulo"/>
          <p:cNvSpPr>
            <a:spLocks noChangeArrowheads="1"/>
          </p:cNvSpPr>
          <p:nvPr/>
        </p:nvSpPr>
        <p:spPr bwMode="auto">
          <a:xfrm>
            <a:off x="827088" y="5084763"/>
            <a:ext cx="7416800" cy="1187450"/>
          </a:xfrm>
          <a:prstGeom prst="rect">
            <a:avLst/>
          </a:prstGeom>
          <a:noFill/>
          <a:ln w="9525">
            <a:noFill/>
            <a:miter lim="800000"/>
            <a:headEnd/>
            <a:tailEnd/>
          </a:ln>
        </p:spPr>
        <p:txBody>
          <a:bodyPr>
            <a:spAutoFit/>
          </a:bodyPr>
          <a:lstStyle/>
          <a:p>
            <a:pPr algn="just">
              <a:buFontTx/>
              <a:buChar char="•"/>
            </a:pPr>
            <a:r>
              <a:rPr lang="es-ES" sz="2400">
                <a:latin typeface="Century Gothic" pitchFamily="34" charset="0"/>
              </a:rPr>
              <a:t>Los usos que pueden tomar un aula virtual son como </a:t>
            </a:r>
            <a:r>
              <a:rPr lang="es-ES" sz="2400" b="1">
                <a:solidFill>
                  <a:srgbClr val="00CC99"/>
                </a:solidFill>
                <a:latin typeface="Century Gothic" pitchFamily="34" charset="0"/>
              </a:rPr>
              <a:t>complemento de una clase presencial</a:t>
            </a:r>
            <a:r>
              <a:rPr lang="es-ES" sz="2400">
                <a:latin typeface="Century Gothic" pitchFamily="34" charset="0"/>
              </a:rPr>
              <a:t> o para la educación a distancia. </a:t>
            </a:r>
          </a:p>
        </p:txBody>
      </p:sp>
      <p:sp>
        <p:nvSpPr>
          <p:cNvPr id="20484" name="Text Box 4"/>
          <p:cNvSpPr txBox="1">
            <a:spLocks noChangeArrowheads="1"/>
          </p:cNvSpPr>
          <p:nvPr/>
        </p:nvSpPr>
        <p:spPr bwMode="auto">
          <a:xfrm>
            <a:off x="539750" y="333375"/>
            <a:ext cx="7200900" cy="579438"/>
          </a:xfrm>
          <a:prstGeom prst="rect">
            <a:avLst/>
          </a:prstGeom>
          <a:noFill/>
          <a:ln w="9525">
            <a:noFill/>
            <a:miter lim="800000"/>
            <a:headEnd/>
            <a:tailEnd/>
          </a:ln>
        </p:spPr>
        <p:txBody>
          <a:bodyPr>
            <a:spAutoFit/>
          </a:bodyPr>
          <a:lstStyle/>
          <a:p>
            <a:pPr>
              <a:spcBef>
                <a:spcPct val="50000"/>
              </a:spcBef>
            </a:pPr>
            <a:r>
              <a:rPr lang="es-ES" sz="3200" b="1">
                <a:solidFill>
                  <a:srgbClr val="00CC99"/>
                </a:solidFill>
              </a:rPr>
              <a:t>4. Usos Del Aula Virtual:</a:t>
            </a:r>
          </a:p>
        </p:txBody>
      </p:sp>
    </p:spTree>
  </p:cSld>
  <p:clrMapOvr>
    <a:masterClrMapping/>
  </p:clrMapOvr>
  <p:transition advTm="6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404813"/>
            <a:ext cx="6804025" cy="1066800"/>
          </a:xfrm>
          <a:prstGeom prst="rect">
            <a:avLst/>
          </a:prstGeom>
          <a:noFill/>
          <a:ln w="9525">
            <a:noFill/>
            <a:miter lim="800000"/>
            <a:headEnd/>
            <a:tailEnd/>
          </a:ln>
        </p:spPr>
        <p:txBody>
          <a:bodyPr>
            <a:spAutoFit/>
          </a:bodyPr>
          <a:lstStyle/>
          <a:p>
            <a:pPr marL="381000" indent="-381000" algn="ctr">
              <a:spcBef>
                <a:spcPct val="50000"/>
              </a:spcBef>
            </a:pPr>
            <a:r>
              <a:rPr lang="es-ES" sz="3200" b="1">
                <a:solidFill>
                  <a:srgbClr val="00CC99"/>
                </a:solidFill>
              </a:rPr>
              <a:t>El Aula Virtual Para La Educación A Distancia</a:t>
            </a:r>
          </a:p>
        </p:txBody>
      </p:sp>
      <p:pic>
        <p:nvPicPr>
          <p:cNvPr id="21507" name="Picture 5" descr="qa"/>
          <p:cNvPicPr>
            <a:picLocks noChangeAspect="1" noChangeArrowheads="1"/>
          </p:cNvPicPr>
          <p:nvPr/>
        </p:nvPicPr>
        <p:blipFill>
          <a:blip r:embed="rId2" cstate="print"/>
          <a:srcRect/>
          <a:stretch>
            <a:fillRect/>
          </a:stretch>
        </p:blipFill>
        <p:spPr bwMode="auto">
          <a:xfrm>
            <a:off x="323850" y="1484313"/>
            <a:ext cx="4032250" cy="3168650"/>
          </a:xfrm>
          <a:prstGeom prst="rect">
            <a:avLst/>
          </a:prstGeom>
          <a:noFill/>
          <a:ln w="9525">
            <a:noFill/>
            <a:miter lim="800000"/>
            <a:headEnd/>
            <a:tailEnd/>
          </a:ln>
        </p:spPr>
      </p:pic>
      <p:sp>
        <p:nvSpPr>
          <p:cNvPr id="21508" name="Text Box 6"/>
          <p:cNvSpPr txBox="1">
            <a:spLocks noChangeArrowheads="1"/>
          </p:cNvSpPr>
          <p:nvPr/>
        </p:nvSpPr>
        <p:spPr bwMode="auto">
          <a:xfrm>
            <a:off x="4427538" y="1628775"/>
            <a:ext cx="4716462" cy="2647950"/>
          </a:xfrm>
          <a:prstGeom prst="rect">
            <a:avLst/>
          </a:prstGeom>
          <a:noFill/>
          <a:ln w="9525">
            <a:noFill/>
            <a:miter lim="800000"/>
            <a:headEnd/>
            <a:tailEnd/>
          </a:ln>
        </p:spPr>
        <p:txBody>
          <a:bodyPr>
            <a:spAutoFit/>
          </a:bodyPr>
          <a:lstStyle/>
          <a:p>
            <a:pPr algn="just">
              <a:spcBef>
                <a:spcPct val="50000"/>
              </a:spcBef>
            </a:pPr>
            <a:r>
              <a:rPr lang="es-ES" sz="2400"/>
              <a:t>En el caso de la educación a distancia el aula virtual toma un rol central ya que será el espacio donde se centrará el proceso de aprendizaje, puesto que es el medio de intercambio donde la clase tendrá lugar.</a:t>
            </a:r>
          </a:p>
        </p:txBody>
      </p:sp>
      <p:sp>
        <p:nvSpPr>
          <p:cNvPr id="21509" name="Rectangle 7"/>
          <p:cNvSpPr>
            <a:spLocks noChangeArrowheads="1"/>
          </p:cNvSpPr>
          <p:nvPr/>
        </p:nvSpPr>
        <p:spPr bwMode="auto">
          <a:xfrm>
            <a:off x="323850" y="4757738"/>
            <a:ext cx="8820150" cy="2100262"/>
          </a:xfrm>
          <a:prstGeom prst="rect">
            <a:avLst/>
          </a:prstGeom>
          <a:noFill/>
          <a:ln w="9525">
            <a:noFill/>
            <a:miter lim="800000"/>
            <a:headEnd/>
            <a:tailEnd/>
          </a:ln>
        </p:spPr>
        <p:txBody>
          <a:bodyPr>
            <a:spAutoFit/>
          </a:bodyPr>
          <a:lstStyle/>
          <a:p>
            <a:pPr>
              <a:spcBef>
                <a:spcPct val="50000"/>
              </a:spcBef>
            </a:pPr>
            <a:r>
              <a:rPr lang="es-ES" sz="2400"/>
              <a:t>Es importante que en el diseño del aula virtual, quede claro que se espera que los alumnos logren su aprendizaje a distancia y qué elementos deberá contener esta herramienta para permitir que la experiencia de aprendizaje sea productiva.</a:t>
            </a:r>
          </a:p>
          <a:p>
            <a:pPr>
              <a:spcBef>
                <a:spcPct val="50000"/>
              </a:spcBef>
            </a:pPr>
            <a:endParaRPr lang="es-ES" sz="2400"/>
          </a:p>
        </p:txBody>
      </p:sp>
    </p:spTree>
  </p:cSld>
  <p:clrMapOvr>
    <a:masterClrMapping/>
  </p:clrMapOvr>
  <p:transition advTm="6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4 Marcador de pie de página"/>
          <p:cNvSpPr>
            <a:spLocks noGrp="1"/>
          </p:cNvSpPr>
          <p:nvPr>
            <p:ph type="ftr" sz="quarter" idx="11"/>
          </p:nvPr>
        </p:nvSpPr>
        <p:spPr bwMode="auto">
          <a:noFill/>
          <a:ln>
            <a:miter lim="800000"/>
            <a:headEnd/>
            <a:tailEnd/>
          </a:ln>
        </p:spPr>
        <p:txBody>
          <a:bodyPr/>
          <a:lstStyle/>
          <a:p>
            <a:r>
              <a:rPr lang="es-ES" smtClean="0"/>
              <a:t>julianalsolaJulianalsola</a:t>
            </a:r>
          </a:p>
        </p:txBody>
      </p:sp>
      <p:sp>
        <p:nvSpPr>
          <p:cNvPr id="8" name="5 Marcador de número de diapositiva"/>
          <p:cNvSpPr>
            <a:spLocks noGrp="1"/>
          </p:cNvSpPr>
          <p:nvPr>
            <p:ph type="sldNum" sz="quarter" idx="12"/>
          </p:nvPr>
        </p:nvSpPr>
        <p:spPr/>
        <p:txBody>
          <a:bodyPr/>
          <a:lstStyle/>
          <a:p>
            <a:pPr>
              <a:defRPr/>
            </a:pPr>
            <a:fld id="{81C62A19-0B24-4C68-955C-565FD779661E}" type="slidenum">
              <a:rPr lang="es-ES"/>
              <a:pPr>
                <a:defRPr/>
              </a:pPr>
              <a:t>18</a:t>
            </a:fld>
            <a:endParaRPr lang="es-ES"/>
          </a:p>
        </p:txBody>
      </p:sp>
      <p:sp>
        <p:nvSpPr>
          <p:cNvPr id="22532" name="4 Marcador de pie de página"/>
          <p:cNvSpPr txBox="1">
            <a:spLocks noGrp="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es-ES" sz="1200">
                <a:solidFill>
                  <a:srgbClr val="D1EAEE"/>
                </a:solidFill>
                <a:latin typeface="Constantia" pitchFamily="18" charset="0"/>
              </a:rPr>
              <a:t>Julianalsola</a:t>
            </a:r>
          </a:p>
        </p:txBody>
      </p:sp>
      <p:sp>
        <p:nvSpPr>
          <p:cNvPr id="6" name="5 Marcador de número de diapositiva"/>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FB932000-3A65-4066-9E89-8B48CD7B5462}" type="slidenum">
              <a:rPr lang="es-ES" sz="1200">
                <a:solidFill>
                  <a:schemeClr val="tx2">
                    <a:shade val="90000"/>
                  </a:schemeClr>
                </a:solidFill>
                <a:latin typeface="+mn-lt"/>
              </a:rPr>
              <a:pPr algn="r" fontAlgn="auto">
                <a:spcBef>
                  <a:spcPts val="0"/>
                </a:spcBef>
                <a:spcAft>
                  <a:spcPts val="0"/>
                </a:spcAft>
                <a:defRPr/>
              </a:pPr>
              <a:t>18</a:t>
            </a:fld>
            <a:endParaRPr lang="es-ES" sz="1200">
              <a:solidFill>
                <a:schemeClr val="tx2">
                  <a:shade val="90000"/>
                </a:schemeClr>
              </a:solidFill>
              <a:latin typeface="+mn-lt"/>
            </a:endParaRPr>
          </a:p>
        </p:txBody>
      </p:sp>
      <p:sp>
        <p:nvSpPr>
          <p:cNvPr id="22534" name="Text Box 6"/>
          <p:cNvSpPr txBox="1">
            <a:spLocks noChangeArrowheads="1"/>
          </p:cNvSpPr>
          <p:nvPr/>
        </p:nvSpPr>
        <p:spPr bwMode="auto">
          <a:xfrm>
            <a:off x="395288" y="692150"/>
            <a:ext cx="8748712" cy="1066800"/>
          </a:xfrm>
          <a:prstGeom prst="rect">
            <a:avLst/>
          </a:prstGeom>
          <a:noFill/>
          <a:ln w="9525">
            <a:noFill/>
            <a:miter lim="800000"/>
            <a:headEnd/>
            <a:tailEnd/>
          </a:ln>
        </p:spPr>
        <p:txBody>
          <a:bodyPr>
            <a:spAutoFit/>
          </a:bodyPr>
          <a:lstStyle/>
          <a:p>
            <a:pPr>
              <a:spcBef>
                <a:spcPct val="50000"/>
              </a:spcBef>
            </a:pPr>
            <a:r>
              <a:rPr lang="es-ES" sz="3200" b="1">
                <a:solidFill>
                  <a:srgbClr val="00CC99"/>
                </a:solidFill>
              </a:rPr>
              <a:t>5. Elementos Esenciales que Componen un Aula Virtual.</a:t>
            </a:r>
          </a:p>
        </p:txBody>
      </p:sp>
      <p:sp>
        <p:nvSpPr>
          <p:cNvPr id="22535" name="Text Box 7"/>
          <p:cNvSpPr txBox="1">
            <a:spLocks noChangeArrowheads="1"/>
          </p:cNvSpPr>
          <p:nvPr/>
        </p:nvSpPr>
        <p:spPr bwMode="auto">
          <a:xfrm>
            <a:off x="611188" y="2205038"/>
            <a:ext cx="7993062" cy="2227262"/>
          </a:xfrm>
          <a:prstGeom prst="rect">
            <a:avLst/>
          </a:prstGeom>
          <a:noFill/>
          <a:ln w="9525">
            <a:noFill/>
            <a:miter lim="800000"/>
            <a:headEnd/>
            <a:tailEnd/>
          </a:ln>
        </p:spPr>
        <p:txBody>
          <a:bodyPr>
            <a:spAutoFit/>
          </a:bodyPr>
          <a:lstStyle/>
          <a:p>
            <a:pPr algn="just">
              <a:spcBef>
                <a:spcPct val="50000"/>
              </a:spcBef>
            </a:pPr>
            <a:r>
              <a:rPr lang="es-ES" sz="2800"/>
              <a:t>Surgen de una adaptación del aula tradicional a laque se agregan adelantos tecnológicos accesibles a la mayoría de los  usuarios, y en la que se reemplaza factores como la comunicación cara a cara, por otros elementos.</a:t>
            </a:r>
          </a:p>
        </p:txBody>
      </p:sp>
    </p:spTree>
  </p:cSld>
  <p:clrMapOvr>
    <a:masterClrMapping/>
  </p:clrMapOvr>
  <p:transition advTm="6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4 Marcador de pie de página"/>
          <p:cNvSpPr>
            <a:spLocks noGrp="1"/>
          </p:cNvSpPr>
          <p:nvPr>
            <p:ph type="ftr" sz="quarter" idx="11"/>
          </p:nvPr>
        </p:nvSpPr>
        <p:spPr bwMode="auto">
          <a:noFill/>
          <a:ln>
            <a:miter lim="800000"/>
            <a:headEnd/>
            <a:tailEnd/>
          </a:ln>
        </p:spPr>
        <p:txBody>
          <a:bodyPr/>
          <a:lstStyle/>
          <a:p>
            <a:r>
              <a:rPr lang="es-ES" smtClean="0"/>
              <a:t>julianalsolaJulianalsola</a:t>
            </a:r>
          </a:p>
        </p:txBody>
      </p:sp>
      <p:sp>
        <p:nvSpPr>
          <p:cNvPr id="8" name="5 Marcador de número de diapositiva"/>
          <p:cNvSpPr>
            <a:spLocks noGrp="1"/>
          </p:cNvSpPr>
          <p:nvPr>
            <p:ph type="sldNum" sz="quarter" idx="12"/>
          </p:nvPr>
        </p:nvSpPr>
        <p:spPr/>
        <p:txBody>
          <a:bodyPr/>
          <a:lstStyle/>
          <a:p>
            <a:pPr>
              <a:defRPr/>
            </a:pPr>
            <a:fld id="{050A0343-C22B-4D3E-AB5E-39891907E744}" type="slidenum">
              <a:rPr lang="es-ES"/>
              <a:pPr>
                <a:defRPr/>
              </a:pPr>
              <a:t>19</a:t>
            </a:fld>
            <a:endParaRPr lang="es-ES"/>
          </a:p>
        </p:txBody>
      </p:sp>
      <p:sp>
        <p:nvSpPr>
          <p:cNvPr id="23556" name="4 Marcador de pie de página"/>
          <p:cNvSpPr txBox="1">
            <a:spLocks noGrp="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es-ES" sz="1200">
                <a:solidFill>
                  <a:srgbClr val="D1EAEE"/>
                </a:solidFill>
                <a:latin typeface="Constantia" pitchFamily="18" charset="0"/>
              </a:rPr>
              <a:t>Julianalsola</a:t>
            </a:r>
          </a:p>
        </p:txBody>
      </p:sp>
      <p:sp>
        <p:nvSpPr>
          <p:cNvPr id="6" name="5 Marcador de número de diapositiva"/>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FEF8FD55-10FE-47B1-A5DA-02CD4C1BA79D}" type="slidenum">
              <a:rPr lang="es-ES" sz="1200">
                <a:solidFill>
                  <a:schemeClr val="tx2">
                    <a:shade val="90000"/>
                  </a:schemeClr>
                </a:solidFill>
                <a:latin typeface="+mn-lt"/>
              </a:rPr>
              <a:pPr algn="r" fontAlgn="auto">
                <a:spcBef>
                  <a:spcPts val="0"/>
                </a:spcBef>
                <a:spcAft>
                  <a:spcPts val="0"/>
                </a:spcAft>
                <a:defRPr/>
              </a:pPr>
              <a:t>19</a:t>
            </a:fld>
            <a:endParaRPr lang="es-ES" sz="1200">
              <a:solidFill>
                <a:schemeClr val="tx2">
                  <a:shade val="90000"/>
                </a:schemeClr>
              </a:solidFill>
              <a:latin typeface="+mn-lt"/>
            </a:endParaRPr>
          </a:p>
        </p:txBody>
      </p:sp>
      <p:sp>
        <p:nvSpPr>
          <p:cNvPr id="54276" name="4 Marcador de texto"/>
          <p:cNvSpPr>
            <a:spLocks noGrp="1"/>
          </p:cNvSpPr>
          <p:nvPr>
            <p:ph type="body" idx="4294967295"/>
          </p:nvPr>
        </p:nvSpPr>
        <p:spPr>
          <a:xfrm>
            <a:off x="539750" y="1484313"/>
            <a:ext cx="5532438" cy="4945062"/>
          </a:xfrm>
        </p:spPr>
        <p:txBody>
          <a:bodyPr lIns="45720" rIns="45720"/>
          <a:lstStyle/>
          <a:p>
            <a:pPr marL="0" indent="0" eaLnBrk="1" hangingPunct="1">
              <a:lnSpc>
                <a:spcPct val="130000"/>
              </a:lnSpc>
              <a:buFont typeface="Wingdings 2" pitchFamily="18" charset="2"/>
              <a:buNone/>
            </a:pPr>
            <a:endParaRPr lang="es-ES" sz="2000" smtClean="0">
              <a:latin typeface="Calibri" pitchFamily="34" charset="0"/>
            </a:endParaRPr>
          </a:p>
          <a:p>
            <a:pPr marL="0" indent="0" eaLnBrk="1" hangingPunct="1">
              <a:lnSpc>
                <a:spcPct val="130000"/>
              </a:lnSpc>
            </a:pPr>
            <a:r>
              <a:rPr lang="es-ES" sz="2400" i="1" smtClean="0">
                <a:latin typeface="Calibri" pitchFamily="34" charset="0"/>
              </a:rPr>
              <a:t>Distribución de la información.</a:t>
            </a:r>
          </a:p>
          <a:p>
            <a:pPr marL="0" indent="0" eaLnBrk="1" hangingPunct="1">
              <a:lnSpc>
                <a:spcPct val="130000"/>
              </a:lnSpc>
            </a:pPr>
            <a:r>
              <a:rPr lang="es-ES" sz="2400" i="1" smtClean="0">
                <a:latin typeface="Calibri" pitchFamily="34" charset="0"/>
              </a:rPr>
              <a:t> Intercambio de ideas y experiencias.</a:t>
            </a:r>
          </a:p>
          <a:p>
            <a:pPr marL="0" indent="0" eaLnBrk="1" hangingPunct="1">
              <a:lnSpc>
                <a:spcPct val="130000"/>
              </a:lnSpc>
            </a:pPr>
            <a:r>
              <a:rPr lang="es-ES" sz="2400" i="1" smtClean="0">
                <a:latin typeface="Calibri" pitchFamily="34" charset="0"/>
              </a:rPr>
              <a:t> Aplicación y experimentación de lo aprendido.</a:t>
            </a:r>
          </a:p>
          <a:p>
            <a:pPr marL="0" indent="0" eaLnBrk="1" hangingPunct="1">
              <a:lnSpc>
                <a:spcPct val="130000"/>
              </a:lnSpc>
            </a:pPr>
            <a:r>
              <a:rPr lang="es-ES" sz="2400" i="1" smtClean="0">
                <a:latin typeface="Calibri" pitchFamily="34" charset="0"/>
              </a:rPr>
              <a:t>Evaluación de los conocimientos.</a:t>
            </a:r>
          </a:p>
          <a:p>
            <a:pPr marL="0" indent="0" eaLnBrk="1" hangingPunct="1">
              <a:lnSpc>
                <a:spcPct val="130000"/>
              </a:lnSpc>
            </a:pPr>
            <a:r>
              <a:rPr lang="es-ES" sz="2400" i="1" smtClean="0">
                <a:latin typeface="Calibri" pitchFamily="34" charset="0"/>
              </a:rPr>
              <a:t>Seguridad y confiabilidad en el sistema.</a:t>
            </a:r>
            <a:br>
              <a:rPr lang="es-ES" sz="2400" i="1" smtClean="0">
                <a:latin typeface="Calibri" pitchFamily="34" charset="0"/>
              </a:rPr>
            </a:br>
            <a:endParaRPr lang="es-ES" sz="500" smtClean="0">
              <a:latin typeface="Calibri" pitchFamily="34" charset="0"/>
            </a:endParaRPr>
          </a:p>
        </p:txBody>
      </p:sp>
      <p:pic>
        <p:nvPicPr>
          <p:cNvPr id="23559" name="Picture 7" descr="elearning"/>
          <p:cNvPicPr>
            <a:picLocks noChangeAspect="1" noChangeArrowheads="1"/>
          </p:cNvPicPr>
          <p:nvPr/>
        </p:nvPicPr>
        <p:blipFill>
          <a:blip r:embed="rId2" cstate="print"/>
          <a:srcRect/>
          <a:stretch>
            <a:fillRect/>
          </a:stretch>
        </p:blipFill>
        <p:spPr bwMode="auto">
          <a:xfrm>
            <a:off x="5940425" y="2349500"/>
            <a:ext cx="2808288" cy="3240088"/>
          </a:xfrm>
          <a:prstGeom prst="rect">
            <a:avLst/>
          </a:prstGeom>
          <a:noFill/>
          <a:ln w="9525">
            <a:noFill/>
            <a:miter lim="800000"/>
            <a:headEnd/>
            <a:tailEnd/>
          </a:ln>
        </p:spPr>
      </p:pic>
      <p:sp>
        <p:nvSpPr>
          <p:cNvPr id="23560" name="Text Box 7"/>
          <p:cNvSpPr txBox="1">
            <a:spLocks noChangeArrowheads="1"/>
          </p:cNvSpPr>
          <p:nvPr/>
        </p:nvSpPr>
        <p:spPr bwMode="auto">
          <a:xfrm>
            <a:off x="611188" y="692150"/>
            <a:ext cx="8064500" cy="830263"/>
          </a:xfrm>
          <a:prstGeom prst="rect">
            <a:avLst/>
          </a:prstGeom>
          <a:noFill/>
          <a:ln w="9525">
            <a:noFill/>
            <a:miter lim="800000"/>
            <a:headEnd/>
            <a:tailEnd/>
          </a:ln>
        </p:spPr>
        <p:txBody>
          <a:bodyPr>
            <a:spAutoFit/>
          </a:bodyPr>
          <a:lstStyle/>
          <a:p>
            <a:pPr>
              <a:spcBef>
                <a:spcPct val="50000"/>
              </a:spcBef>
            </a:pPr>
            <a:r>
              <a:rPr lang="es-ES" sz="2400" b="1">
                <a:solidFill>
                  <a:srgbClr val="00CC99"/>
                </a:solidFill>
              </a:rPr>
              <a:t>Básicamente el aula virtual debe contener las herramientas que permitan:</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2 Subtítulo"/>
          <p:cNvSpPr>
            <a:spLocks noGrp="1"/>
          </p:cNvSpPr>
          <p:nvPr>
            <p:ph type="subTitle" idx="1"/>
          </p:nvPr>
        </p:nvSpPr>
        <p:spPr>
          <a:xfrm>
            <a:off x="3924300" y="5157788"/>
            <a:ext cx="4929188" cy="1143000"/>
          </a:xfrm>
        </p:spPr>
        <p:txBody>
          <a:bodyPr/>
          <a:lstStyle/>
          <a:p>
            <a:pPr marR="0" algn="ctr" eaLnBrk="1" hangingPunct="1"/>
            <a:r>
              <a:rPr lang="es-MX" sz="3200" b="1" smtClean="0"/>
              <a:t>Juliana V. de Alsola.</a:t>
            </a:r>
          </a:p>
          <a:p>
            <a:pPr marR="0" algn="ctr" eaLnBrk="1" hangingPunct="1"/>
            <a:r>
              <a:rPr lang="es-MX" sz="1800" smtClean="0"/>
              <a:t>julianalsola@yahoo.com.mx</a:t>
            </a:r>
            <a:endParaRPr lang="es-ES" sz="1800" smtClean="0"/>
          </a:p>
        </p:txBody>
      </p:sp>
      <p:sp>
        <p:nvSpPr>
          <p:cNvPr id="7170" name="WordArt 5"/>
          <p:cNvSpPr>
            <a:spLocks noChangeArrowheads="1" noChangeShapeType="1" noTextEdit="1"/>
          </p:cNvSpPr>
          <p:nvPr/>
        </p:nvSpPr>
        <p:spPr bwMode="auto">
          <a:xfrm>
            <a:off x="1692275" y="2492375"/>
            <a:ext cx="5905500" cy="1441450"/>
          </a:xfrm>
          <a:prstGeom prst="rect">
            <a:avLst/>
          </a:prstGeom>
        </p:spPr>
        <p:txBody>
          <a:bodyPr wrap="none" fromWordArt="1">
            <a:prstTxWarp prst="textPlain">
              <a:avLst>
                <a:gd name="adj" fmla="val 50000"/>
              </a:avLst>
            </a:prstTxWarp>
          </a:bodyPr>
          <a:lstStyle/>
          <a:p>
            <a:pPr algn="ctr"/>
            <a:r>
              <a:rPr lang="es-MX" sz="3600" kern="10">
                <a:ln w="9525">
                  <a:solidFill>
                    <a:srgbClr val="000000"/>
                  </a:solidFill>
                  <a:round/>
                  <a:headEnd/>
                  <a:tailEnd/>
                </a:ln>
                <a:solidFill>
                  <a:srgbClr val="00CC99"/>
                </a:solidFill>
                <a:effectLst>
                  <a:outerShdw dist="35921" dir="2700000" algn="ctr" rotWithShape="0">
                    <a:srgbClr val="808080">
                      <a:alpha val="79999"/>
                    </a:srgbClr>
                  </a:outerShdw>
                </a:effectLst>
                <a:latin typeface="Arial Black"/>
              </a:rPr>
              <a:t>¿QUÉ SON </a:t>
            </a:r>
          </a:p>
          <a:p>
            <a:pPr algn="ctr"/>
            <a:r>
              <a:rPr lang="es-MX" sz="3600" kern="10">
                <a:ln w="9525">
                  <a:solidFill>
                    <a:srgbClr val="000000"/>
                  </a:solidFill>
                  <a:round/>
                  <a:headEnd/>
                  <a:tailEnd/>
                </a:ln>
                <a:solidFill>
                  <a:srgbClr val="00CC99"/>
                </a:solidFill>
                <a:effectLst>
                  <a:outerShdw dist="35921" dir="2700000" algn="ctr" rotWithShape="0">
                    <a:srgbClr val="808080">
                      <a:alpha val="79999"/>
                    </a:srgbClr>
                  </a:outerShdw>
                </a:effectLst>
                <a:latin typeface="Arial Black"/>
              </a:rPr>
              <a:t>LAS AULAS VIRTUALES?.</a:t>
            </a:r>
          </a:p>
        </p:txBody>
      </p:sp>
      <p:sp>
        <p:nvSpPr>
          <p:cNvPr id="6148" name="Rectangle 3"/>
          <p:cNvSpPr>
            <a:spLocks noChangeArrowheads="1"/>
          </p:cNvSpPr>
          <p:nvPr/>
        </p:nvSpPr>
        <p:spPr bwMode="auto">
          <a:xfrm rot="-635491">
            <a:off x="4387850" y="4149725"/>
            <a:ext cx="3892550" cy="396875"/>
          </a:xfrm>
          <a:prstGeom prst="rect">
            <a:avLst/>
          </a:prstGeom>
          <a:noFill/>
          <a:ln w="9525">
            <a:noFill/>
            <a:miter lim="800000"/>
            <a:headEnd/>
            <a:tailEnd/>
          </a:ln>
        </p:spPr>
        <p:txBody>
          <a:bodyPr wrap="none" anchor="ctr">
            <a:spAutoFit/>
          </a:bodyPr>
          <a:lstStyle/>
          <a:p>
            <a:pPr algn="ctr"/>
            <a:r>
              <a:rPr lang="es-ES" b="1">
                <a:solidFill>
                  <a:srgbClr val="FF3300"/>
                </a:solidFill>
              </a:rPr>
              <a:t>…es la enseñanza del siglo 21.</a:t>
            </a:r>
            <a:endParaRPr lang="es-ES">
              <a:solidFill>
                <a:srgbClr val="FF3300"/>
              </a:solidFill>
            </a:endParaRPr>
          </a:p>
        </p:txBody>
      </p:sp>
      <p:sp>
        <p:nvSpPr>
          <p:cNvPr id="6149" name="Text Box 5"/>
          <p:cNvSpPr txBox="1">
            <a:spLocks noChangeArrowheads="1"/>
          </p:cNvSpPr>
          <p:nvPr/>
        </p:nvSpPr>
        <p:spPr bwMode="auto">
          <a:xfrm>
            <a:off x="684213" y="620713"/>
            <a:ext cx="7775575" cy="1311275"/>
          </a:xfrm>
          <a:prstGeom prst="rect">
            <a:avLst/>
          </a:prstGeom>
          <a:noFill/>
          <a:ln w="9525">
            <a:noFill/>
            <a:miter lim="800000"/>
            <a:headEnd/>
            <a:tailEnd/>
          </a:ln>
        </p:spPr>
        <p:txBody>
          <a:bodyPr>
            <a:spAutoFit/>
          </a:bodyPr>
          <a:lstStyle/>
          <a:p>
            <a:pPr>
              <a:spcBef>
                <a:spcPct val="50000"/>
              </a:spcBef>
            </a:pPr>
            <a:r>
              <a:rPr lang="es-ES"/>
              <a:t>UNIVERSIDADDE PANAMÁ.</a:t>
            </a:r>
          </a:p>
          <a:p>
            <a:pPr>
              <a:spcBef>
                <a:spcPct val="50000"/>
              </a:spcBef>
            </a:pPr>
            <a:r>
              <a:rPr lang="es-ES"/>
              <a:t>FACULTAD DE COMUNICACIÓN SOCIAL</a:t>
            </a:r>
          </a:p>
          <a:p>
            <a:pPr>
              <a:spcBef>
                <a:spcPct val="50000"/>
              </a:spcBef>
            </a:pPr>
            <a:r>
              <a:rPr lang="es-ES"/>
              <a:t>DEPARTAMENTO DE ESTRUCTURA  DE LA COMUNICACIÓN.</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4 Subtítulo"/>
          <p:cNvSpPr>
            <a:spLocks noGrp="1"/>
          </p:cNvSpPr>
          <p:nvPr>
            <p:ph type="subTitle" idx="1"/>
          </p:nvPr>
        </p:nvSpPr>
        <p:spPr>
          <a:xfrm>
            <a:off x="3563938" y="2276475"/>
            <a:ext cx="5256212" cy="3887788"/>
          </a:xfrm>
        </p:spPr>
        <p:txBody>
          <a:bodyPr/>
          <a:lstStyle/>
          <a:p>
            <a:pPr marR="0" algn="just" eaLnBrk="1" hangingPunct="1">
              <a:lnSpc>
                <a:spcPct val="90000"/>
              </a:lnSpc>
            </a:pPr>
            <a:r>
              <a:rPr lang="es-ES" sz="2000" smtClean="0">
                <a:latin typeface="Century Gothic" pitchFamily="34" charset="0"/>
              </a:rPr>
              <a:t>Es preferible que el alumno tenga la opción de Salvarlo en su disco para evitar largos períodos de conexión, </a:t>
            </a:r>
          </a:p>
          <a:p>
            <a:pPr marR="0" algn="just" eaLnBrk="1" hangingPunct="1">
              <a:lnSpc>
                <a:spcPct val="90000"/>
              </a:lnSpc>
              <a:buFont typeface="Wingdings 2" pitchFamily="18" charset="2"/>
              <a:buChar char=""/>
            </a:pPr>
            <a:r>
              <a:rPr lang="es-ES" sz="2000" smtClean="0">
                <a:latin typeface="Century Gothic" pitchFamily="34" charset="0"/>
              </a:rPr>
              <a:t>Imprimirlo con claridad para leerlo, </a:t>
            </a:r>
          </a:p>
          <a:p>
            <a:pPr marR="0" algn="just" eaLnBrk="1" hangingPunct="1">
              <a:lnSpc>
                <a:spcPct val="90000"/>
              </a:lnSpc>
              <a:buFont typeface="Wingdings 2" pitchFamily="18" charset="2"/>
              <a:buChar char=""/>
            </a:pPr>
            <a:r>
              <a:rPr lang="es-ES" sz="2000" smtClean="0">
                <a:latin typeface="Century Gothic" pitchFamily="34" charset="0"/>
              </a:rPr>
              <a:t>Sugerir libros de texto que acompañaran al curso, y por ultimo, </a:t>
            </a:r>
          </a:p>
          <a:p>
            <a:pPr marR="0" algn="just" eaLnBrk="1" hangingPunct="1">
              <a:lnSpc>
                <a:spcPct val="90000"/>
              </a:lnSpc>
              <a:buFont typeface="Wingdings 2" pitchFamily="18" charset="2"/>
              <a:buChar char=""/>
            </a:pPr>
            <a:r>
              <a:rPr lang="es-ES" sz="2000" smtClean="0">
                <a:latin typeface="Century Gothic" pitchFamily="34" charset="0"/>
              </a:rPr>
              <a:t>Si el curso va a incluir elementos multimediales como vídeo, sonido o gráficos de alta resolución que se demoraran al bajar de Internet es aconsejable que se coloquen enlaces en la página web de software para descargas rápidas. </a:t>
            </a:r>
          </a:p>
        </p:txBody>
      </p:sp>
      <p:sp>
        <p:nvSpPr>
          <p:cNvPr id="24579" name="Text Box 3"/>
          <p:cNvSpPr txBox="1">
            <a:spLocks noChangeArrowheads="1"/>
          </p:cNvSpPr>
          <p:nvPr/>
        </p:nvSpPr>
        <p:spPr bwMode="auto">
          <a:xfrm>
            <a:off x="900113" y="1484313"/>
            <a:ext cx="4824412" cy="519112"/>
          </a:xfrm>
          <a:prstGeom prst="rect">
            <a:avLst/>
          </a:prstGeom>
          <a:noFill/>
          <a:ln w="9525">
            <a:noFill/>
            <a:miter lim="800000"/>
            <a:headEnd/>
            <a:tailEnd/>
          </a:ln>
        </p:spPr>
        <p:txBody>
          <a:bodyPr>
            <a:spAutoFit/>
          </a:bodyPr>
          <a:lstStyle/>
          <a:p>
            <a:pPr>
              <a:spcBef>
                <a:spcPct val="50000"/>
              </a:spcBef>
              <a:buFontTx/>
              <a:buChar char="•"/>
            </a:pPr>
            <a:r>
              <a:rPr lang="es-ES" sz="2800" b="1">
                <a:solidFill>
                  <a:srgbClr val="00CC99"/>
                </a:solidFill>
              </a:rPr>
              <a:t>Los Materiales Extensos:</a:t>
            </a:r>
          </a:p>
        </p:txBody>
      </p:sp>
      <p:pic>
        <p:nvPicPr>
          <p:cNvPr id="24580" name="Picture 4" descr="libros"/>
          <p:cNvPicPr>
            <a:picLocks noChangeAspect="1" noChangeArrowheads="1"/>
          </p:cNvPicPr>
          <p:nvPr/>
        </p:nvPicPr>
        <p:blipFill>
          <a:blip r:embed="rId2" cstate="print"/>
          <a:srcRect/>
          <a:stretch>
            <a:fillRect/>
          </a:stretch>
        </p:blipFill>
        <p:spPr bwMode="auto">
          <a:xfrm>
            <a:off x="971550" y="2349500"/>
            <a:ext cx="2205038" cy="3095625"/>
          </a:xfrm>
          <a:prstGeom prst="rect">
            <a:avLst/>
          </a:prstGeom>
          <a:noFill/>
          <a:ln w="9525">
            <a:noFill/>
            <a:miter lim="800000"/>
            <a:headEnd/>
            <a:tailEnd/>
          </a:ln>
        </p:spPr>
      </p:pic>
      <p:sp>
        <p:nvSpPr>
          <p:cNvPr id="24581" name="Rectangle 5"/>
          <p:cNvSpPr>
            <a:spLocks noChangeArrowheads="1"/>
          </p:cNvSpPr>
          <p:nvPr/>
        </p:nvSpPr>
        <p:spPr bwMode="auto">
          <a:xfrm>
            <a:off x="539750" y="260350"/>
            <a:ext cx="6346825" cy="725488"/>
          </a:xfrm>
          <a:prstGeom prst="rect">
            <a:avLst/>
          </a:prstGeom>
          <a:noFill/>
          <a:ln w="9525">
            <a:noFill/>
            <a:miter lim="800000"/>
            <a:headEnd/>
            <a:tailEnd/>
          </a:ln>
        </p:spPr>
        <p:txBody>
          <a:bodyPr wrap="none">
            <a:spAutoFit/>
          </a:bodyPr>
          <a:lstStyle/>
          <a:p>
            <a:pPr>
              <a:lnSpc>
                <a:spcPct val="130000"/>
              </a:lnSpc>
              <a:spcBef>
                <a:spcPct val="20000"/>
              </a:spcBef>
              <a:buClr>
                <a:srgbClr val="0BD0D9"/>
              </a:buClr>
              <a:buSzPct val="95000"/>
              <a:buFont typeface="Wingdings 2" pitchFamily="18" charset="2"/>
              <a:buChar char=""/>
            </a:pPr>
            <a:r>
              <a:rPr lang="es-ES" sz="3200" b="1">
                <a:solidFill>
                  <a:srgbClr val="00CC99"/>
                </a:solidFill>
              </a:rPr>
              <a:t>Distribución de la información.</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4 Subtítulo"/>
          <p:cNvSpPr>
            <a:spLocks noGrp="1"/>
          </p:cNvSpPr>
          <p:nvPr>
            <p:ph type="subTitle" idx="1"/>
          </p:nvPr>
        </p:nvSpPr>
        <p:spPr>
          <a:xfrm>
            <a:off x="4211638" y="1700213"/>
            <a:ext cx="4752975" cy="4176712"/>
          </a:xfrm>
        </p:spPr>
        <p:txBody>
          <a:bodyPr/>
          <a:lstStyle/>
          <a:p>
            <a:pPr marR="0" algn="just" eaLnBrk="1" hangingPunct="1">
              <a:lnSpc>
                <a:spcPct val="130000"/>
              </a:lnSpc>
              <a:buFont typeface="Wingdings 2" pitchFamily="18" charset="2"/>
              <a:buChar char=""/>
            </a:pPr>
            <a:r>
              <a:rPr lang="es-ES" sz="2200" smtClean="0">
                <a:latin typeface="Calibri" pitchFamily="34" charset="0"/>
              </a:rPr>
              <a:t>Es necesario que el aula virtual tenga previsto un mecanismo de comunicación entre el alumno y el docente, o entre los alumnos entre sí para garantizar esta interacción. </a:t>
            </a:r>
          </a:p>
          <a:p>
            <a:pPr marR="0" algn="just" eaLnBrk="1" hangingPunct="1">
              <a:lnSpc>
                <a:spcPct val="130000"/>
              </a:lnSpc>
              <a:buFont typeface="Wingdings 2" pitchFamily="18" charset="2"/>
              <a:buChar char=""/>
            </a:pPr>
            <a:r>
              <a:rPr lang="es-ES" sz="2200" smtClean="0">
                <a:latin typeface="Calibri" pitchFamily="34" charset="0"/>
              </a:rPr>
              <a:t>Se debe buscar que los alumnos se sientan involucrados en la clase que están tomando, y acompañados por el docente. </a:t>
            </a:r>
          </a:p>
        </p:txBody>
      </p:sp>
      <p:sp>
        <p:nvSpPr>
          <p:cNvPr id="25603" name="Text Box 4"/>
          <p:cNvSpPr txBox="1">
            <a:spLocks noChangeArrowheads="1"/>
          </p:cNvSpPr>
          <p:nvPr/>
        </p:nvSpPr>
        <p:spPr bwMode="auto">
          <a:xfrm>
            <a:off x="0" y="642938"/>
            <a:ext cx="8640763" cy="579437"/>
          </a:xfrm>
          <a:prstGeom prst="rect">
            <a:avLst/>
          </a:prstGeom>
          <a:noFill/>
          <a:ln w="9525">
            <a:noFill/>
            <a:miter lim="800000"/>
            <a:headEnd/>
            <a:tailEnd/>
          </a:ln>
        </p:spPr>
        <p:txBody>
          <a:bodyPr>
            <a:spAutoFit/>
          </a:bodyPr>
          <a:lstStyle/>
          <a:p>
            <a:pPr>
              <a:spcBef>
                <a:spcPct val="50000"/>
              </a:spcBef>
            </a:pPr>
            <a:r>
              <a:rPr lang="es-ES" sz="3200" b="1">
                <a:solidFill>
                  <a:srgbClr val="00CC99"/>
                </a:solidFill>
              </a:rPr>
              <a:t>Intercambio de ideas y experiencias.</a:t>
            </a:r>
            <a:r>
              <a:rPr lang="es-ES" sz="3200"/>
              <a:t> </a:t>
            </a:r>
          </a:p>
        </p:txBody>
      </p:sp>
      <p:pic>
        <p:nvPicPr>
          <p:cNvPr id="25604" name="Picture 6" descr="ntp-daisy"/>
          <p:cNvPicPr>
            <a:picLocks noChangeAspect="1" noChangeArrowheads="1"/>
          </p:cNvPicPr>
          <p:nvPr/>
        </p:nvPicPr>
        <p:blipFill>
          <a:blip r:embed="rId2" cstate="print"/>
          <a:srcRect/>
          <a:stretch>
            <a:fillRect/>
          </a:stretch>
        </p:blipFill>
        <p:spPr bwMode="auto">
          <a:xfrm>
            <a:off x="395288" y="1484313"/>
            <a:ext cx="3600450" cy="4608512"/>
          </a:xfrm>
          <a:prstGeom prst="rect">
            <a:avLst/>
          </a:prstGeom>
          <a:noFill/>
          <a:ln w="9525">
            <a:noFill/>
            <a:miter lim="800000"/>
            <a:headEnd/>
            <a:tailEnd/>
          </a:ln>
        </p:spPr>
      </p:pic>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3"/>
          <p:cNvSpPr>
            <a:spLocks noGrp="1"/>
          </p:cNvSpPr>
          <p:nvPr>
            <p:ph type="body" idx="4294967295"/>
          </p:nvPr>
        </p:nvSpPr>
        <p:spPr>
          <a:xfrm>
            <a:off x="179388" y="1484313"/>
            <a:ext cx="3600450" cy="4464050"/>
          </a:xfrm>
        </p:spPr>
        <p:txBody>
          <a:bodyPr/>
          <a:lstStyle/>
          <a:p>
            <a:pPr algn="just" eaLnBrk="1" hangingPunct="1">
              <a:lnSpc>
                <a:spcPct val="80000"/>
              </a:lnSpc>
            </a:pPr>
            <a:r>
              <a:rPr lang="es-ES" sz="2400" smtClean="0">
                <a:latin typeface="Calibri" pitchFamily="34" charset="0"/>
              </a:rPr>
              <a:t>El monitoreo de la presencia del alumno en la clase, es importante para poder conocer si el alumno visita regularmente las páginas, si participa o si el docente detecta lentitud o ve señales que pueden poner en peligro la continuidad del alumno en el curso.</a:t>
            </a:r>
          </a:p>
        </p:txBody>
      </p:sp>
      <p:pic>
        <p:nvPicPr>
          <p:cNvPr id="26627" name="Picture 4" descr="editorial2"/>
          <p:cNvPicPr>
            <a:picLocks noChangeAspect="1" noChangeArrowheads="1"/>
          </p:cNvPicPr>
          <p:nvPr/>
        </p:nvPicPr>
        <p:blipFill>
          <a:blip r:embed="rId2" cstate="print"/>
          <a:srcRect/>
          <a:stretch>
            <a:fillRect/>
          </a:stretch>
        </p:blipFill>
        <p:spPr bwMode="auto">
          <a:xfrm>
            <a:off x="4211638" y="1412875"/>
            <a:ext cx="4321175" cy="3600450"/>
          </a:xfrm>
          <a:prstGeom prst="rect">
            <a:avLst/>
          </a:prstGeom>
          <a:noFill/>
          <a:ln w="9525">
            <a:noFill/>
            <a:miter lim="800000"/>
            <a:headEnd/>
            <a:tailEnd/>
          </a:ln>
        </p:spPr>
      </p:pic>
      <p:sp>
        <p:nvSpPr>
          <p:cNvPr id="26628" name="Text Box 5"/>
          <p:cNvSpPr txBox="1">
            <a:spLocks noChangeArrowheads="1"/>
          </p:cNvSpPr>
          <p:nvPr/>
        </p:nvSpPr>
        <p:spPr bwMode="auto">
          <a:xfrm>
            <a:off x="323850" y="260350"/>
            <a:ext cx="7488238" cy="579438"/>
          </a:xfrm>
          <a:prstGeom prst="rect">
            <a:avLst/>
          </a:prstGeom>
          <a:noFill/>
          <a:ln w="9525">
            <a:noFill/>
            <a:miter lim="800000"/>
            <a:headEnd/>
            <a:tailEnd/>
          </a:ln>
        </p:spPr>
        <p:txBody>
          <a:bodyPr>
            <a:spAutoFit/>
          </a:bodyPr>
          <a:lstStyle/>
          <a:p>
            <a:pPr>
              <a:spcBef>
                <a:spcPct val="50000"/>
              </a:spcBef>
              <a:buFontTx/>
              <a:buChar char="•"/>
            </a:pPr>
            <a:r>
              <a:rPr lang="es-ES" sz="3200" b="1">
                <a:solidFill>
                  <a:srgbClr val="00CC99"/>
                </a:solidFill>
              </a:rPr>
              <a:t>El monitoreo es fundamental…</a:t>
            </a:r>
          </a:p>
        </p:txBody>
      </p:sp>
      <p:sp>
        <p:nvSpPr>
          <p:cNvPr id="26629" name="Text Box 6"/>
          <p:cNvSpPr txBox="1">
            <a:spLocks noChangeArrowheads="1"/>
          </p:cNvSpPr>
          <p:nvPr/>
        </p:nvSpPr>
        <p:spPr bwMode="auto">
          <a:xfrm>
            <a:off x="3635375" y="4941888"/>
            <a:ext cx="5038725" cy="1616075"/>
          </a:xfrm>
          <a:prstGeom prst="rect">
            <a:avLst/>
          </a:prstGeom>
          <a:noFill/>
          <a:ln w="9525">
            <a:noFill/>
            <a:miter lim="800000"/>
            <a:headEnd/>
            <a:tailEnd/>
          </a:ln>
        </p:spPr>
        <p:txBody>
          <a:bodyPr>
            <a:spAutoFit/>
          </a:bodyPr>
          <a:lstStyle/>
          <a:p>
            <a:pPr algn="r"/>
            <a:r>
              <a:rPr lang="es-ES"/>
              <a:t>También es importante para que el alumno en diferentes instancias sepa que esta acompañado en el proceso y que tiene dónde recurrir por ayuda o instrucciones si las necesita.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4" descr="SalaChat"/>
          <p:cNvPicPr>
            <a:picLocks noChangeAspect="1" noChangeArrowheads="1"/>
          </p:cNvPicPr>
          <p:nvPr/>
        </p:nvPicPr>
        <p:blipFill>
          <a:blip r:embed="rId2" cstate="print"/>
          <a:srcRect/>
          <a:stretch>
            <a:fillRect/>
          </a:stretch>
        </p:blipFill>
        <p:spPr bwMode="auto">
          <a:xfrm>
            <a:off x="5867400" y="4221163"/>
            <a:ext cx="2997200" cy="2149475"/>
          </a:xfrm>
          <a:prstGeom prst="rect">
            <a:avLst/>
          </a:prstGeom>
          <a:noFill/>
          <a:ln w="9525">
            <a:noFill/>
            <a:miter lim="800000"/>
            <a:headEnd/>
            <a:tailEnd/>
          </a:ln>
        </p:spPr>
      </p:pic>
      <p:sp>
        <p:nvSpPr>
          <p:cNvPr id="29698" name="Text Box 6"/>
          <p:cNvSpPr txBox="1">
            <a:spLocks noChangeArrowheads="1"/>
          </p:cNvSpPr>
          <p:nvPr/>
        </p:nvSpPr>
        <p:spPr bwMode="auto">
          <a:xfrm>
            <a:off x="179388" y="4508500"/>
            <a:ext cx="5689600" cy="1431925"/>
          </a:xfrm>
          <a:prstGeom prst="rect">
            <a:avLst/>
          </a:prstGeom>
          <a:noFill/>
          <a:ln w="9525">
            <a:noFill/>
            <a:miter lim="800000"/>
            <a:headEnd/>
            <a:tailEnd/>
          </a:ln>
        </p:spPr>
        <p:txBody>
          <a:bodyPr>
            <a:spAutoFit/>
          </a:bodyPr>
          <a:lstStyle/>
          <a:p>
            <a:pPr algn="just">
              <a:lnSpc>
                <a:spcPct val="110000"/>
              </a:lnSpc>
              <a:spcBef>
                <a:spcPct val="20000"/>
              </a:spcBef>
              <a:buClr>
                <a:srgbClr val="0BD0D9"/>
              </a:buClr>
              <a:buSzPct val="95000"/>
              <a:buFont typeface="Wingdings 2" pitchFamily="18" charset="2"/>
              <a:buNone/>
            </a:pPr>
            <a:r>
              <a:rPr lang="es-ES"/>
              <a:t>También esto esta previsto ya que muchos de los programas de chat permiten archivar la conversación y poner este archivo a disposición de la clase para consultas posteriores. </a:t>
            </a:r>
          </a:p>
        </p:txBody>
      </p:sp>
      <p:pic>
        <p:nvPicPr>
          <p:cNvPr id="26632" name="Picture 8" descr="voiceChat"/>
          <p:cNvPicPr>
            <a:picLocks noChangeAspect="1" noChangeArrowheads="1"/>
          </p:cNvPicPr>
          <p:nvPr/>
        </p:nvPicPr>
        <p:blipFill>
          <a:blip r:embed="rId3" cstate="print"/>
          <a:srcRect/>
          <a:stretch>
            <a:fillRect/>
          </a:stretch>
        </p:blipFill>
        <p:spPr bwMode="auto">
          <a:xfrm>
            <a:off x="395288" y="1412875"/>
            <a:ext cx="4176712" cy="2952750"/>
          </a:xfrm>
          <a:prstGeom prst="rect">
            <a:avLst/>
          </a:prstGeom>
          <a:noFill/>
          <a:effectLst>
            <a:outerShdw dist="107763" dir="2700000" algn="ctr" rotWithShape="0">
              <a:srgbClr val="808080">
                <a:alpha val="50000"/>
              </a:srgbClr>
            </a:outerShdw>
          </a:effectLst>
        </p:spPr>
      </p:pic>
      <p:sp>
        <p:nvSpPr>
          <p:cNvPr id="26633" name="Rectangle 9"/>
          <p:cNvSpPr>
            <a:spLocks noChangeArrowheads="1"/>
          </p:cNvSpPr>
          <p:nvPr/>
        </p:nvSpPr>
        <p:spPr bwMode="auto">
          <a:xfrm>
            <a:off x="468313" y="333375"/>
            <a:ext cx="7559675" cy="579438"/>
          </a:xfrm>
          <a:prstGeom prst="rect">
            <a:avLst/>
          </a:prstGeom>
          <a:noFill/>
          <a:ln w="9525">
            <a:noFill/>
            <a:miter lim="800000"/>
            <a:headEnd/>
            <a:tailEnd/>
          </a:ln>
          <a:effectLst/>
        </p:spPr>
        <p:txBody>
          <a:bodyPr>
            <a:spAutoFit/>
          </a:bodyPr>
          <a:lstStyle/>
          <a:p>
            <a:pPr>
              <a:defRPr/>
            </a:pPr>
            <a:r>
              <a:rPr lang="es-ES" sz="3200" b="1">
                <a:solidFill>
                  <a:srgbClr val="00CC99"/>
                </a:solidFill>
                <a:effectLst>
                  <a:outerShdw blurRad="38100" dist="38100" dir="2700000" algn="tl">
                    <a:srgbClr val="FFFFFF"/>
                  </a:outerShdw>
                </a:effectLst>
              </a:rPr>
              <a:t>Chat O Comunicación Sincrónica.</a:t>
            </a:r>
            <a:endParaRPr lang="es-ES" sz="3200">
              <a:solidFill>
                <a:srgbClr val="00CC99"/>
              </a:solidFill>
            </a:endParaRPr>
          </a:p>
        </p:txBody>
      </p:sp>
      <p:sp>
        <p:nvSpPr>
          <p:cNvPr id="26634" name="Rectangle 10"/>
          <p:cNvSpPr>
            <a:spLocks noChangeArrowheads="1"/>
          </p:cNvSpPr>
          <p:nvPr/>
        </p:nvSpPr>
        <p:spPr bwMode="auto">
          <a:xfrm>
            <a:off x="4787900" y="1412875"/>
            <a:ext cx="4103688" cy="2771775"/>
          </a:xfrm>
          <a:prstGeom prst="rect">
            <a:avLst/>
          </a:prstGeom>
          <a:noFill/>
          <a:ln w="9525">
            <a:noFill/>
            <a:miter lim="800000"/>
            <a:headEnd/>
            <a:tailEnd/>
          </a:ln>
          <a:effectLst/>
        </p:spPr>
        <p:txBody>
          <a:bodyPr>
            <a:spAutoFit/>
          </a:bodyPr>
          <a:lstStyle/>
          <a:p>
            <a:pPr algn="just">
              <a:lnSpc>
                <a:spcPct val="110000"/>
              </a:lnSpc>
              <a:spcBef>
                <a:spcPct val="20000"/>
              </a:spcBef>
              <a:buClr>
                <a:srgbClr val="0BD0D9"/>
              </a:buClr>
              <a:buSzPct val="95000"/>
              <a:buFont typeface="Wingdings 2" pitchFamily="18" charset="2"/>
              <a:buNone/>
              <a:defRPr/>
            </a:pPr>
            <a:r>
              <a:rPr lang="es-ES"/>
              <a:t>Algunos cursos a distancia usan también el </a:t>
            </a:r>
            <a:r>
              <a:rPr lang="es-ES" b="1">
                <a:solidFill>
                  <a:schemeClr val="hlink"/>
                </a:solidFill>
                <a:effectLst>
                  <a:outerShdw blurRad="38100" dist="38100" dir="2700000" algn="tl">
                    <a:srgbClr val="FFFFFF"/>
                  </a:outerShdw>
                </a:effectLst>
              </a:rPr>
              <a:t>chat o comunicación sincrónica</a:t>
            </a:r>
            <a:r>
              <a:rPr lang="es-ES"/>
              <a:t> para la discusión de clase o para las consultas. Este medio es sumamente rico por la velocidad en la comunicación y facilidad para discutir temas de la clase. </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diamond(in)">
                                      <p:cBhvr>
                                        <p:cTn id="7" dur="3000"/>
                                        <p:tgtEl>
                                          <p:spTgt spid="266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diamond(in)">
                                      <p:cBhvr>
                                        <p:cTn id="12"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663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395288" y="333375"/>
            <a:ext cx="8229600" cy="1143000"/>
          </a:xfrm>
        </p:spPr>
        <p:txBody>
          <a:bodyPr/>
          <a:lstStyle/>
          <a:p>
            <a:r>
              <a:rPr lang="es-ES" sz="3000" b="1" smtClean="0">
                <a:solidFill>
                  <a:srgbClr val="00CC99"/>
                </a:solidFill>
              </a:rPr>
              <a:t>Disponibilidad del docente para las comunicaciones:</a:t>
            </a:r>
          </a:p>
        </p:txBody>
      </p:sp>
      <p:sp>
        <p:nvSpPr>
          <p:cNvPr id="27650" name="Rectangle 3"/>
          <p:cNvSpPr>
            <a:spLocks noGrp="1"/>
          </p:cNvSpPr>
          <p:nvPr>
            <p:ph type="body" idx="4294967295"/>
          </p:nvPr>
        </p:nvSpPr>
        <p:spPr>
          <a:xfrm>
            <a:off x="3708400" y="1916113"/>
            <a:ext cx="5078413" cy="3887787"/>
          </a:xfrm>
        </p:spPr>
        <p:txBody>
          <a:bodyPr/>
          <a:lstStyle/>
          <a:p>
            <a:pPr algn="just" eaLnBrk="1" hangingPunct="1">
              <a:lnSpc>
                <a:spcPct val="120000"/>
              </a:lnSpc>
              <a:buFont typeface="Wingdings 2" pitchFamily="18" charset="2"/>
              <a:buNone/>
            </a:pPr>
            <a:r>
              <a:rPr lang="es-ES" sz="2000" smtClean="0"/>
              <a:t>    El docente o los ayudantes que van a asistir en el dictado de la clase deben publicar y cumplir con horarios para atender el aula virtual y hacerlos conocer para que los alumnos sepan que las comunicaciones serán respondidas dentro de esos términos, porque a veces los alumnos esperan respuestas de sus mensajes de correo electrónico inmediatamente. </a:t>
            </a:r>
            <a:endParaRPr lang="es-ES" sz="2200" smtClean="0"/>
          </a:p>
        </p:txBody>
      </p:sp>
      <p:pic>
        <p:nvPicPr>
          <p:cNvPr id="28676" name="Picture 7" descr="compu"/>
          <p:cNvPicPr>
            <a:picLocks noChangeAspect="1" noChangeArrowheads="1"/>
          </p:cNvPicPr>
          <p:nvPr/>
        </p:nvPicPr>
        <p:blipFill>
          <a:blip r:embed="rId2" cstate="print">
            <a:lum bright="-12000" contrast="18000"/>
          </a:blip>
          <a:srcRect/>
          <a:stretch>
            <a:fillRect/>
          </a:stretch>
        </p:blipFill>
        <p:spPr bwMode="auto">
          <a:xfrm>
            <a:off x="468313" y="1484313"/>
            <a:ext cx="2951162" cy="4824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blinds(horizontal)">
                                      <p:cBhvr>
                                        <p:cTn id="7" dur="500"/>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4 Subtítulo"/>
          <p:cNvSpPr>
            <a:spLocks noGrp="1"/>
          </p:cNvSpPr>
          <p:nvPr>
            <p:ph type="subTitle" idx="1"/>
          </p:nvPr>
        </p:nvSpPr>
        <p:spPr>
          <a:xfrm>
            <a:off x="755650" y="2349500"/>
            <a:ext cx="7777163" cy="3168650"/>
          </a:xfrm>
        </p:spPr>
        <p:txBody>
          <a:bodyPr/>
          <a:lstStyle/>
          <a:p>
            <a:pPr marR="0" algn="just" eaLnBrk="1" hangingPunct="1">
              <a:lnSpc>
                <a:spcPct val="120000"/>
              </a:lnSpc>
            </a:pPr>
            <a:r>
              <a:rPr lang="es-ES" sz="2200" b="1" i="1" smtClean="0">
                <a:solidFill>
                  <a:srgbClr val="00CC99"/>
                </a:solidFill>
                <a:latin typeface="Century Gothic" pitchFamily="34" charset="0"/>
              </a:rPr>
              <a:t>Aprendizaje involucra aplicación de los conocimientos, experimentación y demostración. </a:t>
            </a:r>
            <a:endParaRPr lang="es-ES" sz="1800" i="1" smtClean="0">
              <a:latin typeface="Century Gothic" pitchFamily="34" charset="0"/>
            </a:endParaRPr>
          </a:p>
          <a:p>
            <a:pPr marR="0" algn="just" eaLnBrk="1" hangingPunct="1">
              <a:lnSpc>
                <a:spcPct val="120000"/>
              </a:lnSpc>
            </a:pPr>
            <a:endParaRPr lang="es-ES" sz="1800" i="1" smtClean="0">
              <a:latin typeface="Century Gothic" pitchFamily="34" charset="0"/>
            </a:endParaRPr>
          </a:p>
          <a:p>
            <a:pPr marR="0" algn="just" eaLnBrk="1" hangingPunct="1">
              <a:lnSpc>
                <a:spcPct val="120000"/>
              </a:lnSpc>
            </a:pPr>
            <a:r>
              <a:rPr lang="es-ES" sz="2000" smtClean="0">
                <a:latin typeface="Century Gothic" pitchFamily="34" charset="0"/>
              </a:rPr>
              <a:t>En el mundo virtual esto es posible a través de diferentes métodos como ejercitaciones que se auto corrigen al terminar el ejercicio, o que realicen actividades de aprendizaje diversas o contesten a los sondeos formulados para tales fines.</a:t>
            </a:r>
          </a:p>
        </p:txBody>
      </p:sp>
      <p:sp>
        <p:nvSpPr>
          <p:cNvPr id="29699" name="Text Box 4"/>
          <p:cNvSpPr txBox="1">
            <a:spLocks noChangeArrowheads="1"/>
          </p:cNvSpPr>
          <p:nvPr/>
        </p:nvSpPr>
        <p:spPr bwMode="auto">
          <a:xfrm>
            <a:off x="755650" y="476250"/>
            <a:ext cx="7488238" cy="1066800"/>
          </a:xfrm>
          <a:prstGeom prst="rect">
            <a:avLst/>
          </a:prstGeom>
          <a:noFill/>
          <a:ln w="9525">
            <a:noFill/>
            <a:miter lim="800000"/>
            <a:headEnd/>
            <a:tailEnd/>
          </a:ln>
        </p:spPr>
        <p:txBody>
          <a:bodyPr>
            <a:spAutoFit/>
          </a:bodyPr>
          <a:lstStyle/>
          <a:p>
            <a:pPr>
              <a:spcBef>
                <a:spcPct val="50000"/>
              </a:spcBef>
              <a:buFontTx/>
              <a:buChar char="•"/>
            </a:pPr>
            <a:r>
              <a:rPr lang="es-ES" sz="3200" b="1">
                <a:solidFill>
                  <a:srgbClr val="00CC99"/>
                </a:solidFill>
              </a:rPr>
              <a:t>Aplicación y Experimentación de lo aprendido.</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4 Subtítulo"/>
          <p:cNvSpPr>
            <a:spLocks noGrp="1"/>
          </p:cNvSpPr>
          <p:nvPr>
            <p:ph type="subTitle" idx="1"/>
          </p:nvPr>
        </p:nvSpPr>
        <p:spPr>
          <a:xfrm>
            <a:off x="1258888" y="2276475"/>
            <a:ext cx="6626225" cy="3240088"/>
          </a:xfrm>
        </p:spPr>
        <p:txBody>
          <a:bodyPr/>
          <a:lstStyle/>
          <a:p>
            <a:pPr marR="0" algn="just" eaLnBrk="1" hangingPunct="1"/>
            <a:r>
              <a:rPr lang="es-ES" sz="2400" smtClean="0">
                <a:latin typeface="Century Gothic" pitchFamily="34" charset="0"/>
              </a:rPr>
              <a:t>El aula virtual debe proveer el espacio para que los alumnos reciban y/o envíen sus trabajos de investigación al docente y que luego este pueda leer, corregir y devolver por el mismo medio.</a:t>
            </a:r>
            <a:br>
              <a:rPr lang="es-ES" sz="2400" smtClean="0">
                <a:latin typeface="Century Gothic" pitchFamily="34" charset="0"/>
              </a:rPr>
            </a:br>
            <a:r>
              <a:rPr lang="es-ES" sz="2400" smtClean="0">
                <a:latin typeface="Century Gothic" pitchFamily="34" charset="0"/>
              </a:rPr>
              <a:t/>
            </a:r>
            <a:br>
              <a:rPr lang="es-ES" sz="2400" smtClean="0">
                <a:latin typeface="Century Gothic" pitchFamily="34" charset="0"/>
              </a:rPr>
            </a:br>
            <a:endParaRPr lang="es-ES" sz="2400" smtClean="0">
              <a:latin typeface="Century Gothic" pitchFamily="34" charset="0"/>
            </a:endParaRPr>
          </a:p>
        </p:txBody>
      </p:sp>
      <p:sp>
        <p:nvSpPr>
          <p:cNvPr id="30723" name="Text Box 4"/>
          <p:cNvSpPr txBox="1">
            <a:spLocks noChangeArrowheads="1"/>
          </p:cNvSpPr>
          <p:nvPr/>
        </p:nvSpPr>
        <p:spPr bwMode="auto">
          <a:xfrm>
            <a:off x="8259763" y="1042988"/>
            <a:ext cx="184150" cy="457200"/>
          </a:xfrm>
          <a:prstGeom prst="rect">
            <a:avLst/>
          </a:prstGeom>
          <a:noFill/>
          <a:ln w="9525">
            <a:noFill/>
            <a:miter lim="800000"/>
            <a:headEnd/>
            <a:tailEnd/>
          </a:ln>
        </p:spPr>
        <p:txBody>
          <a:bodyPr>
            <a:spAutoFit/>
          </a:bodyPr>
          <a:lstStyle/>
          <a:p>
            <a:pPr>
              <a:spcBef>
                <a:spcPct val="50000"/>
              </a:spcBef>
            </a:pPr>
            <a:endParaRPr lang="es-MX" sz="2400"/>
          </a:p>
        </p:txBody>
      </p:sp>
      <p:sp>
        <p:nvSpPr>
          <p:cNvPr id="30724" name="Text Box 6"/>
          <p:cNvSpPr txBox="1">
            <a:spLocks noChangeArrowheads="1"/>
          </p:cNvSpPr>
          <p:nvPr/>
        </p:nvSpPr>
        <p:spPr bwMode="auto">
          <a:xfrm>
            <a:off x="684213" y="908050"/>
            <a:ext cx="8137525" cy="579438"/>
          </a:xfrm>
          <a:prstGeom prst="rect">
            <a:avLst/>
          </a:prstGeom>
          <a:noFill/>
          <a:ln w="9525">
            <a:noFill/>
            <a:miter lim="800000"/>
            <a:headEnd/>
            <a:tailEnd/>
          </a:ln>
        </p:spPr>
        <p:txBody>
          <a:bodyPr>
            <a:spAutoFit/>
          </a:bodyPr>
          <a:lstStyle/>
          <a:p>
            <a:pPr>
              <a:spcBef>
                <a:spcPct val="50000"/>
              </a:spcBef>
              <a:buFontTx/>
              <a:buChar char="•"/>
            </a:pPr>
            <a:r>
              <a:rPr lang="es-ES" sz="3200" b="1">
                <a:solidFill>
                  <a:srgbClr val="00CC99"/>
                </a:solidFill>
              </a:rPr>
              <a:t>Evaluación de los Conocimientos</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4 Subtítulo"/>
          <p:cNvSpPr>
            <a:spLocks noGrp="1"/>
          </p:cNvSpPr>
          <p:nvPr>
            <p:ph type="subTitle" idx="1"/>
          </p:nvPr>
        </p:nvSpPr>
        <p:spPr>
          <a:xfrm>
            <a:off x="1116013" y="1989138"/>
            <a:ext cx="7343775" cy="3600450"/>
          </a:xfrm>
        </p:spPr>
        <p:txBody>
          <a:bodyPr/>
          <a:lstStyle/>
          <a:p>
            <a:pPr marR="0" algn="just" eaLnBrk="1" hangingPunct="1">
              <a:lnSpc>
                <a:spcPct val="130000"/>
              </a:lnSpc>
            </a:pPr>
            <a:r>
              <a:rPr lang="es-ES" sz="2000" smtClean="0">
                <a:latin typeface="Calibri" pitchFamily="34" charset="0"/>
              </a:rPr>
              <a:t/>
            </a:r>
            <a:br>
              <a:rPr lang="es-ES" sz="2000" smtClean="0">
                <a:latin typeface="Calibri" pitchFamily="34" charset="0"/>
              </a:rPr>
            </a:br>
            <a:r>
              <a:rPr lang="es-ES" sz="2400" smtClean="0">
                <a:latin typeface="Calibri" pitchFamily="34" charset="0"/>
              </a:rPr>
              <a:t>Un aula virtual debe ser el espacio donde el alumno puede adquirir conocimientos, experimentar, aplicar, expresarse, comunicarse, medir sus logros y saber que del otro lado está el docente o responsable de esa clase, que le permite aprender en una atmósfera confiable, segura y libre de riesgos.</a:t>
            </a:r>
          </a:p>
        </p:txBody>
      </p:sp>
      <p:sp>
        <p:nvSpPr>
          <p:cNvPr id="31747" name="Text Box 4"/>
          <p:cNvSpPr txBox="1">
            <a:spLocks noChangeArrowheads="1"/>
          </p:cNvSpPr>
          <p:nvPr/>
        </p:nvSpPr>
        <p:spPr bwMode="auto">
          <a:xfrm>
            <a:off x="900113" y="765175"/>
            <a:ext cx="7561262" cy="1066800"/>
          </a:xfrm>
          <a:prstGeom prst="rect">
            <a:avLst/>
          </a:prstGeom>
          <a:noFill/>
          <a:ln w="9525">
            <a:noFill/>
            <a:miter lim="800000"/>
            <a:headEnd/>
            <a:tailEnd/>
          </a:ln>
        </p:spPr>
        <p:txBody>
          <a:bodyPr>
            <a:spAutoFit/>
          </a:bodyPr>
          <a:lstStyle/>
          <a:p>
            <a:pPr>
              <a:spcBef>
                <a:spcPct val="50000"/>
              </a:spcBef>
              <a:buFontTx/>
              <a:buChar char="•"/>
            </a:pPr>
            <a:r>
              <a:rPr lang="es-ES" sz="3200" b="1">
                <a:solidFill>
                  <a:srgbClr val="00CC99"/>
                </a:solidFill>
              </a:rPr>
              <a:t>Seguridad y Confiabilidad en el Sistema</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4 Marcador de pie de página"/>
          <p:cNvSpPr>
            <a:spLocks noGrp="1"/>
          </p:cNvSpPr>
          <p:nvPr>
            <p:ph type="ftr" sz="quarter" idx="11"/>
          </p:nvPr>
        </p:nvSpPr>
        <p:spPr bwMode="auto">
          <a:noFill/>
          <a:ln>
            <a:miter lim="800000"/>
            <a:headEnd/>
            <a:tailEnd/>
          </a:ln>
        </p:spPr>
        <p:txBody>
          <a:bodyPr/>
          <a:lstStyle/>
          <a:p>
            <a:r>
              <a:rPr lang="es-ES" smtClean="0"/>
              <a:t>julianalsolaJulianalsola</a:t>
            </a:r>
          </a:p>
        </p:txBody>
      </p:sp>
      <p:sp>
        <p:nvSpPr>
          <p:cNvPr id="9" name="5 Marcador de número de diapositiva"/>
          <p:cNvSpPr>
            <a:spLocks noGrp="1"/>
          </p:cNvSpPr>
          <p:nvPr>
            <p:ph type="sldNum" sz="quarter" idx="12"/>
          </p:nvPr>
        </p:nvSpPr>
        <p:spPr/>
        <p:txBody>
          <a:bodyPr/>
          <a:lstStyle/>
          <a:p>
            <a:pPr>
              <a:defRPr/>
            </a:pPr>
            <a:fld id="{D956DF57-DAAD-423E-9AF0-E6C44EBBF340}" type="slidenum">
              <a:rPr lang="es-ES"/>
              <a:pPr>
                <a:defRPr/>
              </a:pPr>
              <a:t>28</a:t>
            </a:fld>
            <a:endParaRPr lang="es-ES"/>
          </a:p>
        </p:txBody>
      </p:sp>
      <p:sp>
        <p:nvSpPr>
          <p:cNvPr id="32772" name="4 Marcador de pie de página"/>
          <p:cNvSpPr txBox="1">
            <a:spLocks noGrp="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es-ES" sz="1200">
                <a:solidFill>
                  <a:srgbClr val="D1EAEE"/>
                </a:solidFill>
                <a:latin typeface="Constantia" pitchFamily="18" charset="0"/>
              </a:rPr>
              <a:t>Julianalsola</a:t>
            </a:r>
          </a:p>
        </p:txBody>
      </p:sp>
      <p:sp>
        <p:nvSpPr>
          <p:cNvPr id="7" name="5 Marcador de número de diapositiva"/>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E18CC331-9573-406B-B4E0-AD902F8D28F1}" type="slidenum">
              <a:rPr lang="es-ES" sz="1200">
                <a:solidFill>
                  <a:schemeClr val="tx2">
                    <a:shade val="90000"/>
                  </a:schemeClr>
                </a:solidFill>
                <a:latin typeface="+mn-lt"/>
              </a:rPr>
              <a:pPr algn="r" fontAlgn="auto">
                <a:spcBef>
                  <a:spcPts val="0"/>
                </a:spcBef>
                <a:spcAft>
                  <a:spcPts val="0"/>
                </a:spcAft>
                <a:defRPr/>
              </a:pPr>
              <a:t>28</a:t>
            </a:fld>
            <a:endParaRPr lang="es-ES" sz="1200">
              <a:solidFill>
                <a:schemeClr val="tx2">
                  <a:shade val="90000"/>
                </a:schemeClr>
              </a:solidFill>
              <a:latin typeface="+mn-lt"/>
            </a:endParaRPr>
          </a:p>
        </p:txBody>
      </p:sp>
      <p:sp>
        <p:nvSpPr>
          <p:cNvPr id="31747" name="4 Marcador de texto"/>
          <p:cNvSpPr>
            <a:spLocks noGrp="1"/>
          </p:cNvSpPr>
          <p:nvPr>
            <p:ph type="body" idx="1"/>
          </p:nvPr>
        </p:nvSpPr>
        <p:spPr>
          <a:xfrm>
            <a:off x="684213" y="1916113"/>
            <a:ext cx="8137525" cy="4248150"/>
          </a:xfrm>
        </p:spPr>
        <p:txBody>
          <a:bodyPr/>
          <a:lstStyle/>
          <a:p>
            <a:pPr eaLnBrk="1" hangingPunct="1">
              <a:lnSpc>
                <a:spcPct val="130000"/>
              </a:lnSpc>
            </a:pPr>
            <a:endParaRPr lang="es-ES" sz="2000" smtClean="0">
              <a:latin typeface="Century Gothic" pitchFamily="34" charset="0"/>
            </a:endParaRPr>
          </a:p>
          <a:p>
            <a:pPr eaLnBrk="1" hangingPunct="1"/>
            <a:r>
              <a:rPr lang="es-ES" sz="3200" smtClean="0">
                <a:latin typeface="Century Gothic" pitchFamily="34" charset="0"/>
              </a:rPr>
              <a:t>Entre los puntos a considerar están los que se refieren a:</a:t>
            </a:r>
          </a:p>
          <a:p>
            <a:pPr marL="742950" lvl="1" indent="-285750" eaLnBrk="1" hangingPunct="1">
              <a:buFont typeface="Wingdings 2" pitchFamily="18" charset="2"/>
              <a:buChar char=""/>
            </a:pPr>
            <a:r>
              <a:rPr lang="es-ES" sz="2000" b="1" i="1" smtClean="0">
                <a:solidFill>
                  <a:srgbClr val="00CC99"/>
                </a:solidFill>
                <a:latin typeface="Century Gothic" pitchFamily="34" charset="0"/>
              </a:rPr>
              <a:t>Acceso al aula virtual.</a:t>
            </a:r>
          </a:p>
          <a:p>
            <a:pPr marL="742950" lvl="1" indent="-285750" eaLnBrk="1" hangingPunct="1">
              <a:buFont typeface="Wingdings 2" pitchFamily="18" charset="2"/>
              <a:buChar char=""/>
            </a:pPr>
            <a:r>
              <a:rPr lang="es-ES" sz="2000" b="1" i="1" smtClean="0">
                <a:solidFill>
                  <a:srgbClr val="00CC99"/>
                </a:solidFill>
                <a:latin typeface="Century Gothic" pitchFamily="34" charset="0"/>
              </a:rPr>
              <a:t>Actualización y monitoreo del sitio.</a:t>
            </a:r>
          </a:p>
          <a:p>
            <a:pPr marL="742950" lvl="1" indent="-285750" eaLnBrk="1" hangingPunct="1">
              <a:buFont typeface="Wingdings 2" pitchFamily="18" charset="2"/>
              <a:buChar char=""/>
            </a:pPr>
            <a:r>
              <a:rPr lang="es-ES" sz="2000" b="1" i="1" smtClean="0">
                <a:solidFill>
                  <a:srgbClr val="00CC99"/>
                </a:solidFill>
                <a:latin typeface="Century Gothic" pitchFamily="34" charset="0"/>
              </a:rPr>
              <a:t>Archivo de materiales.</a:t>
            </a:r>
          </a:p>
          <a:p>
            <a:pPr marL="742950" lvl="1" indent="-285750" eaLnBrk="1" hangingPunct="1">
              <a:buFont typeface="Wingdings 2" pitchFamily="18" charset="2"/>
              <a:buChar char=""/>
            </a:pPr>
            <a:r>
              <a:rPr lang="es-ES" sz="2000" b="1" i="1" smtClean="0">
                <a:solidFill>
                  <a:srgbClr val="00CC99"/>
                </a:solidFill>
                <a:latin typeface="Century Gothic" pitchFamily="34" charset="0"/>
              </a:rPr>
              <a:t>Tiempo en el que los materiales estarán en línea para el acceso.</a:t>
            </a:r>
          </a:p>
          <a:p>
            <a:pPr eaLnBrk="1" hangingPunct="1"/>
            <a:endParaRPr lang="es-ES" sz="2400" b="1" i="1" smtClean="0">
              <a:solidFill>
                <a:srgbClr val="00CC99"/>
              </a:solidFill>
              <a:latin typeface="Century Gothic" pitchFamily="34" charset="0"/>
            </a:endParaRPr>
          </a:p>
        </p:txBody>
      </p:sp>
      <p:pic>
        <p:nvPicPr>
          <p:cNvPr id="32775" name="Picture 2" descr="arriba"/>
          <p:cNvPicPr>
            <a:picLocks noChangeAspect="1" noChangeArrowheads="1"/>
          </p:cNvPicPr>
          <p:nvPr/>
        </p:nvPicPr>
        <p:blipFill>
          <a:blip r:embed="rId2" cstate="print"/>
          <a:srcRect/>
          <a:stretch>
            <a:fillRect/>
          </a:stretch>
        </p:blipFill>
        <p:spPr bwMode="auto">
          <a:xfrm>
            <a:off x="4540250" y="-433388"/>
            <a:ext cx="152400" cy="152400"/>
          </a:xfrm>
          <a:prstGeom prst="rect">
            <a:avLst/>
          </a:prstGeom>
          <a:noFill/>
          <a:ln w="9525">
            <a:noFill/>
            <a:miter lim="800000"/>
            <a:headEnd/>
            <a:tailEnd/>
          </a:ln>
        </p:spPr>
      </p:pic>
      <p:sp>
        <p:nvSpPr>
          <p:cNvPr id="32776" name="Text Box 7"/>
          <p:cNvSpPr txBox="1">
            <a:spLocks noChangeArrowheads="1"/>
          </p:cNvSpPr>
          <p:nvPr/>
        </p:nvSpPr>
        <p:spPr bwMode="auto">
          <a:xfrm>
            <a:off x="684213" y="692150"/>
            <a:ext cx="7991475" cy="1066800"/>
          </a:xfrm>
          <a:prstGeom prst="rect">
            <a:avLst/>
          </a:prstGeom>
          <a:noFill/>
          <a:ln w="9525">
            <a:noFill/>
            <a:miter lim="800000"/>
            <a:headEnd/>
            <a:tailEnd/>
          </a:ln>
        </p:spPr>
        <p:txBody>
          <a:bodyPr>
            <a:spAutoFit/>
          </a:bodyPr>
          <a:lstStyle/>
          <a:p>
            <a:pPr>
              <a:spcBef>
                <a:spcPct val="50000"/>
              </a:spcBef>
            </a:pPr>
            <a:r>
              <a:rPr lang="es-ES" sz="3200" b="1">
                <a:solidFill>
                  <a:srgbClr val="00CC99"/>
                </a:solidFill>
                <a:latin typeface="Century Gothic" pitchFamily="34" charset="0"/>
              </a:rPr>
              <a:t>6. Elementos del Aula Virtual para uso del  Docente.</a:t>
            </a:r>
            <a:r>
              <a:rPr lang="es-ES" sz="3200" b="1">
                <a:solidFill>
                  <a:schemeClr val="folHlink"/>
                </a:solidFill>
                <a:latin typeface="Century Gothic" pitchFamily="34" charset="0"/>
              </a:rPr>
              <a:t> </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4 Marcador de pie de página"/>
          <p:cNvSpPr>
            <a:spLocks noGrp="1"/>
          </p:cNvSpPr>
          <p:nvPr>
            <p:ph type="ftr" sz="quarter" idx="11"/>
          </p:nvPr>
        </p:nvSpPr>
        <p:spPr bwMode="auto">
          <a:noFill/>
          <a:ln>
            <a:miter lim="800000"/>
            <a:headEnd/>
            <a:tailEnd/>
          </a:ln>
        </p:spPr>
        <p:txBody>
          <a:bodyPr/>
          <a:lstStyle/>
          <a:p>
            <a:r>
              <a:rPr lang="es-ES" smtClean="0"/>
              <a:t>julianalsolaJulianalsola</a:t>
            </a:r>
          </a:p>
        </p:txBody>
      </p:sp>
      <p:sp>
        <p:nvSpPr>
          <p:cNvPr id="8" name="5 Marcador de número de diapositiva"/>
          <p:cNvSpPr>
            <a:spLocks noGrp="1"/>
          </p:cNvSpPr>
          <p:nvPr>
            <p:ph type="sldNum" sz="quarter" idx="12"/>
          </p:nvPr>
        </p:nvSpPr>
        <p:spPr/>
        <p:txBody>
          <a:bodyPr/>
          <a:lstStyle/>
          <a:p>
            <a:pPr>
              <a:defRPr/>
            </a:pPr>
            <a:fld id="{86A21439-3D27-454C-B404-FA8C354BC3B9}" type="slidenum">
              <a:rPr lang="es-ES"/>
              <a:pPr>
                <a:defRPr/>
              </a:pPr>
              <a:t>29</a:t>
            </a:fld>
            <a:endParaRPr lang="es-ES"/>
          </a:p>
        </p:txBody>
      </p:sp>
      <p:sp>
        <p:nvSpPr>
          <p:cNvPr id="33796" name="4 Marcador de pie de página"/>
          <p:cNvSpPr txBox="1">
            <a:spLocks noGrp="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es-ES" sz="1200">
                <a:solidFill>
                  <a:srgbClr val="D1EAEE"/>
                </a:solidFill>
                <a:latin typeface="Constantia" pitchFamily="18" charset="0"/>
              </a:rPr>
              <a:t>Julianalsola</a:t>
            </a:r>
          </a:p>
        </p:txBody>
      </p:sp>
      <p:sp>
        <p:nvSpPr>
          <p:cNvPr id="7" name="5 Marcador de número de diapositiva"/>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1B225846-5E8E-4C43-91F9-A7E7C857F3C4}" type="slidenum">
              <a:rPr lang="es-ES" sz="1200">
                <a:solidFill>
                  <a:schemeClr val="tx2">
                    <a:shade val="90000"/>
                  </a:schemeClr>
                </a:solidFill>
                <a:latin typeface="+mn-lt"/>
              </a:rPr>
              <a:pPr algn="r" fontAlgn="auto">
                <a:spcBef>
                  <a:spcPts val="0"/>
                </a:spcBef>
                <a:spcAft>
                  <a:spcPts val="0"/>
                </a:spcAft>
                <a:defRPr/>
              </a:pPr>
              <a:t>29</a:t>
            </a:fld>
            <a:endParaRPr lang="es-ES" sz="1200">
              <a:solidFill>
                <a:schemeClr val="tx2">
                  <a:shade val="90000"/>
                </a:schemeClr>
              </a:solidFill>
              <a:latin typeface="+mn-lt"/>
            </a:endParaRPr>
          </a:p>
        </p:txBody>
      </p:sp>
      <p:sp>
        <p:nvSpPr>
          <p:cNvPr id="32772" name="4 Marcador de texto"/>
          <p:cNvSpPr>
            <a:spLocks noGrp="1"/>
          </p:cNvSpPr>
          <p:nvPr>
            <p:ph type="body" idx="1"/>
          </p:nvPr>
        </p:nvSpPr>
        <p:spPr>
          <a:xfrm>
            <a:off x="857250" y="1196975"/>
            <a:ext cx="7891463" cy="5214938"/>
          </a:xfrm>
        </p:spPr>
        <p:txBody>
          <a:bodyPr/>
          <a:lstStyle/>
          <a:p>
            <a:pPr algn="just" eaLnBrk="1" hangingPunct="1">
              <a:lnSpc>
                <a:spcPct val="80000"/>
              </a:lnSpc>
            </a:pPr>
            <a:r>
              <a:rPr lang="es-ES" sz="3300" b="1" smtClean="0">
                <a:solidFill>
                  <a:srgbClr val="00CC99"/>
                </a:solidFill>
                <a:latin typeface="Century Gothic" pitchFamily="34" charset="0"/>
              </a:rPr>
              <a:t>El curso puede ser de acceso limitado o abierto.</a:t>
            </a:r>
          </a:p>
          <a:p>
            <a:pPr algn="just" eaLnBrk="1" hangingPunct="1">
              <a:lnSpc>
                <a:spcPct val="80000"/>
              </a:lnSpc>
            </a:pPr>
            <a:endParaRPr lang="es-ES" sz="2600" smtClean="0">
              <a:solidFill>
                <a:srgbClr val="00CC99"/>
              </a:solidFill>
              <a:latin typeface="Century Gothic" pitchFamily="34" charset="0"/>
            </a:endParaRPr>
          </a:p>
          <a:p>
            <a:pPr algn="just" eaLnBrk="1" hangingPunct="1">
              <a:lnSpc>
                <a:spcPct val="80000"/>
              </a:lnSpc>
              <a:buFont typeface="Wingdings 2" pitchFamily="18" charset="2"/>
              <a:buChar char=""/>
            </a:pPr>
            <a:r>
              <a:rPr lang="es-ES" sz="1700" i="1" smtClean="0">
                <a:latin typeface="Century Gothic" pitchFamily="34" charset="0"/>
              </a:rPr>
              <a:t>Cuando es de acceso limitado solo a aquellos que se han matriculado en el curso. </a:t>
            </a:r>
          </a:p>
          <a:p>
            <a:pPr algn="just" eaLnBrk="1" hangingPunct="1">
              <a:lnSpc>
                <a:spcPct val="80000"/>
              </a:lnSpc>
              <a:buFont typeface="Wingdings 2" pitchFamily="18" charset="2"/>
              <a:buChar char=""/>
            </a:pPr>
            <a:r>
              <a:rPr lang="es-ES" sz="1700" i="1" smtClean="0">
                <a:latin typeface="Century Gothic" pitchFamily="34" charset="0"/>
              </a:rPr>
              <a:t>En algunos casos puede ser la institución o departamento que ofrece el curso, y esto hace que el docente no tenga que preocuparse por el acceso de los alumnos.</a:t>
            </a:r>
          </a:p>
          <a:p>
            <a:pPr algn="just" eaLnBrk="1" hangingPunct="1">
              <a:lnSpc>
                <a:spcPct val="80000"/>
              </a:lnSpc>
              <a:buFont typeface="Wingdings 2" pitchFamily="18" charset="2"/>
              <a:buChar char=""/>
            </a:pPr>
            <a:endParaRPr lang="es-ES" sz="1700" i="1" smtClean="0">
              <a:latin typeface="Century Gothic" pitchFamily="34" charset="0"/>
            </a:endParaRPr>
          </a:p>
          <a:p>
            <a:pPr algn="just" eaLnBrk="1" hangingPunct="1">
              <a:lnSpc>
                <a:spcPct val="80000"/>
              </a:lnSpc>
              <a:buFont typeface="Wingdings 2" pitchFamily="18" charset="2"/>
              <a:buChar char=""/>
            </a:pPr>
            <a:r>
              <a:rPr lang="es-ES" sz="1700" i="1" smtClean="0">
                <a:latin typeface="Century Gothic" pitchFamily="34" charset="0"/>
              </a:rPr>
              <a:t>En otros casos, las instituciones inscriben a los alumnos, pero el docente debe registrarlos en su clase para que la lista de los alumnos aparezca en el aula virtual como lista de alumnos de la clase. </a:t>
            </a:r>
          </a:p>
          <a:p>
            <a:pPr algn="just" eaLnBrk="1" hangingPunct="1">
              <a:lnSpc>
                <a:spcPct val="80000"/>
              </a:lnSpc>
              <a:buFont typeface="Wingdings 2" pitchFamily="18" charset="2"/>
              <a:buChar char=""/>
            </a:pPr>
            <a:endParaRPr lang="es-ES" sz="1700" i="1" smtClean="0">
              <a:latin typeface="Century Gothic" pitchFamily="34" charset="0"/>
            </a:endParaRPr>
          </a:p>
          <a:p>
            <a:pPr algn="just" eaLnBrk="1" hangingPunct="1">
              <a:lnSpc>
                <a:spcPct val="80000"/>
              </a:lnSpc>
              <a:buFont typeface="Wingdings 2" pitchFamily="18" charset="2"/>
              <a:buChar char=""/>
            </a:pPr>
            <a:r>
              <a:rPr lang="es-ES" sz="1700" i="1" smtClean="0">
                <a:latin typeface="Century Gothic" pitchFamily="34" charset="0"/>
              </a:rPr>
              <a:t>En otros casos debe ser el administrador o docente quien ingrese la información de cada uno de los alumnos, para que estos figuren en su lista. Esto es un punto a considerar cuando se trata de clases muy numerosas.</a:t>
            </a:r>
            <a:br>
              <a:rPr lang="es-ES" sz="1700" i="1" smtClean="0">
                <a:latin typeface="Century Gothic" pitchFamily="34" charset="0"/>
              </a:rPr>
            </a:br>
            <a:r>
              <a:rPr lang="es-ES" sz="1800" smtClean="0">
                <a:latin typeface="Century Gothic" pitchFamily="34" charset="0"/>
              </a:rPr>
              <a:t/>
            </a:r>
            <a:br>
              <a:rPr lang="es-ES" sz="1800" smtClean="0">
                <a:latin typeface="Century Gothic" pitchFamily="34" charset="0"/>
              </a:rPr>
            </a:br>
            <a:endParaRPr lang="es-ES" sz="1800" smtClean="0">
              <a:latin typeface="Century Gothic" pitchFamily="34" charset="0"/>
            </a:endParaRPr>
          </a:p>
        </p:txBody>
      </p:sp>
      <p:sp>
        <p:nvSpPr>
          <p:cNvPr id="33799" name="Rectangle 6"/>
          <p:cNvSpPr>
            <a:spLocks noChangeArrowheads="1"/>
          </p:cNvSpPr>
          <p:nvPr/>
        </p:nvSpPr>
        <p:spPr bwMode="auto">
          <a:xfrm>
            <a:off x="-1116013" y="333375"/>
            <a:ext cx="8820151" cy="531813"/>
          </a:xfrm>
          <a:prstGeom prst="rect">
            <a:avLst/>
          </a:prstGeom>
          <a:noFill/>
          <a:ln w="9525">
            <a:noFill/>
            <a:miter lim="800000"/>
            <a:headEnd/>
            <a:tailEnd/>
          </a:ln>
        </p:spPr>
        <p:txBody>
          <a:bodyPr>
            <a:spAutoFit/>
          </a:bodyPr>
          <a:lstStyle/>
          <a:p>
            <a:pPr lvl="4">
              <a:lnSpc>
                <a:spcPct val="80000"/>
              </a:lnSpc>
              <a:spcBef>
                <a:spcPct val="20000"/>
              </a:spcBef>
              <a:buClr>
                <a:srgbClr val="0BD0D9"/>
              </a:buClr>
              <a:buSzPct val="95000"/>
              <a:buFont typeface="Wingdings 2" pitchFamily="18" charset="2"/>
              <a:buChar char=""/>
            </a:pPr>
            <a:r>
              <a:rPr lang="es-ES" sz="3600" b="1">
                <a:solidFill>
                  <a:srgbClr val="00CC99"/>
                </a:solidFill>
              </a:rPr>
              <a:t>Acceso al Aula Virtual:</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animEffect transition="in" filter="diamond(in)">
                                      <p:cBhvr>
                                        <p:cTn id="7" dur="2000"/>
                                        <p:tgtEl>
                                          <p:spTgt spid="32772">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2772">
                                            <p:txEl>
                                              <p:pRg st="3" end="3"/>
                                            </p:txEl>
                                          </p:spTgt>
                                        </p:tgtEl>
                                        <p:attrNameLst>
                                          <p:attrName>style.visibility</p:attrName>
                                        </p:attrNameLst>
                                      </p:cBhvr>
                                      <p:to>
                                        <p:strVal val="visible"/>
                                      </p:to>
                                    </p:set>
                                    <p:animEffect transition="in" filter="diamond(in)">
                                      <p:cBhvr>
                                        <p:cTn id="10" dur="2000"/>
                                        <p:tgtEl>
                                          <p:spTgt spid="32772">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2772">
                                            <p:txEl>
                                              <p:pRg st="5" end="5"/>
                                            </p:txEl>
                                          </p:spTgt>
                                        </p:tgtEl>
                                        <p:attrNameLst>
                                          <p:attrName>style.visibility</p:attrName>
                                        </p:attrNameLst>
                                      </p:cBhvr>
                                      <p:to>
                                        <p:strVal val="visible"/>
                                      </p:to>
                                    </p:set>
                                    <p:animEffect transition="in" filter="diamond(in)">
                                      <p:cBhvr>
                                        <p:cTn id="13" dur="2000"/>
                                        <p:tgtEl>
                                          <p:spTgt spid="32772">
                                            <p:txEl>
                                              <p:pRg st="5" end="5"/>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2772">
                                            <p:txEl>
                                              <p:pRg st="7" end="7"/>
                                            </p:txEl>
                                          </p:spTgt>
                                        </p:tgtEl>
                                        <p:attrNameLst>
                                          <p:attrName>style.visibility</p:attrName>
                                        </p:attrNameLst>
                                      </p:cBhvr>
                                      <p:to>
                                        <p:strVal val="visible"/>
                                      </p:to>
                                    </p:set>
                                    <p:animEffect transition="in" filter="diamond(in)">
                                      <p:cBhvr>
                                        <p:cTn id="16" dur="2000"/>
                                        <p:tgtEl>
                                          <p:spTgt spid="327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987675" y="2060575"/>
            <a:ext cx="3384550" cy="579438"/>
          </a:xfrm>
          <a:prstGeom prst="rect">
            <a:avLst/>
          </a:prstGeom>
          <a:noFill/>
          <a:ln w="9525">
            <a:noFill/>
            <a:miter lim="800000"/>
            <a:headEnd/>
            <a:tailEnd/>
          </a:ln>
        </p:spPr>
        <p:txBody>
          <a:bodyPr>
            <a:spAutoFit/>
          </a:bodyPr>
          <a:lstStyle/>
          <a:p>
            <a:pPr algn="ctr">
              <a:spcBef>
                <a:spcPct val="50000"/>
              </a:spcBef>
            </a:pPr>
            <a:r>
              <a:rPr lang="es-ES" sz="3200" b="1">
                <a:solidFill>
                  <a:srgbClr val="00CC99"/>
                </a:solidFill>
              </a:rPr>
              <a:t>Objetivo</a:t>
            </a:r>
          </a:p>
        </p:txBody>
      </p:sp>
      <p:sp>
        <p:nvSpPr>
          <p:cNvPr id="7171" name="Text Box 5"/>
          <p:cNvSpPr txBox="1">
            <a:spLocks noChangeArrowheads="1"/>
          </p:cNvSpPr>
          <p:nvPr/>
        </p:nvSpPr>
        <p:spPr bwMode="auto">
          <a:xfrm>
            <a:off x="1547813" y="2133600"/>
            <a:ext cx="6911975" cy="396875"/>
          </a:xfrm>
          <a:prstGeom prst="rect">
            <a:avLst/>
          </a:prstGeom>
          <a:noFill/>
          <a:ln w="9525">
            <a:noFill/>
            <a:miter lim="800000"/>
            <a:headEnd/>
            <a:tailEnd/>
          </a:ln>
        </p:spPr>
        <p:txBody>
          <a:bodyPr>
            <a:spAutoFit/>
          </a:bodyPr>
          <a:lstStyle/>
          <a:p>
            <a:pPr>
              <a:spcBef>
                <a:spcPct val="50000"/>
              </a:spcBef>
            </a:pPr>
            <a:endParaRPr lang="es-MX"/>
          </a:p>
        </p:txBody>
      </p:sp>
      <p:sp>
        <p:nvSpPr>
          <p:cNvPr id="8195" name="Text Box 6"/>
          <p:cNvSpPr txBox="1">
            <a:spLocks noChangeArrowheads="1"/>
          </p:cNvSpPr>
          <p:nvPr/>
        </p:nvSpPr>
        <p:spPr bwMode="auto">
          <a:xfrm>
            <a:off x="1763713" y="2924175"/>
            <a:ext cx="5616575" cy="1917700"/>
          </a:xfrm>
          <a:prstGeom prst="rect">
            <a:avLst/>
          </a:prstGeom>
          <a:noFill/>
          <a:ln w="9525">
            <a:noFill/>
            <a:miter lim="800000"/>
            <a:headEnd/>
            <a:tailEnd/>
          </a:ln>
        </p:spPr>
        <p:txBody>
          <a:bodyPr>
            <a:spAutoFit/>
          </a:bodyPr>
          <a:lstStyle/>
          <a:p>
            <a:pPr algn="just">
              <a:spcBef>
                <a:spcPct val="50000"/>
              </a:spcBef>
            </a:pPr>
            <a:r>
              <a:rPr lang="es-ES" sz="2400"/>
              <a:t>Plantear un marco de referencia para comprender qué significa participar en un aula virtual y cuáles son los aportes en el proceso de enseñanza y de aprendizaje a distancia.</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amond(in)">
                                      <p:cBhvr>
                                        <p:cTn id="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2 Subtítulo"/>
          <p:cNvSpPr>
            <a:spLocks noGrp="1"/>
          </p:cNvSpPr>
          <p:nvPr>
            <p:ph type="subTitle" idx="1"/>
          </p:nvPr>
        </p:nvSpPr>
        <p:spPr>
          <a:xfrm>
            <a:off x="827088" y="1484313"/>
            <a:ext cx="7854950" cy="4662487"/>
          </a:xfrm>
        </p:spPr>
        <p:txBody>
          <a:bodyPr/>
          <a:lstStyle/>
          <a:p>
            <a:pPr marR="0" algn="l" eaLnBrk="1" hangingPunct="1"/>
            <a:r>
              <a:rPr lang="es-ES" sz="2800" smtClean="0">
                <a:latin typeface="Century Gothic" pitchFamily="34" charset="0"/>
              </a:rPr>
              <a:t/>
            </a:r>
            <a:br>
              <a:rPr lang="es-ES" sz="2800" smtClean="0">
                <a:latin typeface="Century Gothic" pitchFamily="34" charset="0"/>
              </a:rPr>
            </a:br>
            <a:r>
              <a:rPr lang="es-ES" sz="2400" i="1" smtClean="0">
                <a:latin typeface="Century Gothic" pitchFamily="34" charset="0"/>
              </a:rPr>
              <a:t>Los docentes deberán decidir también con qué frecuencia y quien estará a cargo de la actualización de las páginas del curso.  Esto lleva tiempo y debe ser planeado de antemano, para evitar que el aula virtual se desactualize con el tiempo.</a:t>
            </a:r>
            <a:br>
              <a:rPr lang="es-ES" sz="2400" i="1" smtClean="0">
                <a:latin typeface="Century Gothic" pitchFamily="34" charset="0"/>
              </a:rPr>
            </a:br>
            <a:r>
              <a:rPr lang="es-ES" sz="2400" i="1" smtClean="0">
                <a:latin typeface="Century Gothic" pitchFamily="34" charset="0"/>
              </a:rPr>
              <a:t/>
            </a:r>
            <a:br>
              <a:rPr lang="es-ES" sz="2400" i="1" smtClean="0">
                <a:latin typeface="Century Gothic" pitchFamily="34" charset="0"/>
              </a:rPr>
            </a:br>
            <a:r>
              <a:rPr lang="es-ES" sz="2400" i="1" smtClean="0">
                <a:latin typeface="Century Gothic" pitchFamily="34" charset="0"/>
              </a:rPr>
              <a:t>Si el aula virtual es dinámica la actualización de páginas tiene que ser posible a través del mismo sistema. </a:t>
            </a:r>
          </a:p>
          <a:p>
            <a:pPr marR="0" algn="l" eaLnBrk="1" hangingPunct="1"/>
            <a:endParaRPr lang="es-ES" sz="2400" i="1" smtClean="0">
              <a:latin typeface="Century Gothic" pitchFamily="34" charset="0"/>
            </a:endParaRPr>
          </a:p>
        </p:txBody>
      </p:sp>
      <p:sp>
        <p:nvSpPr>
          <p:cNvPr id="34819" name="Text Box 4"/>
          <p:cNvSpPr txBox="1">
            <a:spLocks noChangeArrowheads="1"/>
          </p:cNvSpPr>
          <p:nvPr/>
        </p:nvSpPr>
        <p:spPr bwMode="auto">
          <a:xfrm>
            <a:off x="755650" y="692150"/>
            <a:ext cx="7993063" cy="579438"/>
          </a:xfrm>
          <a:prstGeom prst="rect">
            <a:avLst/>
          </a:prstGeom>
          <a:noFill/>
          <a:ln w="9525">
            <a:noFill/>
            <a:miter lim="800000"/>
            <a:headEnd/>
            <a:tailEnd/>
          </a:ln>
        </p:spPr>
        <p:txBody>
          <a:bodyPr>
            <a:spAutoFit/>
          </a:bodyPr>
          <a:lstStyle/>
          <a:p>
            <a:pPr>
              <a:spcBef>
                <a:spcPct val="50000"/>
              </a:spcBef>
              <a:buFontTx/>
              <a:buChar char="•"/>
            </a:pPr>
            <a:r>
              <a:rPr lang="es-ES" sz="3200" b="1">
                <a:solidFill>
                  <a:srgbClr val="00CC99"/>
                </a:solidFill>
              </a:rPr>
              <a:t>Actualización Monitoreo del Sitio.</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2 Subtítulo"/>
          <p:cNvSpPr>
            <a:spLocks noGrp="1"/>
          </p:cNvSpPr>
          <p:nvPr>
            <p:ph type="subTitle" idx="1"/>
          </p:nvPr>
        </p:nvSpPr>
        <p:spPr>
          <a:xfrm>
            <a:off x="1042988" y="2420938"/>
            <a:ext cx="7358062" cy="3143250"/>
          </a:xfrm>
        </p:spPr>
        <p:txBody>
          <a:bodyPr/>
          <a:lstStyle/>
          <a:p>
            <a:pPr marR="0" algn="just" eaLnBrk="1" hangingPunct="1">
              <a:lnSpc>
                <a:spcPct val="80000"/>
              </a:lnSpc>
            </a:pPr>
            <a:r>
              <a:rPr lang="es-ES" sz="3100" smtClean="0">
                <a:latin typeface="Calibri" pitchFamily="34" charset="0"/>
              </a:rPr>
              <a:t>El docente debe mantener copias del material presentado en el aula virtual para seguridad. Dependiendo de la duración de la clase, algunos docentes realizan una copia al comienzo, y otras en el transcurso del curso para servir como respaldo ante cualquier problema técnico que se presente.</a:t>
            </a:r>
            <a:br>
              <a:rPr lang="es-ES" sz="3100" smtClean="0">
                <a:latin typeface="Calibri" pitchFamily="34" charset="0"/>
              </a:rPr>
            </a:br>
            <a:endParaRPr lang="es-ES" sz="3100" smtClean="0">
              <a:latin typeface="Calibri" pitchFamily="34" charset="0"/>
            </a:endParaRPr>
          </a:p>
          <a:p>
            <a:pPr marR="0" eaLnBrk="1" hangingPunct="1">
              <a:lnSpc>
                <a:spcPct val="80000"/>
              </a:lnSpc>
            </a:pPr>
            <a:endParaRPr lang="es-ES" sz="1800" smtClean="0">
              <a:latin typeface="Constantia" pitchFamily="18" charset="0"/>
            </a:endParaRPr>
          </a:p>
        </p:txBody>
      </p:sp>
      <p:sp>
        <p:nvSpPr>
          <p:cNvPr id="35843" name="Text Box 4"/>
          <p:cNvSpPr txBox="1">
            <a:spLocks noChangeArrowheads="1"/>
          </p:cNvSpPr>
          <p:nvPr/>
        </p:nvSpPr>
        <p:spPr bwMode="auto">
          <a:xfrm>
            <a:off x="900113" y="765175"/>
            <a:ext cx="6840537" cy="641350"/>
          </a:xfrm>
          <a:prstGeom prst="rect">
            <a:avLst/>
          </a:prstGeom>
          <a:noFill/>
          <a:ln w="9525">
            <a:noFill/>
            <a:miter lim="800000"/>
            <a:headEnd/>
            <a:tailEnd/>
          </a:ln>
        </p:spPr>
        <p:txBody>
          <a:bodyPr>
            <a:spAutoFit/>
          </a:bodyPr>
          <a:lstStyle/>
          <a:p>
            <a:pPr>
              <a:spcBef>
                <a:spcPct val="50000"/>
              </a:spcBef>
              <a:buFontTx/>
              <a:buChar char="•"/>
            </a:pPr>
            <a:r>
              <a:rPr lang="es-ES" sz="3600" b="1">
                <a:solidFill>
                  <a:srgbClr val="00CC99"/>
                </a:solidFill>
              </a:rPr>
              <a:t>Archivo de Materiales</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827088" y="1125538"/>
            <a:ext cx="7993062" cy="1066800"/>
          </a:xfrm>
          <a:prstGeom prst="rect">
            <a:avLst/>
          </a:prstGeom>
          <a:noFill/>
          <a:ln w="9525">
            <a:noFill/>
            <a:miter lim="800000"/>
            <a:headEnd/>
            <a:tailEnd/>
          </a:ln>
        </p:spPr>
        <p:txBody>
          <a:bodyPr>
            <a:spAutoFit/>
          </a:bodyPr>
          <a:lstStyle/>
          <a:p>
            <a:pPr>
              <a:spcBef>
                <a:spcPct val="50000"/>
              </a:spcBef>
              <a:buFontTx/>
              <a:buChar char="•"/>
            </a:pPr>
            <a:r>
              <a:rPr lang="es-ES" sz="3200" b="1">
                <a:solidFill>
                  <a:srgbClr val="00CC99"/>
                </a:solidFill>
              </a:rPr>
              <a:t>Tiempo en que los materiales estarán en línea para el acceso.</a:t>
            </a:r>
          </a:p>
        </p:txBody>
      </p:sp>
      <p:sp>
        <p:nvSpPr>
          <p:cNvPr id="38914" name="Text Box 4"/>
          <p:cNvSpPr txBox="1">
            <a:spLocks noChangeArrowheads="1"/>
          </p:cNvSpPr>
          <p:nvPr/>
        </p:nvSpPr>
        <p:spPr bwMode="auto">
          <a:xfrm>
            <a:off x="1042988" y="2565400"/>
            <a:ext cx="7561262" cy="2647950"/>
          </a:xfrm>
          <a:prstGeom prst="rect">
            <a:avLst/>
          </a:prstGeom>
          <a:noFill/>
          <a:ln w="9525">
            <a:noFill/>
            <a:miter lim="800000"/>
            <a:headEnd/>
            <a:tailEnd/>
          </a:ln>
        </p:spPr>
        <p:txBody>
          <a:bodyPr>
            <a:spAutoFit/>
          </a:bodyPr>
          <a:lstStyle/>
          <a:p>
            <a:pPr algn="just">
              <a:spcBef>
                <a:spcPct val="50000"/>
              </a:spcBef>
            </a:pPr>
            <a:r>
              <a:rPr lang="es-ES" sz="2400"/>
              <a:t>En algunos cursos los materiales son ofrecidos periódicamente  y los archivos están disponibles para los participantes ilimitadamente. Sin embargo, otros cortan la disponibilidad del curso. Es importante que los alumnos sepan cuanto tiempo tendrán acceso al curso y que sea el docente el que decida que pasará con los materiales del curso una vez finalice el curso.</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2 Marcador de contenido"/>
          <p:cNvSpPr>
            <a:spLocks noGrp="1"/>
          </p:cNvSpPr>
          <p:nvPr>
            <p:ph type="subTitle" idx="1"/>
          </p:nvPr>
        </p:nvSpPr>
        <p:spPr>
          <a:xfrm>
            <a:off x="971550" y="2133600"/>
            <a:ext cx="7632700" cy="3240088"/>
          </a:xfrm>
        </p:spPr>
        <p:txBody>
          <a:bodyPr/>
          <a:lstStyle/>
          <a:p>
            <a:pPr marR="0" algn="just" eaLnBrk="1" hangingPunct="1"/>
            <a:r>
              <a:rPr lang="es-ES" sz="1800" smtClean="0">
                <a:latin typeface="Century Gothic" pitchFamily="34" charset="0"/>
              </a:rPr>
              <a:t/>
            </a:r>
            <a:br>
              <a:rPr lang="es-ES" sz="1800" smtClean="0">
                <a:latin typeface="Century Gothic" pitchFamily="34" charset="0"/>
              </a:rPr>
            </a:br>
            <a:endParaRPr lang="es-ES" sz="2400" smtClean="0">
              <a:latin typeface="Century Gothic" pitchFamily="34" charset="0"/>
            </a:endParaRPr>
          </a:p>
        </p:txBody>
      </p:sp>
      <p:sp>
        <p:nvSpPr>
          <p:cNvPr id="34820" name="Text Box 4"/>
          <p:cNvSpPr txBox="1">
            <a:spLocks noChangeArrowheads="1"/>
          </p:cNvSpPr>
          <p:nvPr/>
        </p:nvSpPr>
        <p:spPr bwMode="auto">
          <a:xfrm>
            <a:off x="179388" y="549275"/>
            <a:ext cx="8785225" cy="579438"/>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s-ES" sz="3200" b="1">
                <a:solidFill>
                  <a:srgbClr val="00CC99"/>
                </a:solidFill>
              </a:rPr>
              <a:t>7. Características de un Aula Virtual.</a:t>
            </a:r>
          </a:p>
        </p:txBody>
      </p:sp>
      <p:sp>
        <p:nvSpPr>
          <p:cNvPr id="37892" name="Text Box 5"/>
          <p:cNvSpPr txBox="1">
            <a:spLocks noChangeArrowheads="1"/>
          </p:cNvSpPr>
          <p:nvPr/>
        </p:nvSpPr>
        <p:spPr bwMode="auto">
          <a:xfrm>
            <a:off x="900113" y="1677988"/>
            <a:ext cx="7488237" cy="3814762"/>
          </a:xfrm>
          <a:prstGeom prst="rect">
            <a:avLst/>
          </a:prstGeom>
          <a:noFill/>
          <a:ln w="9525">
            <a:noFill/>
            <a:miter lim="800000"/>
            <a:headEnd/>
            <a:tailEnd/>
          </a:ln>
        </p:spPr>
        <p:txBody>
          <a:bodyPr>
            <a:spAutoFit/>
          </a:bodyPr>
          <a:lstStyle/>
          <a:p>
            <a:pPr>
              <a:spcBef>
                <a:spcPct val="50000"/>
              </a:spcBef>
              <a:buFontTx/>
              <a:buChar char="•"/>
            </a:pPr>
            <a:r>
              <a:rPr lang="es-ES" sz="1400"/>
              <a:t>Flexible.</a:t>
            </a:r>
          </a:p>
          <a:p>
            <a:pPr>
              <a:spcBef>
                <a:spcPct val="50000"/>
              </a:spcBef>
              <a:buFontTx/>
              <a:buChar char="•"/>
            </a:pPr>
            <a:r>
              <a:rPr lang="es-ES" sz="1400"/>
              <a:t>Independencia de la plataforma.</a:t>
            </a:r>
          </a:p>
          <a:p>
            <a:pPr>
              <a:spcBef>
                <a:spcPct val="50000"/>
              </a:spcBef>
              <a:buFontTx/>
              <a:buChar char="•"/>
            </a:pPr>
            <a:r>
              <a:rPr lang="es-ES" sz="1400"/>
              <a:t>Construcción en base a Estándares.</a:t>
            </a:r>
          </a:p>
          <a:p>
            <a:pPr>
              <a:spcBef>
                <a:spcPct val="50000"/>
              </a:spcBef>
              <a:buFontTx/>
              <a:buChar char="•"/>
            </a:pPr>
            <a:r>
              <a:rPr lang="es-ES" sz="1400"/>
              <a:t>Acceso, seguridad y configurabilidad.</a:t>
            </a:r>
          </a:p>
          <a:p>
            <a:pPr>
              <a:spcBef>
                <a:spcPct val="50000"/>
              </a:spcBef>
              <a:buFontTx/>
              <a:buChar char="•"/>
            </a:pPr>
            <a:r>
              <a:rPr lang="es-ES" sz="1400"/>
              <a:t>Ayuda en Línea.</a:t>
            </a:r>
          </a:p>
          <a:p>
            <a:pPr>
              <a:spcBef>
                <a:spcPct val="50000"/>
              </a:spcBef>
              <a:buFontTx/>
              <a:buChar char="•"/>
            </a:pPr>
            <a:r>
              <a:rPr lang="es-ES" sz="1400"/>
              <a:t>Herramientas de Creación de Cursos manejadas por el Docente.</a:t>
            </a:r>
            <a:br>
              <a:rPr lang="es-ES" sz="1400"/>
            </a:br>
            <a:r>
              <a:rPr lang="es-ES" sz="1400"/>
              <a:t>Herramientas de Administración de Cursos. </a:t>
            </a:r>
          </a:p>
          <a:p>
            <a:pPr>
              <a:spcBef>
                <a:spcPct val="50000"/>
              </a:spcBef>
              <a:buFontTx/>
              <a:buChar char="•"/>
            </a:pPr>
            <a:r>
              <a:rPr lang="es-ES" sz="1400"/>
              <a:t>Sistemas de Recuperación de Contenido.</a:t>
            </a:r>
          </a:p>
          <a:p>
            <a:pPr>
              <a:spcBef>
                <a:spcPct val="50000"/>
              </a:spcBef>
              <a:buFontTx/>
              <a:buChar char="•"/>
            </a:pPr>
            <a:r>
              <a:rPr lang="es-ES" sz="1400"/>
              <a:t>Búsqueda en Bases de Datos. (Es aquella tecnología que permite la   recuperación de una base de datos de toda aquella información del sistema (cursos, alumnos, categorías). Estas búsquedas son requeridas por el Administrador.</a:t>
            </a:r>
          </a:p>
          <a:p>
            <a:pPr>
              <a:spcBef>
                <a:spcPct val="50000"/>
              </a:spcBef>
              <a:buFontTx/>
              <a:buChar char="•"/>
            </a:pPr>
            <a:endParaRPr lang="es-ES" sz="1400"/>
          </a:p>
          <a:p>
            <a:pPr>
              <a:spcBef>
                <a:spcPct val="50000"/>
              </a:spcBef>
              <a:buFontTx/>
              <a:buChar char="•"/>
            </a:pPr>
            <a:endParaRPr lang="es-ES" sz="1400"/>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323850" y="260350"/>
            <a:ext cx="8229600" cy="866775"/>
          </a:xfrm>
        </p:spPr>
        <p:txBody>
          <a:bodyPr/>
          <a:lstStyle/>
          <a:p>
            <a:r>
              <a:rPr lang="es-ES" sz="3400" b="1" smtClean="0">
                <a:solidFill>
                  <a:srgbClr val="00CC99"/>
                </a:solidFill>
              </a:rPr>
              <a:t> 8. ¿Cómo se usan las aulas virtuales?</a:t>
            </a:r>
            <a:r>
              <a:rPr lang="es-ES" b="1" smtClean="0"/>
              <a:t> </a:t>
            </a:r>
            <a:endParaRPr lang="es-ES" smtClean="0"/>
          </a:p>
        </p:txBody>
      </p:sp>
      <p:sp>
        <p:nvSpPr>
          <p:cNvPr id="38915" name="Rectangle 3"/>
          <p:cNvSpPr>
            <a:spLocks noGrp="1"/>
          </p:cNvSpPr>
          <p:nvPr>
            <p:ph type="body" idx="4294967295"/>
          </p:nvPr>
        </p:nvSpPr>
        <p:spPr>
          <a:xfrm>
            <a:off x="395288" y="1773238"/>
            <a:ext cx="8229600" cy="4389437"/>
          </a:xfrm>
        </p:spPr>
        <p:txBody>
          <a:bodyPr/>
          <a:lstStyle/>
          <a:p>
            <a:pPr algn="just">
              <a:lnSpc>
                <a:spcPct val="80000"/>
              </a:lnSpc>
            </a:pPr>
            <a:r>
              <a:rPr lang="es-ES" sz="2500" smtClean="0"/>
              <a:t>Los integrantes acceden a ella, en cualquier día y horario, a través de una </a:t>
            </a:r>
            <a:r>
              <a:rPr lang="es-ES" sz="2500" b="1" smtClean="0"/>
              <a:t>"clave" personal de acceso”</a:t>
            </a:r>
            <a:r>
              <a:rPr lang="es-ES" sz="2500" smtClean="0"/>
              <a:t> que les ha sido otorgada. </a:t>
            </a:r>
          </a:p>
          <a:p>
            <a:pPr algn="just">
              <a:lnSpc>
                <a:spcPct val="80000"/>
              </a:lnSpc>
            </a:pPr>
            <a:endParaRPr lang="es-ES" sz="2500" smtClean="0"/>
          </a:p>
          <a:p>
            <a:pPr algn="just">
              <a:lnSpc>
                <a:spcPct val="80000"/>
              </a:lnSpc>
            </a:pPr>
            <a:r>
              <a:rPr lang="es-ES" sz="1900" smtClean="0"/>
              <a:t> </a:t>
            </a:r>
            <a:r>
              <a:rPr lang="es-ES" sz="2500" smtClean="0"/>
              <a:t>Una vez dentro del Aula se pueden observar </a:t>
            </a:r>
            <a:r>
              <a:rPr lang="es-ES" sz="2500" b="1" smtClean="0"/>
              <a:t>las "Última Novedades</a:t>
            </a:r>
            <a:r>
              <a:rPr lang="es-ES" sz="2500" smtClean="0"/>
              <a:t>" que ha informado el Profesor y, valiéndose de menúes desplegables, el alumno accede fácilmente a todas las áreas y recursos enumerados en el apartado anterior.</a:t>
            </a:r>
          </a:p>
          <a:p>
            <a:pPr algn="just">
              <a:lnSpc>
                <a:spcPct val="80000"/>
              </a:lnSpc>
            </a:pPr>
            <a:r>
              <a:rPr lang="es-ES" sz="2500" smtClean="0"/>
              <a:t> El material propio del área de contenidos, que es suministrado por el Profesor del curso, puede soportar diversos formatos multimediales</a:t>
            </a:r>
            <a:r>
              <a:rPr lang="es-ES" sz="2500" b="1" smtClean="0"/>
              <a:t>: texto, imagen, audio, video... etc. </a:t>
            </a:r>
            <a:endParaRPr lang="es-ES" sz="2500" smtClean="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type="body" idx="4294967295"/>
          </p:nvPr>
        </p:nvSpPr>
        <p:spPr>
          <a:xfrm>
            <a:off x="539750" y="1412875"/>
            <a:ext cx="8229600" cy="4389438"/>
          </a:xfrm>
        </p:spPr>
        <p:txBody>
          <a:bodyPr/>
          <a:lstStyle/>
          <a:p>
            <a:pPr algn="just">
              <a:lnSpc>
                <a:spcPct val="80000"/>
              </a:lnSpc>
            </a:pPr>
            <a:r>
              <a:rPr lang="es-ES" sz="2800" smtClean="0"/>
              <a:t>El alumno tiene la posibilidad de ver el material en la pantalla, pero también puede "bajarlo" a su computadora, para luego trabajarlo sin necesidad de estar conectado.</a:t>
            </a:r>
          </a:p>
          <a:p>
            <a:pPr algn="just">
              <a:lnSpc>
                <a:spcPct val="80000"/>
              </a:lnSpc>
            </a:pPr>
            <a:r>
              <a:rPr lang="es-ES" sz="2800" smtClean="0"/>
              <a:t> Los mensajes del Correo electrónico y de la Lista de discusión pueden ser manejados tanto dentro del aula como en su programa habitual de correo. </a:t>
            </a:r>
          </a:p>
          <a:p>
            <a:pPr algn="just">
              <a:lnSpc>
                <a:spcPct val="80000"/>
              </a:lnSpc>
            </a:pPr>
            <a:r>
              <a:rPr lang="es-ES" sz="2800" smtClean="0"/>
              <a:t> El profesor tiene una clave especial de acceso para los diversos recursos, permitiéndole crear nueva información, modificarla o borrarla.</a:t>
            </a:r>
          </a:p>
          <a:p>
            <a:pPr>
              <a:lnSpc>
                <a:spcPct val="80000"/>
              </a:lnSpc>
            </a:pPr>
            <a:endParaRPr lang="es-ES" sz="2800" smtClean="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755650" y="188913"/>
            <a:ext cx="5329238" cy="1512887"/>
          </a:xfrm>
        </p:spPr>
        <p:txBody>
          <a:bodyPr/>
          <a:lstStyle/>
          <a:p>
            <a:r>
              <a:rPr lang="es-ES" sz="3600" b="1" smtClean="0">
                <a:solidFill>
                  <a:srgbClr val="00CC99"/>
                </a:solidFill>
              </a:rPr>
              <a:t>9. Ventajas:</a:t>
            </a:r>
            <a:r>
              <a:rPr lang="es-ES" smtClean="0"/>
              <a:t> </a:t>
            </a:r>
          </a:p>
        </p:txBody>
      </p:sp>
      <p:sp>
        <p:nvSpPr>
          <p:cNvPr id="40963" name="Rectangle 3"/>
          <p:cNvSpPr>
            <a:spLocks noGrp="1"/>
          </p:cNvSpPr>
          <p:nvPr>
            <p:ph type="body" idx="4294967295"/>
          </p:nvPr>
        </p:nvSpPr>
        <p:spPr/>
        <p:txBody>
          <a:bodyPr/>
          <a:lstStyle/>
          <a:p>
            <a:pPr>
              <a:lnSpc>
                <a:spcPct val="90000"/>
              </a:lnSpc>
            </a:pPr>
            <a:r>
              <a:rPr lang="es-ES" smtClean="0"/>
              <a:t>Permite el acceso a los cursos con total libertad de horarios. </a:t>
            </a:r>
          </a:p>
          <a:p>
            <a:pPr>
              <a:lnSpc>
                <a:spcPct val="90000"/>
              </a:lnSpc>
            </a:pPr>
            <a:r>
              <a:rPr lang="es-ES" smtClean="0"/>
              <a:t>Proporciona un entorno de aprendizaje y trabajo cooperativos. </a:t>
            </a:r>
          </a:p>
          <a:p>
            <a:pPr>
              <a:lnSpc>
                <a:spcPct val="90000"/>
              </a:lnSpc>
            </a:pPr>
            <a:r>
              <a:rPr lang="es-ES" smtClean="0"/>
              <a:t>Distribuye la información de forma rápida y precisa a todos los participantes. </a:t>
            </a:r>
          </a:p>
          <a:p>
            <a:pPr>
              <a:lnSpc>
                <a:spcPct val="90000"/>
              </a:lnSpc>
            </a:pPr>
            <a:r>
              <a:rPr lang="es-ES" smtClean="0"/>
              <a:t>Prepara al educando para competir en el mercado de manera más ágil, rápida y eficiente. </a:t>
            </a:r>
          </a:p>
          <a:p>
            <a:pPr>
              <a:lnSpc>
                <a:spcPct val="90000"/>
              </a:lnSpc>
            </a:pPr>
            <a:r>
              <a:rPr lang="es-ES" smtClean="0"/>
              <a:t>Se complementa, sin lugar a dudas, con la formación presencial y con los soportes didácticos ya conocidos. </a:t>
            </a:r>
          </a:p>
          <a:p>
            <a:pPr>
              <a:lnSpc>
                <a:spcPct val="90000"/>
              </a:lnSpc>
            </a:pPr>
            <a:endParaRPr lang="es-ES" smtClean="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4 Marcador de pie de página"/>
          <p:cNvSpPr>
            <a:spLocks noGrp="1"/>
          </p:cNvSpPr>
          <p:nvPr>
            <p:ph type="ftr" sz="quarter" idx="11"/>
          </p:nvPr>
        </p:nvSpPr>
        <p:spPr bwMode="auto">
          <a:noFill/>
          <a:ln>
            <a:miter lim="800000"/>
            <a:headEnd/>
            <a:tailEnd/>
          </a:ln>
        </p:spPr>
        <p:txBody>
          <a:bodyPr/>
          <a:lstStyle/>
          <a:p>
            <a:r>
              <a:rPr lang="es-ES" smtClean="0"/>
              <a:t>julianalsolaJulianalsola</a:t>
            </a:r>
          </a:p>
        </p:txBody>
      </p:sp>
      <p:sp>
        <p:nvSpPr>
          <p:cNvPr id="7" name="5 Marcador de número de diapositiva"/>
          <p:cNvSpPr>
            <a:spLocks noGrp="1"/>
          </p:cNvSpPr>
          <p:nvPr>
            <p:ph type="sldNum" sz="quarter" idx="12"/>
          </p:nvPr>
        </p:nvSpPr>
        <p:spPr/>
        <p:txBody>
          <a:bodyPr/>
          <a:lstStyle/>
          <a:p>
            <a:pPr>
              <a:defRPr/>
            </a:pPr>
            <a:fld id="{E266CDC0-7674-4FB8-9AD0-426F5AC534CF}" type="slidenum">
              <a:rPr lang="es-ES"/>
              <a:pPr>
                <a:defRPr/>
              </a:pPr>
              <a:t>37</a:t>
            </a:fld>
            <a:endParaRPr lang="es-ES"/>
          </a:p>
        </p:txBody>
      </p:sp>
      <p:sp>
        <p:nvSpPr>
          <p:cNvPr id="41988" name="4 Marcador de pie de página"/>
          <p:cNvSpPr txBox="1">
            <a:spLocks noGrp="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es-ES" sz="1200">
                <a:solidFill>
                  <a:srgbClr val="D1EAEE"/>
                </a:solidFill>
                <a:latin typeface="Constantia" pitchFamily="18" charset="0"/>
              </a:rPr>
              <a:t>Julianalsola</a:t>
            </a:r>
          </a:p>
        </p:txBody>
      </p:sp>
      <p:sp>
        <p:nvSpPr>
          <p:cNvPr id="5" name="5 Marcador de número de diapositiva"/>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11AE03DF-8DD2-4BBF-9E33-F17BE69075F4}" type="slidenum">
              <a:rPr lang="es-ES" sz="1200">
                <a:solidFill>
                  <a:schemeClr val="tx2">
                    <a:shade val="90000"/>
                  </a:schemeClr>
                </a:solidFill>
                <a:latin typeface="+mn-lt"/>
              </a:rPr>
              <a:pPr algn="r" fontAlgn="auto">
                <a:spcBef>
                  <a:spcPts val="0"/>
                </a:spcBef>
                <a:spcAft>
                  <a:spcPts val="0"/>
                </a:spcAft>
                <a:defRPr/>
              </a:pPr>
              <a:t>37</a:t>
            </a:fld>
            <a:endParaRPr lang="es-ES" sz="1200">
              <a:solidFill>
                <a:schemeClr val="tx2">
                  <a:shade val="90000"/>
                </a:schemeClr>
              </a:solidFill>
              <a:latin typeface="+mn-lt"/>
            </a:endParaRPr>
          </a:p>
        </p:txBody>
      </p:sp>
      <p:sp>
        <p:nvSpPr>
          <p:cNvPr id="45060" name="2 Marcador de contenido"/>
          <p:cNvSpPr>
            <a:spLocks noGrp="1"/>
          </p:cNvSpPr>
          <p:nvPr>
            <p:ph type="body" idx="1"/>
          </p:nvPr>
        </p:nvSpPr>
        <p:spPr>
          <a:xfrm>
            <a:off x="571500" y="2286000"/>
            <a:ext cx="7929563" cy="3649663"/>
          </a:xfrm>
        </p:spPr>
        <p:txBody>
          <a:bodyPr/>
          <a:lstStyle/>
          <a:p>
            <a:pPr eaLnBrk="1" hangingPunct="1">
              <a:lnSpc>
                <a:spcPct val="80000"/>
              </a:lnSpc>
            </a:pPr>
            <a:r>
              <a:rPr lang="es-ES" sz="1400" smtClean="0">
                <a:solidFill>
                  <a:srgbClr val="00CC99"/>
                </a:solidFill>
              </a:rPr>
              <a:t>HILTZ STARR, Roxanne. Currículum Vitae. Departamento de Sistemas de Información College of Computing Sciences Colegio de Ciencias de la Computación New Jersey Institute of Technology Instituto Tecnológico de Nueva Jersey University Heights University Heights. Newark, NJ 07102 Newark, NJ 07102. Disponible en: &lt;.http://translate.google.com/translate?hl=es&amp;sl=en&amp;u=http://web.njit.edu/~hiltz/&amp;ei=CqKkSd_9JJ3etgeR_6TWBA&amp;sa=X&amp;oi=translate&amp;resnum=1&amp;ct=result&amp;prev=/search%3Fq%3DROXANNE%2BHILTZ%26gbv%3D2%26hl%3Des%26sa%3DN&gt;. Citado el 25/2/09. </a:t>
            </a:r>
          </a:p>
          <a:p>
            <a:pPr eaLnBrk="1" hangingPunct="1">
              <a:lnSpc>
                <a:spcPct val="80000"/>
              </a:lnSpc>
            </a:pPr>
            <a:r>
              <a:rPr lang="es-ES" sz="1400" smtClean="0">
                <a:solidFill>
                  <a:srgbClr val="00CC99"/>
                </a:solidFill>
              </a:rPr>
              <a:t>Aulas Virtuales como herramientas de apoyo en la Educación. Disponible en: </a:t>
            </a:r>
            <a:r>
              <a:rPr lang="es-ES" sz="1400" smtClean="0">
                <a:solidFill>
                  <a:srgbClr val="00CC99"/>
                </a:solidFill>
                <a:hlinkClick r:id="rId2"/>
              </a:rPr>
              <a:t>http://sisbib.unmsm.edu.pe/Bibvirtual/tesis/Ingenie/Cabañas_V_J/Contenido.htm. Citado el 28/11/2008</a:t>
            </a:r>
            <a:r>
              <a:rPr lang="es-ES" sz="1400" smtClean="0">
                <a:solidFill>
                  <a:srgbClr val="00CC99"/>
                </a:solidFill>
              </a:rPr>
              <a:t>.</a:t>
            </a:r>
          </a:p>
          <a:p>
            <a:pPr eaLnBrk="1" hangingPunct="1">
              <a:lnSpc>
                <a:spcPct val="80000"/>
              </a:lnSpc>
            </a:pPr>
            <a:r>
              <a:rPr lang="es-ES" sz="1400" smtClean="0">
                <a:solidFill>
                  <a:srgbClr val="00CC99"/>
                </a:solidFill>
              </a:rPr>
              <a:t>Aula Virtual. Disponible en: </a:t>
            </a:r>
            <a:r>
              <a:rPr lang="es-ES" sz="1400" smtClean="0">
                <a:solidFill>
                  <a:srgbClr val="00CC99"/>
                </a:solidFill>
                <a:hlinkClick r:id="rId3"/>
              </a:rPr>
              <a:t>http://aulavirtual.mendoza.gov.ar/index.php?option=com_content&amp;task=view&amp;id=17&amp;Itemid=27</a:t>
            </a:r>
            <a:r>
              <a:rPr lang="es-ES" sz="1400" smtClean="0">
                <a:solidFill>
                  <a:srgbClr val="00CC99"/>
                </a:solidFill>
              </a:rPr>
              <a:t>. Citado el 20/1/2009.</a:t>
            </a:r>
          </a:p>
          <a:p>
            <a:pPr eaLnBrk="1" hangingPunct="1">
              <a:lnSpc>
                <a:spcPct val="80000"/>
              </a:lnSpc>
            </a:pPr>
            <a:r>
              <a:rPr lang="es-ES" sz="1400" smtClean="0">
                <a:solidFill>
                  <a:srgbClr val="00CC99"/>
                </a:solidFill>
              </a:rPr>
              <a:t>Aulas Virtuales. Disponible en: </a:t>
            </a:r>
            <a:r>
              <a:rPr lang="es-ES" sz="1400" smtClean="0">
                <a:solidFill>
                  <a:srgbClr val="00CC99"/>
                </a:solidFill>
                <a:hlinkClick r:id="rId4"/>
              </a:rPr>
              <a:t>http://sisbib.unmsm.edu.pe/Bibvirtual/tesis/Ingenie/Cabañas_V_J/cap1.htm#bases</a:t>
            </a:r>
            <a:r>
              <a:rPr lang="es-ES" sz="1400" smtClean="0">
                <a:solidFill>
                  <a:srgbClr val="00CC99"/>
                </a:solidFill>
              </a:rPr>
              <a:t>&gt;. Citado el 25/1/2009.</a:t>
            </a:r>
          </a:p>
          <a:p>
            <a:pPr eaLnBrk="1" hangingPunct="1">
              <a:lnSpc>
                <a:spcPct val="80000"/>
              </a:lnSpc>
            </a:pPr>
            <a:r>
              <a:rPr lang="es-ES" sz="1400" smtClean="0">
                <a:solidFill>
                  <a:srgbClr val="00CC99"/>
                </a:solidFill>
              </a:rPr>
              <a:t>Imágenes Google.Com. Disponible en Internet. Citado el 25/2/2009.</a:t>
            </a:r>
          </a:p>
          <a:p>
            <a:pPr eaLnBrk="1" hangingPunct="1">
              <a:lnSpc>
                <a:spcPct val="80000"/>
              </a:lnSpc>
            </a:pPr>
            <a:endParaRPr lang="es-ES" sz="1400" smtClean="0">
              <a:solidFill>
                <a:srgbClr val="00CC99"/>
              </a:solidFill>
            </a:endParaRPr>
          </a:p>
        </p:txBody>
      </p:sp>
      <p:sp>
        <p:nvSpPr>
          <p:cNvPr id="41991" name="Text Box 8"/>
          <p:cNvSpPr txBox="1">
            <a:spLocks noChangeArrowheads="1"/>
          </p:cNvSpPr>
          <p:nvPr/>
        </p:nvSpPr>
        <p:spPr bwMode="auto">
          <a:xfrm>
            <a:off x="2268538" y="1412875"/>
            <a:ext cx="4319587" cy="579438"/>
          </a:xfrm>
          <a:prstGeom prst="rect">
            <a:avLst/>
          </a:prstGeom>
          <a:noFill/>
          <a:ln w="9525">
            <a:noFill/>
            <a:miter lim="800000"/>
            <a:headEnd/>
            <a:tailEnd/>
          </a:ln>
        </p:spPr>
        <p:txBody>
          <a:bodyPr>
            <a:spAutoFit/>
          </a:bodyPr>
          <a:lstStyle/>
          <a:p>
            <a:pPr algn="ctr">
              <a:spcBef>
                <a:spcPct val="50000"/>
              </a:spcBef>
            </a:pPr>
            <a:r>
              <a:rPr lang="es-ES" sz="3200" b="1">
                <a:solidFill>
                  <a:srgbClr val="00CC99"/>
                </a:solidFill>
              </a:rPr>
              <a:t>Bibliografía</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4 Marcador de pie de página"/>
          <p:cNvSpPr>
            <a:spLocks noGrp="1"/>
          </p:cNvSpPr>
          <p:nvPr>
            <p:ph type="ftr" sz="quarter" idx="11"/>
          </p:nvPr>
        </p:nvSpPr>
        <p:spPr bwMode="auto">
          <a:noFill/>
          <a:ln>
            <a:miter lim="800000"/>
            <a:headEnd/>
            <a:tailEnd/>
          </a:ln>
        </p:spPr>
        <p:txBody>
          <a:bodyPr/>
          <a:lstStyle/>
          <a:p>
            <a:r>
              <a:rPr lang="es-ES" smtClean="0"/>
              <a:t>julianalsolaJulianalsola</a:t>
            </a:r>
          </a:p>
        </p:txBody>
      </p:sp>
      <p:sp>
        <p:nvSpPr>
          <p:cNvPr id="7" name="5 Marcador de número de diapositiva"/>
          <p:cNvSpPr>
            <a:spLocks noGrp="1"/>
          </p:cNvSpPr>
          <p:nvPr>
            <p:ph type="sldNum" sz="quarter" idx="12"/>
          </p:nvPr>
        </p:nvSpPr>
        <p:spPr/>
        <p:txBody>
          <a:bodyPr/>
          <a:lstStyle/>
          <a:p>
            <a:pPr>
              <a:defRPr/>
            </a:pPr>
            <a:fld id="{1B23A889-B4E0-446C-AD1C-8DA67A4A4671}" type="slidenum">
              <a:rPr lang="es-ES"/>
              <a:pPr>
                <a:defRPr/>
              </a:pPr>
              <a:t>4</a:t>
            </a:fld>
            <a:endParaRPr lang="es-ES"/>
          </a:p>
        </p:txBody>
      </p:sp>
      <p:sp>
        <p:nvSpPr>
          <p:cNvPr id="8196" name="4 Marcador de pie de página"/>
          <p:cNvSpPr txBox="1">
            <a:spLocks noGrp="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es-ES" sz="1200">
                <a:solidFill>
                  <a:srgbClr val="D1EAEE"/>
                </a:solidFill>
                <a:latin typeface="Constantia" pitchFamily="18" charset="0"/>
              </a:rPr>
              <a:t>Julianalsola</a:t>
            </a:r>
          </a:p>
        </p:txBody>
      </p:sp>
      <p:sp>
        <p:nvSpPr>
          <p:cNvPr id="5" name="5 Marcador de número de diapositiva"/>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70E5C10B-D7DD-4794-B41C-74095B482655}" type="slidenum">
              <a:rPr lang="es-ES" sz="1200">
                <a:solidFill>
                  <a:schemeClr val="tx2">
                    <a:shade val="90000"/>
                  </a:schemeClr>
                </a:solidFill>
                <a:latin typeface="+mn-lt"/>
              </a:rPr>
              <a:pPr algn="r" fontAlgn="auto">
                <a:spcBef>
                  <a:spcPts val="0"/>
                </a:spcBef>
                <a:spcAft>
                  <a:spcPts val="0"/>
                </a:spcAft>
                <a:defRPr/>
              </a:pPr>
              <a:t>4</a:t>
            </a:fld>
            <a:endParaRPr lang="es-ES" sz="1200">
              <a:solidFill>
                <a:schemeClr val="tx2">
                  <a:shade val="90000"/>
                </a:schemeClr>
              </a:solidFill>
              <a:latin typeface="+mn-lt"/>
            </a:endParaRPr>
          </a:p>
        </p:txBody>
      </p:sp>
      <p:sp>
        <p:nvSpPr>
          <p:cNvPr id="9221" name="Text Box 4"/>
          <p:cNvSpPr txBox="1">
            <a:spLocks noChangeArrowheads="1"/>
          </p:cNvSpPr>
          <p:nvPr/>
        </p:nvSpPr>
        <p:spPr bwMode="auto">
          <a:xfrm>
            <a:off x="827088" y="1557338"/>
            <a:ext cx="6696075" cy="5103812"/>
          </a:xfrm>
          <a:prstGeom prst="rect">
            <a:avLst/>
          </a:prstGeom>
          <a:noFill/>
          <a:ln w="9525">
            <a:noFill/>
            <a:miter lim="800000"/>
            <a:headEnd/>
            <a:tailEnd/>
          </a:ln>
        </p:spPr>
        <p:txBody>
          <a:bodyPr>
            <a:spAutoFit/>
          </a:bodyPr>
          <a:lstStyle/>
          <a:p>
            <a:pPr marL="381000" indent="-381000">
              <a:spcBef>
                <a:spcPct val="50000"/>
              </a:spcBef>
            </a:pPr>
            <a:r>
              <a:rPr lang="es-ES" sz="1600"/>
              <a:t>Introducción</a:t>
            </a:r>
          </a:p>
          <a:p>
            <a:pPr marL="381000" indent="-381000">
              <a:spcBef>
                <a:spcPct val="50000"/>
              </a:spcBef>
            </a:pPr>
            <a:r>
              <a:rPr lang="es-ES" sz="1600"/>
              <a:t>Objetivo</a:t>
            </a:r>
          </a:p>
          <a:p>
            <a:pPr marL="838200" lvl="1" indent="-381000">
              <a:spcBef>
                <a:spcPct val="50000"/>
              </a:spcBef>
              <a:buFontTx/>
              <a:buAutoNum type="arabicPeriod"/>
            </a:pPr>
            <a:r>
              <a:rPr lang="es-ES" sz="1600"/>
              <a:t>Concepto.</a:t>
            </a:r>
          </a:p>
          <a:p>
            <a:pPr marL="838200" lvl="1" indent="-381000">
              <a:spcBef>
                <a:spcPct val="50000"/>
              </a:spcBef>
              <a:buFontTx/>
              <a:buAutoNum type="arabicPeriod"/>
            </a:pPr>
            <a:r>
              <a:rPr lang="es-ES" sz="1600"/>
              <a:t>Orígenes</a:t>
            </a:r>
          </a:p>
          <a:p>
            <a:pPr marL="838200" lvl="1" indent="-381000">
              <a:spcBef>
                <a:spcPct val="50000"/>
              </a:spcBef>
              <a:buFontTx/>
              <a:buAutoNum type="arabicPeriod"/>
            </a:pPr>
            <a:r>
              <a:rPr lang="es-ES" sz="1600"/>
              <a:t>Pilares de la educación.</a:t>
            </a:r>
          </a:p>
          <a:p>
            <a:pPr marL="838200" lvl="1" indent="-381000">
              <a:spcBef>
                <a:spcPct val="50000"/>
              </a:spcBef>
              <a:buFontTx/>
              <a:buAutoNum type="arabicPeriod"/>
            </a:pPr>
            <a:r>
              <a:rPr lang="es-ES" sz="1600"/>
              <a:t>Usos del aula Virtual.</a:t>
            </a:r>
          </a:p>
          <a:p>
            <a:pPr marL="838200" lvl="1" indent="-381000">
              <a:spcBef>
                <a:spcPct val="50000"/>
              </a:spcBef>
              <a:buFontTx/>
              <a:buAutoNum type="arabicPeriod"/>
            </a:pPr>
            <a:r>
              <a:rPr lang="es-ES" sz="1600"/>
              <a:t>Elementos esenciales que componen el Aula Virtual.</a:t>
            </a:r>
          </a:p>
          <a:p>
            <a:pPr marL="838200" lvl="1" indent="-381000">
              <a:spcBef>
                <a:spcPct val="50000"/>
              </a:spcBef>
              <a:buFontTx/>
              <a:buAutoNum type="arabicPeriod"/>
            </a:pPr>
            <a:r>
              <a:rPr lang="es-ES" sz="1600"/>
              <a:t>Elementos Del Aula Virtual Para Uso Del  Docente. </a:t>
            </a:r>
          </a:p>
          <a:p>
            <a:pPr marL="838200" lvl="1" indent="-381000">
              <a:spcBef>
                <a:spcPct val="50000"/>
              </a:spcBef>
              <a:buFontTx/>
              <a:buAutoNum type="arabicPeriod"/>
            </a:pPr>
            <a:r>
              <a:rPr lang="es-ES" sz="1600"/>
              <a:t>Características del Aula Virtual.</a:t>
            </a:r>
          </a:p>
          <a:p>
            <a:pPr marL="838200" lvl="1" indent="-381000">
              <a:spcBef>
                <a:spcPct val="50000"/>
              </a:spcBef>
            </a:pPr>
            <a:r>
              <a:rPr lang="es-ES" sz="1600"/>
              <a:t>8. ¿Cómo se usan las Aulas Virtuales?</a:t>
            </a:r>
          </a:p>
          <a:p>
            <a:pPr marL="838200" lvl="1" indent="-381000">
              <a:spcBef>
                <a:spcPct val="50000"/>
              </a:spcBef>
            </a:pPr>
            <a:r>
              <a:rPr lang="es-ES" sz="1600"/>
              <a:t>9. Ventajas.</a:t>
            </a:r>
          </a:p>
          <a:p>
            <a:pPr marL="381000" indent="-381000">
              <a:spcBef>
                <a:spcPct val="50000"/>
              </a:spcBef>
            </a:pPr>
            <a:r>
              <a:rPr lang="es-ES" sz="1600"/>
              <a:t> Bibliografía.</a:t>
            </a:r>
          </a:p>
          <a:p>
            <a:pPr marL="381000" indent="-381000">
              <a:spcBef>
                <a:spcPct val="50000"/>
              </a:spcBef>
              <a:buFontTx/>
              <a:buAutoNum type="arabicPeriod"/>
            </a:pPr>
            <a:endParaRPr lang="es-ES" sz="1600"/>
          </a:p>
          <a:p>
            <a:pPr marL="381000" indent="-381000">
              <a:spcBef>
                <a:spcPct val="50000"/>
              </a:spcBef>
            </a:pPr>
            <a:endParaRPr lang="es-ES" sz="1600"/>
          </a:p>
        </p:txBody>
      </p:sp>
      <p:sp>
        <p:nvSpPr>
          <p:cNvPr id="8199" name="Text Box 5"/>
          <p:cNvSpPr txBox="1">
            <a:spLocks noChangeArrowheads="1"/>
          </p:cNvSpPr>
          <p:nvPr/>
        </p:nvSpPr>
        <p:spPr bwMode="auto">
          <a:xfrm>
            <a:off x="3276600" y="981075"/>
            <a:ext cx="2519363" cy="579438"/>
          </a:xfrm>
          <a:prstGeom prst="rect">
            <a:avLst/>
          </a:prstGeom>
          <a:noFill/>
          <a:ln w="9525">
            <a:noFill/>
            <a:miter lim="800000"/>
            <a:headEnd/>
            <a:tailEnd/>
          </a:ln>
        </p:spPr>
        <p:txBody>
          <a:bodyPr>
            <a:spAutoFit/>
          </a:bodyPr>
          <a:lstStyle/>
          <a:p>
            <a:pPr>
              <a:spcBef>
                <a:spcPct val="50000"/>
              </a:spcBef>
            </a:pPr>
            <a:r>
              <a:rPr lang="es-ES" sz="3200" b="1">
                <a:solidFill>
                  <a:srgbClr val="00CC99"/>
                </a:solidFill>
              </a:rPr>
              <a:t>Contenido</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916238" y="476250"/>
            <a:ext cx="3384550" cy="579438"/>
          </a:xfrm>
          <a:prstGeom prst="rect">
            <a:avLst/>
          </a:prstGeom>
          <a:noFill/>
          <a:ln w="9525">
            <a:noFill/>
            <a:miter lim="800000"/>
            <a:headEnd/>
            <a:tailEnd/>
          </a:ln>
        </p:spPr>
        <p:txBody>
          <a:bodyPr>
            <a:spAutoFit/>
          </a:bodyPr>
          <a:lstStyle/>
          <a:p>
            <a:pPr algn="ctr">
              <a:spcBef>
                <a:spcPct val="50000"/>
              </a:spcBef>
            </a:pPr>
            <a:r>
              <a:rPr lang="es-ES" sz="3200" b="1">
                <a:solidFill>
                  <a:srgbClr val="00CC99"/>
                </a:solidFill>
              </a:rPr>
              <a:t>Introducción</a:t>
            </a:r>
          </a:p>
        </p:txBody>
      </p:sp>
      <p:sp>
        <p:nvSpPr>
          <p:cNvPr id="9219" name="Text Box 3"/>
          <p:cNvSpPr txBox="1">
            <a:spLocks noChangeArrowheads="1"/>
          </p:cNvSpPr>
          <p:nvPr/>
        </p:nvSpPr>
        <p:spPr bwMode="auto">
          <a:xfrm>
            <a:off x="1547813" y="2133600"/>
            <a:ext cx="6911975" cy="396875"/>
          </a:xfrm>
          <a:prstGeom prst="rect">
            <a:avLst/>
          </a:prstGeom>
          <a:noFill/>
          <a:ln w="9525">
            <a:noFill/>
            <a:miter lim="800000"/>
            <a:headEnd/>
            <a:tailEnd/>
          </a:ln>
        </p:spPr>
        <p:txBody>
          <a:bodyPr>
            <a:spAutoFit/>
          </a:bodyPr>
          <a:lstStyle/>
          <a:p>
            <a:pPr>
              <a:spcBef>
                <a:spcPct val="50000"/>
              </a:spcBef>
            </a:pPr>
            <a:endParaRPr lang="es-MX"/>
          </a:p>
        </p:txBody>
      </p:sp>
      <p:sp>
        <p:nvSpPr>
          <p:cNvPr id="10243" name="Text Box 4"/>
          <p:cNvSpPr txBox="1">
            <a:spLocks noChangeArrowheads="1"/>
          </p:cNvSpPr>
          <p:nvPr/>
        </p:nvSpPr>
        <p:spPr bwMode="auto">
          <a:xfrm>
            <a:off x="468313" y="1484313"/>
            <a:ext cx="8208962" cy="4033837"/>
          </a:xfrm>
          <a:prstGeom prst="rect">
            <a:avLst/>
          </a:prstGeom>
          <a:noFill/>
          <a:ln w="9525">
            <a:noFill/>
            <a:miter lim="800000"/>
            <a:headEnd/>
            <a:tailEnd/>
          </a:ln>
        </p:spPr>
        <p:txBody>
          <a:bodyPr>
            <a:spAutoFit/>
          </a:bodyPr>
          <a:lstStyle/>
          <a:p>
            <a:pPr algn="just">
              <a:spcBef>
                <a:spcPct val="50000"/>
              </a:spcBef>
              <a:buFontTx/>
              <a:buChar char="•"/>
            </a:pPr>
            <a:r>
              <a:rPr lang="es-ES" sz="1800">
                <a:latin typeface="Kozuka Gothic Pro R" pitchFamily="34" charset="-128"/>
              </a:rPr>
              <a:t>Los </a:t>
            </a:r>
            <a:r>
              <a:rPr lang="es-ES" sz="1600">
                <a:latin typeface="Kozuka Gothic Pro R" pitchFamily="34" charset="-128"/>
              </a:rPr>
              <a:t>avances tecnológicos del mundo actual nos permiten promover una nueva modalidad de enseñanza a distancia, llamada “educación virtual”, en la cual el tradicional soporte impreso está siendo sustituido por las “nuevas tecnologías” y sus grandes redes de telecomunicaciones, con las posibilidades que ofrecen el correo electrónico, la videoconferencia y los “grupos de discusión”, permitiéndonos una comunicación más enriquecida entre “docente-alumno”, con las consiguientes mejoras en todo el “proceso educativo”. </a:t>
            </a:r>
          </a:p>
          <a:p>
            <a:pPr algn="just">
              <a:spcBef>
                <a:spcPct val="50000"/>
              </a:spcBef>
              <a:buFontTx/>
              <a:buChar char="•"/>
            </a:pPr>
            <a:r>
              <a:rPr lang="es-ES" sz="1600">
                <a:latin typeface="Kozuka Gothic Pro R" pitchFamily="34" charset="-128"/>
              </a:rPr>
              <a:t>En estas diapositivas explicamos en forma breve en que se fundamenta el aula virtual y su potencial en el proceso de enseñanza y aprendizaje.  El cual debe permitir la interactividad, la comunicación, la aplicación de los conocimientos, evaluación y el manejo de la clase. </a:t>
            </a:r>
          </a:p>
          <a:p>
            <a:pPr algn="just">
              <a:spcBef>
                <a:spcPct val="50000"/>
              </a:spcBef>
              <a:buFontTx/>
              <a:buChar char="•"/>
            </a:pPr>
            <a:r>
              <a:rPr lang="es-ES" sz="1600">
                <a:latin typeface="Kozuka Gothic Pro R" pitchFamily="34" charset="-128"/>
              </a:rPr>
              <a:t>A continuación los detalles, esperamos sea</a:t>
            </a:r>
            <a:r>
              <a:rPr lang="es-ES" sz="1800">
                <a:latin typeface="Kozuka Gothic Pro R" pitchFamily="34" charset="-128"/>
              </a:rPr>
              <a:t> un aporte para enriquecer la bibliografía sobre el tema en particular.</a:t>
            </a:r>
          </a:p>
          <a:p>
            <a:pPr algn="just">
              <a:spcBef>
                <a:spcPct val="50000"/>
              </a:spcBef>
            </a:pPr>
            <a:endParaRPr lang="es-ES" sz="1800">
              <a:latin typeface="Kozuka Gothic Pro R" pitchFamily="34" charset="-128"/>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lide(fromBottom)">
                                      <p:cBhvr>
                                        <p:cTn id="7" dur="3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547813" y="2133600"/>
            <a:ext cx="6911975" cy="396875"/>
          </a:xfrm>
          <a:prstGeom prst="rect">
            <a:avLst/>
          </a:prstGeom>
          <a:noFill/>
          <a:ln w="9525">
            <a:noFill/>
            <a:miter lim="800000"/>
            <a:headEnd/>
            <a:tailEnd/>
          </a:ln>
        </p:spPr>
        <p:txBody>
          <a:bodyPr>
            <a:spAutoFit/>
          </a:bodyPr>
          <a:lstStyle/>
          <a:p>
            <a:pPr>
              <a:spcBef>
                <a:spcPct val="50000"/>
              </a:spcBef>
            </a:pPr>
            <a:endParaRPr lang="es-MX"/>
          </a:p>
        </p:txBody>
      </p:sp>
      <p:sp>
        <p:nvSpPr>
          <p:cNvPr id="5" name="Text Box 5"/>
          <p:cNvSpPr txBox="1">
            <a:spLocks noChangeArrowheads="1"/>
          </p:cNvSpPr>
          <p:nvPr/>
        </p:nvSpPr>
        <p:spPr bwMode="auto">
          <a:xfrm>
            <a:off x="428625" y="2143125"/>
            <a:ext cx="3500438" cy="3478213"/>
          </a:xfrm>
          <a:prstGeom prst="rect">
            <a:avLst/>
          </a:prstGeom>
          <a:noFill/>
          <a:ln w="9525">
            <a:noFill/>
            <a:miter lim="800000"/>
            <a:headEnd/>
            <a:tailEnd/>
          </a:ln>
        </p:spPr>
        <p:txBody>
          <a:bodyPr>
            <a:spAutoFit/>
          </a:bodyPr>
          <a:lstStyle/>
          <a:p>
            <a:pPr algn="just">
              <a:spcBef>
                <a:spcPct val="50000"/>
              </a:spcBef>
            </a:pPr>
            <a:r>
              <a:rPr lang="es-ES"/>
              <a:t>Las aulas virtuales son piezas básicas, en la modalidad de educación a distancia.</a:t>
            </a:r>
          </a:p>
          <a:p>
            <a:pPr algn="just">
              <a:spcBef>
                <a:spcPct val="50000"/>
              </a:spcBef>
            </a:pPr>
            <a:r>
              <a:rPr lang="es-ES"/>
              <a:t>Constituyen un nuevo entorno del aprendizaje al convertirse en poderoso dispositivo de comunicación y  distribución de saberes.</a:t>
            </a:r>
          </a:p>
          <a:p>
            <a:pPr algn="just">
              <a:spcBef>
                <a:spcPct val="50000"/>
              </a:spcBef>
            </a:pPr>
            <a:endParaRPr lang="es-ES">
              <a:solidFill>
                <a:srgbClr val="00CC99"/>
              </a:solidFill>
            </a:endParaRPr>
          </a:p>
        </p:txBody>
      </p:sp>
      <p:sp>
        <p:nvSpPr>
          <p:cNvPr id="10244" name="Text Box 6"/>
          <p:cNvSpPr txBox="1">
            <a:spLocks noChangeArrowheads="1"/>
          </p:cNvSpPr>
          <p:nvPr/>
        </p:nvSpPr>
        <p:spPr bwMode="auto">
          <a:xfrm>
            <a:off x="428625" y="857250"/>
            <a:ext cx="4175125" cy="579438"/>
          </a:xfrm>
          <a:prstGeom prst="rect">
            <a:avLst/>
          </a:prstGeom>
          <a:noFill/>
          <a:ln w="9525">
            <a:noFill/>
            <a:miter lim="800000"/>
            <a:headEnd/>
            <a:tailEnd/>
          </a:ln>
        </p:spPr>
        <p:txBody>
          <a:bodyPr>
            <a:spAutoFit/>
          </a:bodyPr>
          <a:lstStyle/>
          <a:p>
            <a:pPr>
              <a:spcBef>
                <a:spcPct val="50000"/>
              </a:spcBef>
            </a:pPr>
            <a:r>
              <a:rPr lang="es-ES" sz="3200" b="1">
                <a:solidFill>
                  <a:srgbClr val="00CC99"/>
                </a:solidFill>
              </a:rPr>
              <a:t>1. Concepto:</a:t>
            </a:r>
          </a:p>
        </p:txBody>
      </p:sp>
      <p:pic>
        <p:nvPicPr>
          <p:cNvPr id="10245" name="Picture 10" descr="tics_bol"/>
          <p:cNvPicPr>
            <a:picLocks noChangeAspect="1" noChangeArrowheads="1"/>
          </p:cNvPicPr>
          <p:nvPr/>
        </p:nvPicPr>
        <p:blipFill>
          <a:blip r:embed="rId2" cstate="print"/>
          <a:srcRect/>
          <a:stretch>
            <a:fillRect/>
          </a:stretch>
        </p:blipFill>
        <p:spPr bwMode="auto">
          <a:xfrm>
            <a:off x="4714875" y="1071563"/>
            <a:ext cx="3857625" cy="4714875"/>
          </a:xfrm>
          <a:prstGeom prst="rect">
            <a:avLst/>
          </a:prstGeom>
          <a:noFill/>
          <a:ln w="9525">
            <a:noFill/>
            <a:miter lim="800000"/>
            <a:headEnd/>
            <a:tailEnd/>
          </a:ln>
        </p:spPr>
      </p:pic>
      <p:sp>
        <p:nvSpPr>
          <p:cNvPr id="10246" name="Text Box 11"/>
          <p:cNvSpPr txBox="1">
            <a:spLocks noChangeArrowheads="1"/>
          </p:cNvSpPr>
          <p:nvPr/>
        </p:nvSpPr>
        <p:spPr bwMode="auto">
          <a:xfrm>
            <a:off x="3929063" y="6072188"/>
            <a:ext cx="4929187" cy="461962"/>
          </a:xfrm>
          <a:prstGeom prst="rect">
            <a:avLst/>
          </a:prstGeom>
          <a:noFill/>
          <a:ln w="9525">
            <a:noFill/>
            <a:miter lim="800000"/>
            <a:headEnd/>
            <a:tailEnd/>
          </a:ln>
        </p:spPr>
        <p:txBody>
          <a:bodyPr>
            <a:spAutoFit/>
          </a:bodyPr>
          <a:lstStyle/>
          <a:p>
            <a:pPr>
              <a:spcBef>
                <a:spcPct val="50000"/>
              </a:spcBef>
            </a:pPr>
            <a:r>
              <a:rPr lang="es-ES" sz="1200">
                <a:solidFill>
                  <a:schemeClr val="bg1"/>
                </a:solidFill>
              </a:rPr>
              <a:t>Fuente: Imágenes obtenidas de Internet. Disponible en: </a:t>
            </a:r>
            <a:r>
              <a:rPr lang="es-ES" sz="1200">
                <a:solidFill>
                  <a:schemeClr val="bg1"/>
                </a:solidFill>
                <a:hlinkClick r:id="rId3"/>
              </a:rPr>
              <a:t>Disponible</a:t>
            </a:r>
            <a:r>
              <a:rPr lang="es-ES" sz="1200">
                <a:solidFill>
                  <a:schemeClr val="bg1"/>
                </a:solidFill>
              </a:rPr>
              <a:t> en: &lt;</a:t>
            </a:r>
            <a:r>
              <a:rPr lang="es-ES" sz="1200">
                <a:solidFill>
                  <a:schemeClr val="bg1"/>
                </a:solidFill>
                <a:hlinkClick r:id="rId3"/>
              </a:rPr>
              <a:t>www.cedece.unlugar.com/satelital.html</a:t>
            </a:r>
            <a:r>
              <a:rPr lang="es-ES" sz="1200">
                <a:solidFill>
                  <a:schemeClr val="bg1"/>
                </a:solidFill>
              </a:rPr>
              <a:t>&gt;. Citado el 25/2/09. </a:t>
            </a: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3"/>
          <p:cNvSpPr>
            <a:spLocks noGrp="1"/>
          </p:cNvSpPr>
          <p:nvPr>
            <p:ph type="body" idx="4294967295"/>
          </p:nvPr>
        </p:nvSpPr>
        <p:spPr>
          <a:xfrm>
            <a:off x="250825" y="1125538"/>
            <a:ext cx="4968875" cy="3024187"/>
          </a:xfrm>
        </p:spPr>
        <p:txBody>
          <a:bodyPr/>
          <a:lstStyle/>
          <a:p>
            <a:pPr algn="just">
              <a:lnSpc>
                <a:spcPct val="120000"/>
              </a:lnSpc>
              <a:defRPr/>
            </a:pPr>
            <a:r>
              <a:rPr lang="es-ES" sz="1800" smtClean="0"/>
              <a:t>Concepto que se ha venido desarrollando a partir de la década de los ochenta, éste término se le adjudica a la </a:t>
            </a:r>
            <a:r>
              <a:rPr lang="es-ES" sz="1800" b="1" u="sng" smtClean="0">
                <a:solidFill>
                  <a:srgbClr val="FFFF00"/>
                </a:solidFill>
                <a:effectLst>
                  <a:outerShdw blurRad="38100" dist="38100" dir="2700000" algn="tl">
                    <a:srgbClr val="FFFFFF"/>
                  </a:outerShdw>
                </a:effectLst>
              </a:rPr>
              <a:t>Dra.  </a:t>
            </a:r>
            <a:r>
              <a:rPr lang="es-ES" sz="1800" b="1" u="sng" smtClean="0">
                <a:solidFill>
                  <a:srgbClr val="FFFF00"/>
                </a:solidFill>
                <a:effectLst>
                  <a:outerShdw blurRad="38100" dist="38100" dir="2700000" algn="tl">
                    <a:srgbClr val="FFFFFF"/>
                  </a:outerShdw>
                </a:effectLst>
                <a:hlinkClick r:id="rId2"/>
              </a:rPr>
              <a:t>ROXANNE HILTZ</a:t>
            </a:r>
            <a:r>
              <a:rPr lang="es-ES" sz="1800" smtClean="0">
                <a:hlinkClick r:id="rId2"/>
              </a:rPr>
              <a:t> </a:t>
            </a:r>
            <a:r>
              <a:rPr lang="es-ES" sz="1800" smtClean="0"/>
              <a:t>quien la define como </a:t>
            </a:r>
            <a:r>
              <a:rPr lang="es-ES" sz="1800" b="1" i="1" smtClean="0">
                <a:solidFill>
                  <a:srgbClr val="00CC99"/>
                </a:solidFill>
              </a:rPr>
              <a:t>“el empleo de comunicaciones mediadas por computadores para crear un ambiente electrónico semejante a las formas de comunicación que normalmente se producen en el aula convencional”.</a:t>
            </a:r>
            <a:endParaRPr lang="es-ES" sz="1800" smtClean="0"/>
          </a:p>
        </p:txBody>
      </p:sp>
      <p:sp>
        <p:nvSpPr>
          <p:cNvPr id="13314" name="Text Box 3"/>
          <p:cNvSpPr txBox="1">
            <a:spLocks noChangeArrowheads="1"/>
          </p:cNvSpPr>
          <p:nvPr/>
        </p:nvSpPr>
        <p:spPr bwMode="auto">
          <a:xfrm>
            <a:off x="395288" y="4221163"/>
            <a:ext cx="8424862" cy="2009775"/>
          </a:xfrm>
          <a:prstGeom prst="rect">
            <a:avLst/>
          </a:prstGeom>
          <a:noFill/>
          <a:ln w="9525">
            <a:noFill/>
            <a:miter lim="800000"/>
            <a:headEnd/>
            <a:tailEnd/>
          </a:ln>
        </p:spPr>
        <p:txBody>
          <a:bodyPr>
            <a:spAutoFit/>
          </a:bodyPr>
          <a:lstStyle/>
          <a:p>
            <a:pPr algn="just" eaLnBrk="0" hangingPunct="0">
              <a:lnSpc>
                <a:spcPct val="120000"/>
              </a:lnSpc>
              <a:spcBef>
                <a:spcPct val="20000"/>
              </a:spcBef>
              <a:buClr>
                <a:srgbClr val="0BD0D9"/>
              </a:buClr>
              <a:buSzPct val="95000"/>
              <a:buFont typeface="Wingdings 2" pitchFamily="18" charset="2"/>
              <a:buChar char=""/>
            </a:pPr>
            <a:r>
              <a:rPr lang="es-ES"/>
              <a:t>A través de éste entorno </a:t>
            </a:r>
            <a:r>
              <a:rPr lang="es-ES" b="1">
                <a:solidFill>
                  <a:srgbClr val="00CC99"/>
                </a:solidFill>
              </a:rPr>
              <a:t>el alumno puede acceder y desarrollar una serie de acciones que son propias de un proceso de enseñanza presencial</a:t>
            </a:r>
            <a:r>
              <a:rPr lang="es-ES"/>
              <a:t> como conversar, leer documentos, realizar ejercicios, formular preguntas al docente, trabajar en equipo, etc. </a:t>
            </a:r>
          </a:p>
          <a:p>
            <a:pPr>
              <a:spcBef>
                <a:spcPct val="50000"/>
              </a:spcBef>
            </a:pPr>
            <a:endParaRPr lang="es-ES"/>
          </a:p>
        </p:txBody>
      </p:sp>
      <p:pic>
        <p:nvPicPr>
          <p:cNvPr id="49156" name="Picture 4" descr="hiltzsmall"/>
          <p:cNvPicPr>
            <a:picLocks noChangeAspect="1" noChangeArrowheads="1"/>
          </p:cNvPicPr>
          <p:nvPr/>
        </p:nvPicPr>
        <p:blipFill>
          <a:blip r:embed="rId3" cstate="print"/>
          <a:srcRect/>
          <a:stretch>
            <a:fillRect/>
          </a:stretch>
        </p:blipFill>
        <p:spPr bwMode="auto">
          <a:xfrm>
            <a:off x="5219700" y="1052513"/>
            <a:ext cx="3024188" cy="3097212"/>
          </a:xfrm>
          <a:prstGeom prst="rect">
            <a:avLst/>
          </a:prstGeom>
          <a:noFill/>
          <a:effectLst>
            <a:outerShdw dist="107763" dir="2700000" algn="ctr" rotWithShape="0">
              <a:srgbClr val="808080">
                <a:alpha val="50000"/>
              </a:srgbClr>
            </a:outerShdw>
          </a:effectLst>
        </p:spPr>
      </p:pic>
      <p:sp>
        <p:nvSpPr>
          <p:cNvPr id="11269" name="Text Box 5"/>
          <p:cNvSpPr txBox="1">
            <a:spLocks noChangeArrowheads="1"/>
          </p:cNvSpPr>
          <p:nvPr/>
        </p:nvSpPr>
        <p:spPr bwMode="auto">
          <a:xfrm>
            <a:off x="684213" y="404813"/>
            <a:ext cx="4103687" cy="579437"/>
          </a:xfrm>
          <a:prstGeom prst="rect">
            <a:avLst/>
          </a:prstGeom>
          <a:noFill/>
          <a:ln w="9525">
            <a:noFill/>
            <a:miter lim="800000"/>
            <a:headEnd/>
            <a:tailEnd/>
          </a:ln>
        </p:spPr>
        <p:txBody>
          <a:bodyPr>
            <a:spAutoFit/>
          </a:bodyPr>
          <a:lstStyle/>
          <a:p>
            <a:pPr>
              <a:spcBef>
                <a:spcPct val="50000"/>
              </a:spcBef>
            </a:pPr>
            <a:r>
              <a:rPr lang="es-ES" sz="3200" b="1">
                <a:solidFill>
                  <a:srgbClr val="00CC99"/>
                </a:solidFill>
              </a:rPr>
              <a:t>2. Orígenes: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blinds(horizontal)">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diamond(in)">
                                      <p:cBhvr>
                                        <p:cTn id="12"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P spid="133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323850" y="1268413"/>
            <a:ext cx="3960813" cy="3440112"/>
          </a:xfrm>
          <a:prstGeom prst="rect">
            <a:avLst/>
          </a:prstGeom>
          <a:noFill/>
          <a:ln w="9525">
            <a:noFill/>
            <a:miter lim="800000"/>
            <a:headEnd/>
            <a:tailEnd/>
          </a:ln>
          <a:effectLst/>
        </p:spPr>
        <p:txBody>
          <a:bodyPr>
            <a:spAutoFit/>
          </a:bodyPr>
          <a:lstStyle/>
          <a:p>
            <a:pPr algn="just">
              <a:spcBef>
                <a:spcPct val="50000"/>
              </a:spcBef>
              <a:defRPr/>
            </a:pPr>
            <a:r>
              <a:rPr lang="es-ES" sz="2400"/>
              <a:t>El aula virtual es una situación educativa en que los docentes y los alumnos están físicamente separados la mayor parte del tiempo, pero éstos se valen de cualquier medio tecnológico para la comunicación</a:t>
            </a:r>
            <a:r>
              <a:rPr lang="es-ES" sz="2800"/>
              <a:t>. </a:t>
            </a:r>
            <a:endParaRPr lang="es-ES" sz="2800" b="1">
              <a:solidFill>
                <a:srgbClr val="CC3300"/>
              </a:solidFill>
              <a:effectLst>
                <a:outerShdw blurRad="38100" dist="38100" dir="2700000" algn="tl">
                  <a:srgbClr val="FFFFFF"/>
                </a:outerShdw>
              </a:effectLst>
            </a:endParaRPr>
          </a:p>
        </p:txBody>
      </p:sp>
      <p:pic>
        <p:nvPicPr>
          <p:cNvPr id="10242" name="Picture 7" descr="MPj04317430000[1]"/>
          <p:cNvPicPr>
            <a:picLocks noChangeAspect="1" noChangeArrowheads="1"/>
          </p:cNvPicPr>
          <p:nvPr/>
        </p:nvPicPr>
        <p:blipFill>
          <a:blip r:embed="rId2" cstate="print">
            <a:lum contrast="18000"/>
          </a:blip>
          <a:srcRect/>
          <a:stretch>
            <a:fillRect/>
          </a:stretch>
        </p:blipFill>
        <p:spPr bwMode="auto">
          <a:xfrm>
            <a:off x="4500563" y="981075"/>
            <a:ext cx="4032250" cy="3384550"/>
          </a:xfrm>
          <a:prstGeom prst="rect">
            <a:avLst/>
          </a:prstGeom>
          <a:noFill/>
          <a:ln w="38100">
            <a:solidFill>
              <a:srgbClr val="CC3300"/>
            </a:solidFill>
            <a:miter lim="800000"/>
            <a:headEnd/>
            <a:tailEnd/>
          </a:ln>
          <a:effectLst>
            <a:outerShdw dist="35921" dir="2700000" algn="ctr" rotWithShape="0">
              <a:srgbClr val="CC3300"/>
            </a:outerShdw>
          </a:effectLst>
        </p:spPr>
      </p:pic>
      <p:sp>
        <p:nvSpPr>
          <p:cNvPr id="12292" name="Text Box 8"/>
          <p:cNvSpPr txBox="1">
            <a:spLocks noChangeArrowheads="1"/>
          </p:cNvSpPr>
          <p:nvPr/>
        </p:nvSpPr>
        <p:spPr bwMode="auto">
          <a:xfrm>
            <a:off x="323850" y="4868863"/>
            <a:ext cx="8388350" cy="1587500"/>
          </a:xfrm>
          <a:prstGeom prst="rect">
            <a:avLst/>
          </a:prstGeom>
          <a:noFill/>
          <a:ln w="9525">
            <a:noFill/>
            <a:miter lim="800000"/>
            <a:headEnd/>
            <a:tailEnd/>
          </a:ln>
        </p:spPr>
        <p:txBody>
          <a:bodyPr>
            <a:spAutoFit/>
          </a:bodyPr>
          <a:lstStyle/>
          <a:p>
            <a:pPr algn="just">
              <a:spcBef>
                <a:spcPct val="50000"/>
              </a:spcBef>
            </a:pPr>
            <a:r>
              <a:rPr lang="es-ES" sz="2800" b="1" i="1">
                <a:solidFill>
                  <a:srgbClr val="CC3300"/>
                </a:solidFill>
              </a:rPr>
              <a:t>La educación a distancias no excluye o reemplaza al docente ni el aula tradicional.</a:t>
            </a:r>
          </a:p>
          <a:p>
            <a:pPr>
              <a:spcBef>
                <a:spcPct val="50000"/>
              </a:spcBef>
            </a:pPr>
            <a:endParaRPr lang="es-ES" sz="2800"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41988"/>
                                        </p:tgtEl>
                                        <p:attrNameLst>
                                          <p:attrName>style.fontStyle</p:attrName>
                                        </p:attrNameLst>
                                      </p:cBhvr>
                                      <p:to>
                                        <p:strVal val="normal"/>
                                      </p:to>
                                    </p:set>
                                    <p:set>
                                      <p:cBhvr override="childStyle">
                                        <p:cTn id="7" dur="indefinite"/>
                                        <p:tgtEl>
                                          <p:spTgt spid="41988"/>
                                        </p:tgtEl>
                                        <p:attrNameLst>
                                          <p:attrName>style.fontWeight</p:attrName>
                                        </p:attrNameLst>
                                      </p:cBhvr>
                                      <p:to>
                                        <p:strVal val="bold"/>
                                      </p:to>
                                    </p:set>
                                    <p:set>
                                      <p:cBhvr override="childStyle">
                                        <p:cTn id="8" dur="indefinite"/>
                                        <p:tgtEl>
                                          <p:spTgt spid="41988"/>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Rectangle 3"/>
          <p:cNvSpPr>
            <a:spLocks noGrp="1"/>
          </p:cNvSpPr>
          <p:nvPr>
            <p:ph type="body" idx="4294967295"/>
          </p:nvPr>
        </p:nvSpPr>
        <p:spPr>
          <a:xfrm>
            <a:off x="323850" y="1052513"/>
            <a:ext cx="4895850" cy="4892675"/>
          </a:xfrm>
        </p:spPr>
        <p:txBody>
          <a:bodyPr/>
          <a:lstStyle/>
          <a:p>
            <a:pPr algn="just">
              <a:lnSpc>
                <a:spcPct val="90000"/>
              </a:lnSpc>
            </a:pPr>
            <a:r>
              <a:rPr lang="es-ES" smtClean="0"/>
              <a:t>El aula virtual no debe ser solo un mecanismo para la distribución de la información, sino que debe ser un sistema adonde las actividades involucradas en el proceso de aprendizaje puedan tomar lugar, es decir, que debe </a:t>
            </a:r>
            <a:r>
              <a:rPr lang="es-ES" b="1" i="1" smtClean="0">
                <a:solidFill>
                  <a:srgbClr val="00CC99"/>
                </a:solidFill>
              </a:rPr>
              <a:t>permitir interactividad, comunicación, aplicación de los conocimientos, evaluación y manejo de la clase. </a:t>
            </a:r>
          </a:p>
        </p:txBody>
      </p:sp>
      <p:pic>
        <p:nvPicPr>
          <p:cNvPr id="13315" name="Picture 3" descr="AUV"/>
          <p:cNvPicPr>
            <a:picLocks noChangeAspect="1" noChangeArrowheads="1"/>
          </p:cNvPicPr>
          <p:nvPr/>
        </p:nvPicPr>
        <p:blipFill>
          <a:blip r:embed="rId2" cstate="print"/>
          <a:srcRect/>
          <a:stretch>
            <a:fillRect/>
          </a:stretch>
        </p:blipFill>
        <p:spPr bwMode="auto">
          <a:xfrm>
            <a:off x="5364163" y="1412875"/>
            <a:ext cx="3313112" cy="41036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diamond(in)">
                                      <p:cBhvr>
                                        <p:cTn id="7" dur="3000"/>
                                        <p:tgtEl>
                                          <p:spTgt spid="122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
        <a:ea typeface=""/>
        <a:cs typeface=""/>
      </a:majorFont>
      <a:minorFont>
        <a:latin typeface=""/>
        <a:ea typeface=""/>
        <a:cs typeface=""/>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1115</TotalTime>
  <Words>2392</Words>
  <Application>Microsoft Office PowerPoint</Application>
  <PresentationFormat>Presentación en pantalla (4:3)</PresentationFormat>
  <Paragraphs>171</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Wingdings 2</vt:lpstr>
      <vt:lpstr>Calibri</vt:lpstr>
      <vt:lpstr>Constantia</vt:lpstr>
      <vt:lpstr>Kozuka Gothic Pro R</vt:lpstr>
      <vt:lpstr>Century Gothic</vt: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Disponibilidad del docente para las comunicaciones:</vt:lpstr>
      <vt:lpstr>Diapositiva 25</vt:lpstr>
      <vt:lpstr>Diapositiva 26</vt:lpstr>
      <vt:lpstr>Diapositiva 27</vt:lpstr>
      <vt:lpstr>Diapositiva 28</vt:lpstr>
      <vt:lpstr>Diapositiva 29</vt:lpstr>
      <vt:lpstr>Diapositiva 30</vt:lpstr>
      <vt:lpstr>Diapositiva 31</vt:lpstr>
      <vt:lpstr>Diapositiva 32</vt:lpstr>
      <vt:lpstr>Diapositiva 33</vt:lpstr>
      <vt:lpstr> 8. ¿Cómo se usan las aulas virtuales? </vt:lpstr>
      <vt:lpstr>Diapositiva 35</vt:lpstr>
      <vt:lpstr>9. Ventajas: </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AULAS VIRTUALES</dc:title>
  <dc:creator>Administrador1</dc:creator>
  <cp:lastModifiedBy>felix23</cp:lastModifiedBy>
  <cp:revision>103</cp:revision>
  <dcterms:created xsi:type="dcterms:W3CDTF">2008-12-11T16:48:33Z</dcterms:created>
  <dcterms:modified xsi:type="dcterms:W3CDTF">2011-11-22T08:22:36Z</dcterms:modified>
</cp:coreProperties>
</file>