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slide" Target="../slides/slide9.xml"/><Relationship Id="rId1" Type="http://schemas.openxmlformats.org/officeDocument/2006/relationships/slide" Target="../slides/slide2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30899C-2FFB-4986-AFD8-7C332446374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1EED6169-5D0D-4081-BE5D-661ECECCDCE9}">
      <dgm:prSet phldrT="[Texto]"/>
      <dgm:spPr/>
      <dgm:t>
        <a:bodyPr/>
        <a:lstStyle/>
        <a:p>
          <a:r>
            <a:rPr lang="es-MX" b="1" smtClean="0"/>
            <a:t>EL PAPEL COMUNICATIVO DEL DOCENTE EN EL AULA VIRTUAL</a:t>
          </a:r>
          <a:endParaRPr lang="es-MX" b="1" dirty="0"/>
        </a:p>
      </dgm:t>
    </dgm:pt>
    <dgm:pt modelId="{DD85B2EB-8087-466D-9F2F-D5ED6E10A41E}" type="parTrans" cxnId="{0E623910-F353-4B99-BE3B-148F3C8138FE}">
      <dgm:prSet/>
      <dgm:spPr/>
      <dgm:t>
        <a:bodyPr/>
        <a:lstStyle/>
        <a:p>
          <a:endParaRPr lang="es-MX"/>
        </a:p>
      </dgm:t>
    </dgm:pt>
    <dgm:pt modelId="{E17A7BCE-4216-4B8A-950B-C2AFC91E11D7}" type="sibTrans" cxnId="{0E623910-F353-4B99-BE3B-148F3C8138FE}">
      <dgm:prSet/>
      <dgm:spPr/>
      <dgm:t>
        <a:bodyPr/>
        <a:lstStyle/>
        <a:p>
          <a:endParaRPr lang="es-MX"/>
        </a:p>
      </dgm:t>
    </dgm:pt>
    <dgm:pt modelId="{D72B56F2-5407-4E66-A87C-4EA688BBBB63}">
      <dgm:prSet phldrT="[Texto]"/>
      <dgm:spPr/>
      <dgm:t>
        <a:bodyPr/>
        <a:lstStyle/>
        <a:p>
          <a:r>
            <a:rPr lang="es-MX" dirty="0" smtClean="0"/>
            <a:t>Las comunidades de aprendizaje</a:t>
          </a:r>
          <a:endParaRPr lang="es-MX" dirty="0"/>
        </a:p>
      </dgm:t>
      <dgm:extLst>
        <a:ext uri="{E40237B7-FDA0-4F09-8148-C483321AD2D9}">
          <dgm14:cNvPr xmlns:dgm14="http://schemas.microsoft.com/office/drawing/2010/diagram" xmlns="" id="0" name="">
            <a:hlinkClick xmlns:r="http://schemas.openxmlformats.org/officeDocument/2006/relationships" r:id="rId1" action="ppaction://hlinksldjump"/>
          </dgm14:cNvPr>
        </a:ext>
      </dgm:extLst>
    </dgm:pt>
    <dgm:pt modelId="{013E93A5-4F00-4C41-AF5F-480EBA36C58E}" type="parTrans" cxnId="{27DD2D8E-0E65-41CB-8E76-19289ACD0E39}">
      <dgm:prSet/>
      <dgm:spPr/>
      <dgm:t>
        <a:bodyPr/>
        <a:lstStyle/>
        <a:p>
          <a:endParaRPr lang="es-MX"/>
        </a:p>
      </dgm:t>
    </dgm:pt>
    <dgm:pt modelId="{11A89F5E-EE85-4CD0-B284-EF50DEBE8AA8}" type="sibTrans" cxnId="{27DD2D8E-0E65-41CB-8E76-19289ACD0E39}">
      <dgm:prSet/>
      <dgm:spPr/>
      <dgm:t>
        <a:bodyPr/>
        <a:lstStyle/>
        <a:p>
          <a:endParaRPr lang="es-MX"/>
        </a:p>
      </dgm:t>
    </dgm:pt>
    <dgm:pt modelId="{53FCB1BE-424A-4872-945A-3ED688A20B82}">
      <dgm:prSet phldrT="[Texto]"/>
      <dgm:spPr/>
      <dgm:t>
        <a:bodyPr/>
        <a:lstStyle/>
        <a:p>
          <a:r>
            <a:rPr lang="es-MX" dirty="0" smtClean="0"/>
            <a:t>La acción comunicativa-pedagógica en el aula virtual</a:t>
          </a:r>
          <a:endParaRPr lang="es-MX" dirty="0"/>
        </a:p>
      </dgm:t>
      <dgm:extLst>
        <a:ext uri="{E40237B7-FDA0-4F09-8148-C483321AD2D9}">
          <dgm14:cNvPr xmlns:dgm14="http://schemas.microsoft.com/office/drawing/2010/diagram" xmlns="" id="0" name="">
            <a:hlinkClick xmlns:r="http://schemas.openxmlformats.org/officeDocument/2006/relationships" r:id="rId2" action="ppaction://hlinksldjump"/>
          </dgm14:cNvPr>
        </a:ext>
      </dgm:extLst>
    </dgm:pt>
    <dgm:pt modelId="{A24A6C12-7B02-422C-BF9A-F8709BF2CE69}" type="parTrans" cxnId="{F22FF020-B86B-46B0-BC66-BDC5B03A2662}">
      <dgm:prSet/>
      <dgm:spPr/>
      <dgm:t>
        <a:bodyPr/>
        <a:lstStyle/>
        <a:p>
          <a:endParaRPr lang="es-MX"/>
        </a:p>
      </dgm:t>
    </dgm:pt>
    <dgm:pt modelId="{9A5C64EB-D20C-4080-81DB-ADCBE277E23A}" type="sibTrans" cxnId="{F22FF020-B86B-46B0-BC66-BDC5B03A2662}">
      <dgm:prSet/>
      <dgm:spPr/>
      <dgm:t>
        <a:bodyPr/>
        <a:lstStyle/>
        <a:p>
          <a:endParaRPr lang="es-MX"/>
        </a:p>
      </dgm:t>
    </dgm:pt>
    <dgm:pt modelId="{2CB833A0-84AF-44E0-A787-4E53C8170FDD}">
      <dgm:prSet/>
      <dgm:spPr/>
      <dgm:t>
        <a:bodyPr/>
        <a:lstStyle/>
        <a:p>
          <a:r>
            <a:rPr lang="es-MX" dirty="0" smtClean="0"/>
            <a:t>Espacio y tiempo en la enseñanza virtual</a:t>
          </a:r>
          <a:endParaRPr lang="es-MX" dirty="0"/>
        </a:p>
      </dgm:t>
      <dgm:extLst>
        <a:ext uri="{E40237B7-FDA0-4F09-8148-C483321AD2D9}">
          <dgm14:cNvPr xmlns:dgm14="http://schemas.microsoft.com/office/drawing/2010/diagram" xmlns="" id="0" name="">
            <a:hlinkClick xmlns:r="http://schemas.openxmlformats.org/officeDocument/2006/relationships" r:id="rId3" action="ppaction://hlinksldjump"/>
          </dgm14:cNvPr>
        </a:ext>
      </dgm:extLst>
    </dgm:pt>
    <dgm:pt modelId="{631C390F-CE27-43BA-BFB0-97A31BB03921}" type="parTrans" cxnId="{5EF3858F-F108-404B-9E63-DFA501F9885C}">
      <dgm:prSet/>
      <dgm:spPr/>
      <dgm:t>
        <a:bodyPr/>
        <a:lstStyle/>
        <a:p>
          <a:endParaRPr lang="es-MX"/>
        </a:p>
      </dgm:t>
    </dgm:pt>
    <dgm:pt modelId="{3B68B200-E5C3-4ED5-9EE1-6AA51966FFEE}" type="sibTrans" cxnId="{5EF3858F-F108-404B-9E63-DFA501F9885C}">
      <dgm:prSet/>
      <dgm:spPr/>
      <dgm:t>
        <a:bodyPr/>
        <a:lstStyle/>
        <a:p>
          <a:endParaRPr lang="es-MX"/>
        </a:p>
      </dgm:t>
    </dgm:pt>
    <dgm:pt modelId="{42C475D0-9695-43DE-AF84-89BAB22C18C9}" type="pres">
      <dgm:prSet presAssocID="{F330899C-2FFB-4986-AFD8-7C33244637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A55BFE5-C992-4E33-B5C6-E0162E1513C4}" type="pres">
      <dgm:prSet presAssocID="{1EED6169-5D0D-4081-BE5D-661ECECCDCE9}" presName="hierRoot1" presStyleCnt="0"/>
      <dgm:spPr/>
      <dgm:t>
        <a:bodyPr/>
        <a:lstStyle/>
        <a:p>
          <a:endParaRPr lang="es-MX"/>
        </a:p>
      </dgm:t>
    </dgm:pt>
    <dgm:pt modelId="{1AACE899-2873-494A-B2E6-8A1CF759BD9A}" type="pres">
      <dgm:prSet presAssocID="{1EED6169-5D0D-4081-BE5D-661ECECCDCE9}" presName="composite" presStyleCnt="0"/>
      <dgm:spPr/>
      <dgm:t>
        <a:bodyPr/>
        <a:lstStyle/>
        <a:p>
          <a:endParaRPr lang="es-MX"/>
        </a:p>
      </dgm:t>
    </dgm:pt>
    <dgm:pt modelId="{96DD49BE-8F19-41BF-83B3-6DB8EBE082B5}" type="pres">
      <dgm:prSet presAssocID="{1EED6169-5D0D-4081-BE5D-661ECECCDCE9}" presName="background" presStyleLbl="node0" presStyleIdx="0" presStyleCnt="1"/>
      <dgm:spPr/>
      <dgm:t>
        <a:bodyPr/>
        <a:lstStyle/>
        <a:p>
          <a:endParaRPr lang="es-MX"/>
        </a:p>
      </dgm:t>
    </dgm:pt>
    <dgm:pt modelId="{68489A1E-4556-4B29-A3CD-6E851358DA55}" type="pres">
      <dgm:prSet presAssocID="{1EED6169-5D0D-4081-BE5D-661ECECCDCE9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620663D-AA18-49FB-9C41-762DF876ADEB}" type="pres">
      <dgm:prSet presAssocID="{1EED6169-5D0D-4081-BE5D-661ECECCDCE9}" presName="hierChild2" presStyleCnt="0"/>
      <dgm:spPr/>
      <dgm:t>
        <a:bodyPr/>
        <a:lstStyle/>
        <a:p>
          <a:endParaRPr lang="es-MX"/>
        </a:p>
      </dgm:t>
    </dgm:pt>
    <dgm:pt modelId="{CD2F523D-0847-408D-8CE7-3BBC558C8195}" type="pres">
      <dgm:prSet presAssocID="{013E93A5-4F00-4C41-AF5F-480EBA36C58E}" presName="Name10" presStyleLbl="parChTrans1D2" presStyleIdx="0" presStyleCnt="3"/>
      <dgm:spPr/>
      <dgm:t>
        <a:bodyPr/>
        <a:lstStyle/>
        <a:p>
          <a:endParaRPr lang="es-MX"/>
        </a:p>
      </dgm:t>
    </dgm:pt>
    <dgm:pt modelId="{0A959D15-5204-4503-972F-82CFE35938E6}" type="pres">
      <dgm:prSet presAssocID="{D72B56F2-5407-4E66-A87C-4EA688BBBB63}" presName="hierRoot2" presStyleCnt="0"/>
      <dgm:spPr/>
      <dgm:t>
        <a:bodyPr/>
        <a:lstStyle/>
        <a:p>
          <a:endParaRPr lang="es-MX"/>
        </a:p>
      </dgm:t>
    </dgm:pt>
    <dgm:pt modelId="{DF234297-85DF-4146-A0B7-4B71E89BF509}" type="pres">
      <dgm:prSet presAssocID="{D72B56F2-5407-4E66-A87C-4EA688BBBB63}" presName="composite2" presStyleCnt="0"/>
      <dgm:spPr/>
      <dgm:t>
        <a:bodyPr/>
        <a:lstStyle/>
        <a:p>
          <a:endParaRPr lang="es-MX"/>
        </a:p>
      </dgm:t>
    </dgm:pt>
    <dgm:pt modelId="{7B599FCD-168C-430A-A42A-ADB5926EA763}" type="pres">
      <dgm:prSet presAssocID="{D72B56F2-5407-4E66-A87C-4EA688BBBB63}" presName="background2" presStyleLbl="node2" presStyleIdx="0" presStyleCnt="3"/>
      <dgm:spPr/>
      <dgm:t>
        <a:bodyPr/>
        <a:lstStyle/>
        <a:p>
          <a:endParaRPr lang="es-MX"/>
        </a:p>
      </dgm:t>
    </dgm:pt>
    <dgm:pt modelId="{67FFD682-F606-4588-9687-8B8DFCDBC7AC}" type="pres">
      <dgm:prSet presAssocID="{D72B56F2-5407-4E66-A87C-4EA688BBBB63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5B7F56D-1649-4F45-A7E6-A42688FFD17C}" type="pres">
      <dgm:prSet presAssocID="{D72B56F2-5407-4E66-A87C-4EA688BBBB63}" presName="hierChild3" presStyleCnt="0"/>
      <dgm:spPr/>
      <dgm:t>
        <a:bodyPr/>
        <a:lstStyle/>
        <a:p>
          <a:endParaRPr lang="es-MX"/>
        </a:p>
      </dgm:t>
    </dgm:pt>
    <dgm:pt modelId="{8AB1500D-16C6-4DA1-9225-DF5CC8F3D1AB}" type="pres">
      <dgm:prSet presAssocID="{A24A6C12-7B02-422C-BF9A-F8709BF2CE69}" presName="Name10" presStyleLbl="parChTrans1D2" presStyleIdx="1" presStyleCnt="3"/>
      <dgm:spPr/>
      <dgm:t>
        <a:bodyPr/>
        <a:lstStyle/>
        <a:p>
          <a:endParaRPr lang="es-MX"/>
        </a:p>
      </dgm:t>
    </dgm:pt>
    <dgm:pt modelId="{BF083167-987B-42FB-8746-79CA41F38EC7}" type="pres">
      <dgm:prSet presAssocID="{53FCB1BE-424A-4872-945A-3ED688A20B82}" presName="hierRoot2" presStyleCnt="0"/>
      <dgm:spPr/>
      <dgm:t>
        <a:bodyPr/>
        <a:lstStyle/>
        <a:p>
          <a:endParaRPr lang="es-MX"/>
        </a:p>
      </dgm:t>
    </dgm:pt>
    <dgm:pt modelId="{72F2113A-63B2-4C79-94A4-C2F6CFB4A64D}" type="pres">
      <dgm:prSet presAssocID="{53FCB1BE-424A-4872-945A-3ED688A20B82}" presName="composite2" presStyleCnt="0"/>
      <dgm:spPr/>
      <dgm:t>
        <a:bodyPr/>
        <a:lstStyle/>
        <a:p>
          <a:endParaRPr lang="es-MX"/>
        </a:p>
      </dgm:t>
    </dgm:pt>
    <dgm:pt modelId="{E9E0DF06-F3AB-4D67-A455-54739F36997B}" type="pres">
      <dgm:prSet presAssocID="{53FCB1BE-424A-4872-945A-3ED688A20B82}" presName="background2" presStyleLbl="node2" presStyleIdx="1" presStyleCnt="3"/>
      <dgm:spPr/>
      <dgm:t>
        <a:bodyPr/>
        <a:lstStyle/>
        <a:p>
          <a:endParaRPr lang="es-MX"/>
        </a:p>
      </dgm:t>
    </dgm:pt>
    <dgm:pt modelId="{7DD9EC96-FFC4-43ED-BB75-A137895FED55}" type="pres">
      <dgm:prSet presAssocID="{53FCB1BE-424A-4872-945A-3ED688A20B8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13809CF-AE33-4342-ABC1-915AE8C5E682}" type="pres">
      <dgm:prSet presAssocID="{53FCB1BE-424A-4872-945A-3ED688A20B82}" presName="hierChild3" presStyleCnt="0"/>
      <dgm:spPr/>
      <dgm:t>
        <a:bodyPr/>
        <a:lstStyle/>
        <a:p>
          <a:endParaRPr lang="es-MX"/>
        </a:p>
      </dgm:t>
    </dgm:pt>
    <dgm:pt modelId="{3308BD41-09D7-467F-88A5-C18082FD2872}" type="pres">
      <dgm:prSet presAssocID="{631C390F-CE27-43BA-BFB0-97A31BB03921}" presName="Name10" presStyleLbl="parChTrans1D2" presStyleIdx="2" presStyleCnt="3"/>
      <dgm:spPr/>
      <dgm:t>
        <a:bodyPr/>
        <a:lstStyle/>
        <a:p>
          <a:endParaRPr lang="es-MX"/>
        </a:p>
      </dgm:t>
    </dgm:pt>
    <dgm:pt modelId="{1A141B20-BADC-4512-AF0E-47D465E3A306}" type="pres">
      <dgm:prSet presAssocID="{2CB833A0-84AF-44E0-A787-4E53C8170FDD}" presName="hierRoot2" presStyleCnt="0"/>
      <dgm:spPr/>
      <dgm:t>
        <a:bodyPr/>
        <a:lstStyle/>
        <a:p>
          <a:endParaRPr lang="es-MX"/>
        </a:p>
      </dgm:t>
    </dgm:pt>
    <dgm:pt modelId="{DD119A95-F572-454F-AD7F-3828FB1F2713}" type="pres">
      <dgm:prSet presAssocID="{2CB833A0-84AF-44E0-A787-4E53C8170FDD}" presName="composite2" presStyleCnt="0"/>
      <dgm:spPr/>
      <dgm:t>
        <a:bodyPr/>
        <a:lstStyle/>
        <a:p>
          <a:endParaRPr lang="es-MX"/>
        </a:p>
      </dgm:t>
    </dgm:pt>
    <dgm:pt modelId="{0855041C-F346-4C11-B2E3-94A4A71D21B4}" type="pres">
      <dgm:prSet presAssocID="{2CB833A0-84AF-44E0-A787-4E53C8170FDD}" presName="background2" presStyleLbl="node2" presStyleIdx="2" presStyleCnt="3"/>
      <dgm:spPr/>
      <dgm:t>
        <a:bodyPr/>
        <a:lstStyle/>
        <a:p>
          <a:endParaRPr lang="es-MX"/>
        </a:p>
      </dgm:t>
    </dgm:pt>
    <dgm:pt modelId="{87E891A0-D237-4D0C-A596-EAE13D1B77A1}" type="pres">
      <dgm:prSet presAssocID="{2CB833A0-84AF-44E0-A787-4E53C8170FD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1FE0D51-4A67-4001-BD31-5A48BAC245DA}" type="pres">
      <dgm:prSet presAssocID="{2CB833A0-84AF-44E0-A787-4E53C8170FDD}" presName="hierChild3" presStyleCnt="0"/>
      <dgm:spPr/>
      <dgm:t>
        <a:bodyPr/>
        <a:lstStyle/>
        <a:p>
          <a:endParaRPr lang="es-MX"/>
        </a:p>
      </dgm:t>
    </dgm:pt>
  </dgm:ptLst>
  <dgm:cxnLst>
    <dgm:cxn modelId="{5EF3858F-F108-404B-9E63-DFA501F9885C}" srcId="{1EED6169-5D0D-4081-BE5D-661ECECCDCE9}" destId="{2CB833A0-84AF-44E0-A787-4E53C8170FDD}" srcOrd="2" destOrd="0" parTransId="{631C390F-CE27-43BA-BFB0-97A31BB03921}" sibTransId="{3B68B200-E5C3-4ED5-9EE1-6AA51966FFEE}"/>
    <dgm:cxn modelId="{0B8F4A59-39AD-42A1-AF2D-69C1B6C220E8}" type="presOf" srcId="{1EED6169-5D0D-4081-BE5D-661ECECCDCE9}" destId="{68489A1E-4556-4B29-A3CD-6E851358DA55}" srcOrd="0" destOrd="0" presId="urn:microsoft.com/office/officeart/2005/8/layout/hierarchy1"/>
    <dgm:cxn modelId="{8F76A9E3-2F04-4899-B4DC-44C84C480CBB}" type="presOf" srcId="{2CB833A0-84AF-44E0-A787-4E53C8170FDD}" destId="{87E891A0-D237-4D0C-A596-EAE13D1B77A1}" srcOrd="0" destOrd="0" presId="urn:microsoft.com/office/officeart/2005/8/layout/hierarchy1"/>
    <dgm:cxn modelId="{F22FF020-B86B-46B0-BC66-BDC5B03A2662}" srcId="{1EED6169-5D0D-4081-BE5D-661ECECCDCE9}" destId="{53FCB1BE-424A-4872-945A-3ED688A20B82}" srcOrd="1" destOrd="0" parTransId="{A24A6C12-7B02-422C-BF9A-F8709BF2CE69}" sibTransId="{9A5C64EB-D20C-4080-81DB-ADCBE277E23A}"/>
    <dgm:cxn modelId="{91B28585-A2A3-4EBC-BA07-1207F279FD11}" type="presOf" srcId="{A24A6C12-7B02-422C-BF9A-F8709BF2CE69}" destId="{8AB1500D-16C6-4DA1-9225-DF5CC8F3D1AB}" srcOrd="0" destOrd="0" presId="urn:microsoft.com/office/officeart/2005/8/layout/hierarchy1"/>
    <dgm:cxn modelId="{94959D79-BABB-4DF0-8E89-B47A9F64317E}" type="presOf" srcId="{53FCB1BE-424A-4872-945A-3ED688A20B82}" destId="{7DD9EC96-FFC4-43ED-BB75-A137895FED55}" srcOrd="0" destOrd="0" presId="urn:microsoft.com/office/officeart/2005/8/layout/hierarchy1"/>
    <dgm:cxn modelId="{27DD2D8E-0E65-41CB-8E76-19289ACD0E39}" srcId="{1EED6169-5D0D-4081-BE5D-661ECECCDCE9}" destId="{D72B56F2-5407-4E66-A87C-4EA688BBBB63}" srcOrd="0" destOrd="0" parTransId="{013E93A5-4F00-4C41-AF5F-480EBA36C58E}" sibTransId="{11A89F5E-EE85-4CD0-B284-EF50DEBE8AA8}"/>
    <dgm:cxn modelId="{4F1D28B6-F67F-4D99-8FE3-D286618591EF}" type="presOf" srcId="{F330899C-2FFB-4986-AFD8-7C332446374C}" destId="{42C475D0-9695-43DE-AF84-89BAB22C18C9}" srcOrd="0" destOrd="0" presId="urn:microsoft.com/office/officeart/2005/8/layout/hierarchy1"/>
    <dgm:cxn modelId="{0E623910-F353-4B99-BE3B-148F3C8138FE}" srcId="{F330899C-2FFB-4986-AFD8-7C332446374C}" destId="{1EED6169-5D0D-4081-BE5D-661ECECCDCE9}" srcOrd="0" destOrd="0" parTransId="{DD85B2EB-8087-466D-9F2F-D5ED6E10A41E}" sibTransId="{E17A7BCE-4216-4B8A-950B-C2AFC91E11D7}"/>
    <dgm:cxn modelId="{D594AF54-D03A-46DD-87A6-3F06B8730B93}" type="presOf" srcId="{D72B56F2-5407-4E66-A87C-4EA688BBBB63}" destId="{67FFD682-F606-4588-9687-8B8DFCDBC7AC}" srcOrd="0" destOrd="0" presId="urn:microsoft.com/office/officeart/2005/8/layout/hierarchy1"/>
    <dgm:cxn modelId="{2E75A7F1-1369-46F0-A330-9D2AD30E6EC7}" type="presOf" srcId="{013E93A5-4F00-4C41-AF5F-480EBA36C58E}" destId="{CD2F523D-0847-408D-8CE7-3BBC558C8195}" srcOrd="0" destOrd="0" presId="urn:microsoft.com/office/officeart/2005/8/layout/hierarchy1"/>
    <dgm:cxn modelId="{7B29B737-D80A-4C58-8747-CD3B61C928BD}" type="presOf" srcId="{631C390F-CE27-43BA-BFB0-97A31BB03921}" destId="{3308BD41-09D7-467F-88A5-C18082FD2872}" srcOrd="0" destOrd="0" presId="urn:microsoft.com/office/officeart/2005/8/layout/hierarchy1"/>
    <dgm:cxn modelId="{CC60AE63-041F-4C2C-B3F1-C56402EB1E33}" type="presParOf" srcId="{42C475D0-9695-43DE-AF84-89BAB22C18C9}" destId="{4A55BFE5-C992-4E33-B5C6-E0162E1513C4}" srcOrd="0" destOrd="0" presId="urn:microsoft.com/office/officeart/2005/8/layout/hierarchy1"/>
    <dgm:cxn modelId="{A004A6BA-8E09-4A58-9C43-57275ACD651D}" type="presParOf" srcId="{4A55BFE5-C992-4E33-B5C6-E0162E1513C4}" destId="{1AACE899-2873-494A-B2E6-8A1CF759BD9A}" srcOrd="0" destOrd="0" presId="urn:microsoft.com/office/officeart/2005/8/layout/hierarchy1"/>
    <dgm:cxn modelId="{C75245FE-DFBE-4BC0-A520-112D5EC39A57}" type="presParOf" srcId="{1AACE899-2873-494A-B2E6-8A1CF759BD9A}" destId="{96DD49BE-8F19-41BF-83B3-6DB8EBE082B5}" srcOrd="0" destOrd="0" presId="urn:microsoft.com/office/officeart/2005/8/layout/hierarchy1"/>
    <dgm:cxn modelId="{5CBA0B54-8C76-4A33-B80F-C7723B8767CE}" type="presParOf" srcId="{1AACE899-2873-494A-B2E6-8A1CF759BD9A}" destId="{68489A1E-4556-4B29-A3CD-6E851358DA55}" srcOrd="1" destOrd="0" presId="urn:microsoft.com/office/officeart/2005/8/layout/hierarchy1"/>
    <dgm:cxn modelId="{CF15F6A3-CD39-4991-9A49-E94B6402C29A}" type="presParOf" srcId="{4A55BFE5-C992-4E33-B5C6-E0162E1513C4}" destId="{F620663D-AA18-49FB-9C41-762DF876ADEB}" srcOrd="1" destOrd="0" presId="urn:microsoft.com/office/officeart/2005/8/layout/hierarchy1"/>
    <dgm:cxn modelId="{EC7DD0D8-FD1F-4145-AAE1-3CCA1E7FE522}" type="presParOf" srcId="{F620663D-AA18-49FB-9C41-762DF876ADEB}" destId="{CD2F523D-0847-408D-8CE7-3BBC558C8195}" srcOrd="0" destOrd="0" presId="urn:microsoft.com/office/officeart/2005/8/layout/hierarchy1"/>
    <dgm:cxn modelId="{F6FAA989-F4CB-4DB1-85BB-538AF4A23059}" type="presParOf" srcId="{F620663D-AA18-49FB-9C41-762DF876ADEB}" destId="{0A959D15-5204-4503-972F-82CFE35938E6}" srcOrd="1" destOrd="0" presId="urn:microsoft.com/office/officeart/2005/8/layout/hierarchy1"/>
    <dgm:cxn modelId="{2AA46DEF-0F6B-45BA-AAD8-9B03145A4CDF}" type="presParOf" srcId="{0A959D15-5204-4503-972F-82CFE35938E6}" destId="{DF234297-85DF-4146-A0B7-4B71E89BF509}" srcOrd="0" destOrd="0" presId="urn:microsoft.com/office/officeart/2005/8/layout/hierarchy1"/>
    <dgm:cxn modelId="{2A18F047-3791-4DC5-A9AA-302BF344F7A8}" type="presParOf" srcId="{DF234297-85DF-4146-A0B7-4B71E89BF509}" destId="{7B599FCD-168C-430A-A42A-ADB5926EA763}" srcOrd="0" destOrd="0" presId="urn:microsoft.com/office/officeart/2005/8/layout/hierarchy1"/>
    <dgm:cxn modelId="{4912742A-1AC4-4AE0-929B-3675CF4DED68}" type="presParOf" srcId="{DF234297-85DF-4146-A0B7-4B71E89BF509}" destId="{67FFD682-F606-4588-9687-8B8DFCDBC7AC}" srcOrd="1" destOrd="0" presId="urn:microsoft.com/office/officeart/2005/8/layout/hierarchy1"/>
    <dgm:cxn modelId="{FFFA6199-D292-4866-82F4-E6D754473B39}" type="presParOf" srcId="{0A959D15-5204-4503-972F-82CFE35938E6}" destId="{45B7F56D-1649-4F45-A7E6-A42688FFD17C}" srcOrd="1" destOrd="0" presId="urn:microsoft.com/office/officeart/2005/8/layout/hierarchy1"/>
    <dgm:cxn modelId="{43B36A21-FB28-4482-B958-2A998B640625}" type="presParOf" srcId="{F620663D-AA18-49FB-9C41-762DF876ADEB}" destId="{8AB1500D-16C6-4DA1-9225-DF5CC8F3D1AB}" srcOrd="2" destOrd="0" presId="urn:microsoft.com/office/officeart/2005/8/layout/hierarchy1"/>
    <dgm:cxn modelId="{5FAC0AB2-7A2A-4F67-9770-0BC0C4F9F181}" type="presParOf" srcId="{F620663D-AA18-49FB-9C41-762DF876ADEB}" destId="{BF083167-987B-42FB-8746-79CA41F38EC7}" srcOrd="3" destOrd="0" presId="urn:microsoft.com/office/officeart/2005/8/layout/hierarchy1"/>
    <dgm:cxn modelId="{39AF5AD6-7AB3-4A4F-B01D-ADC30451393A}" type="presParOf" srcId="{BF083167-987B-42FB-8746-79CA41F38EC7}" destId="{72F2113A-63B2-4C79-94A4-C2F6CFB4A64D}" srcOrd="0" destOrd="0" presId="urn:microsoft.com/office/officeart/2005/8/layout/hierarchy1"/>
    <dgm:cxn modelId="{6F217220-F0AF-493D-A98E-EE54C0D652A8}" type="presParOf" srcId="{72F2113A-63B2-4C79-94A4-C2F6CFB4A64D}" destId="{E9E0DF06-F3AB-4D67-A455-54739F36997B}" srcOrd="0" destOrd="0" presId="urn:microsoft.com/office/officeart/2005/8/layout/hierarchy1"/>
    <dgm:cxn modelId="{77BCD339-8155-4AFF-8AF6-71A48AAE4B57}" type="presParOf" srcId="{72F2113A-63B2-4C79-94A4-C2F6CFB4A64D}" destId="{7DD9EC96-FFC4-43ED-BB75-A137895FED55}" srcOrd="1" destOrd="0" presId="urn:microsoft.com/office/officeart/2005/8/layout/hierarchy1"/>
    <dgm:cxn modelId="{6FE756F0-421B-4C91-A586-7A202A653263}" type="presParOf" srcId="{BF083167-987B-42FB-8746-79CA41F38EC7}" destId="{013809CF-AE33-4342-ABC1-915AE8C5E682}" srcOrd="1" destOrd="0" presId="urn:microsoft.com/office/officeart/2005/8/layout/hierarchy1"/>
    <dgm:cxn modelId="{5FD945AE-40DE-46E8-8F0A-102AFC177B94}" type="presParOf" srcId="{F620663D-AA18-49FB-9C41-762DF876ADEB}" destId="{3308BD41-09D7-467F-88A5-C18082FD2872}" srcOrd="4" destOrd="0" presId="urn:microsoft.com/office/officeart/2005/8/layout/hierarchy1"/>
    <dgm:cxn modelId="{7582BD22-8718-4C7A-A171-87E70D275B29}" type="presParOf" srcId="{F620663D-AA18-49FB-9C41-762DF876ADEB}" destId="{1A141B20-BADC-4512-AF0E-47D465E3A306}" srcOrd="5" destOrd="0" presId="urn:microsoft.com/office/officeart/2005/8/layout/hierarchy1"/>
    <dgm:cxn modelId="{FA950861-CD1A-41EF-B03E-B93E5A6AFE98}" type="presParOf" srcId="{1A141B20-BADC-4512-AF0E-47D465E3A306}" destId="{DD119A95-F572-454F-AD7F-3828FB1F2713}" srcOrd="0" destOrd="0" presId="urn:microsoft.com/office/officeart/2005/8/layout/hierarchy1"/>
    <dgm:cxn modelId="{D358808D-5B9F-43CF-B8B0-36B38CA036EC}" type="presParOf" srcId="{DD119A95-F572-454F-AD7F-3828FB1F2713}" destId="{0855041C-F346-4C11-B2E3-94A4A71D21B4}" srcOrd="0" destOrd="0" presId="urn:microsoft.com/office/officeart/2005/8/layout/hierarchy1"/>
    <dgm:cxn modelId="{DBBFF433-88C0-48FE-8C37-2AD84FE63E74}" type="presParOf" srcId="{DD119A95-F572-454F-AD7F-3828FB1F2713}" destId="{87E891A0-D237-4D0C-A596-EAE13D1B77A1}" srcOrd="1" destOrd="0" presId="urn:microsoft.com/office/officeart/2005/8/layout/hierarchy1"/>
    <dgm:cxn modelId="{86820DF6-8B9C-477D-AB35-C9AF4C82A704}" type="presParOf" srcId="{1A141B20-BADC-4512-AF0E-47D465E3A306}" destId="{91FE0D51-4A67-4001-BD31-5A48BAC245DA}" srcOrd="1" destOrd="0" presId="urn:microsoft.com/office/officeart/2005/8/layout/hierarchy1"/>
  </dgm:cxnLst>
  <dgm:bg/>
  <dgm:whole/>
  <dgm:extLst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985E81-04DD-469B-8AD7-A3D83FDDC9BB}" type="doc">
      <dgm:prSet loTypeId="urn:microsoft.com/office/officeart/2005/8/layout/vList6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F9050308-27A8-4B42-8847-A9110520B8F0}">
      <dgm:prSet phldrT="[Texto]"/>
      <dgm:spPr/>
      <dgm:t>
        <a:bodyPr/>
        <a:lstStyle/>
        <a:p>
          <a:r>
            <a:rPr lang="es-MX" dirty="0" smtClean="0"/>
            <a:t>Espacio virtual en la docencia</a:t>
          </a:r>
          <a:endParaRPr lang="es-MX" dirty="0"/>
        </a:p>
      </dgm:t>
      <dgm:extLst>
        <a:ext uri="{E40237B7-FDA0-4F09-8148-C483321AD2D9}">
          <dgm14:cNvPr xmlns:dgm14="http://schemas.microsoft.com/office/drawing/2010/diagram" xmlns="" id="0" name="">
            <a:hlinkClick xmlns:r="http://schemas.openxmlformats.org/officeDocument/2006/relationships" r:id="rId1" action="ppaction://hlinksldjump"/>
          </dgm14:cNvPr>
        </a:ext>
      </dgm:extLst>
    </dgm:pt>
    <dgm:pt modelId="{80EA1DE4-AB7C-4C9E-A903-C247B03E9786}" type="parTrans" cxnId="{68358D31-4870-4D8D-B5F9-CE7ACFB10A2D}">
      <dgm:prSet/>
      <dgm:spPr/>
      <dgm:t>
        <a:bodyPr/>
        <a:lstStyle/>
        <a:p>
          <a:endParaRPr lang="es-MX"/>
        </a:p>
      </dgm:t>
    </dgm:pt>
    <dgm:pt modelId="{218FEF6A-091E-4010-93E1-F60855B27EB2}" type="sibTrans" cxnId="{68358D31-4870-4D8D-B5F9-CE7ACFB10A2D}">
      <dgm:prSet/>
      <dgm:spPr/>
      <dgm:t>
        <a:bodyPr/>
        <a:lstStyle/>
        <a:p>
          <a:endParaRPr lang="es-MX"/>
        </a:p>
      </dgm:t>
    </dgm:pt>
    <dgm:pt modelId="{AEA652C0-74F4-4F33-A760-CBAD7A79B9BB}">
      <dgm:prSet phldrT="[Texto]"/>
      <dgm:spPr/>
      <dgm:t>
        <a:bodyPr/>
        <a:lstStyle/>
        <a:p>
          <a:r>
            <a:rPr lang="es-MX" dirty="0" smtClean="0"/>
            <a:t>El tiempo en el aprendizaje virtual</a:t>
          </a:r>
          <a:endParaRPr lang="es-MX" dirty="0"/>
        </a:p>
      </dgm:t>
      <dgm:extLst>
        <a:ext uri="{E40237B7-FDA0-4F09-8148-C483321AD2D9}">
          <dgm14:cNvPr xmlns:dgm14="http://schemas.microsoft.com/office/drawing/2010/diagram" xmlns="" id="0" name="">
            <a:hlinkClick xmlns:r="http://schemas.openxmlformats.org/officeDocument/2006/relationships" r:id="rId2" action="ppaction://hlinksldjump"/>
          </dgm14:cNvPr>
        </a:ext>
      </dgm:extLst>
    </dgm:pt>
    <dgm:pt modelId="{6AEEC08B-5227-4BF5-A98E-1A65318EDC5E}" type="parTrans" cxnId="{3B46F93F-2A2E-4F24-A493-3451FF13AA63}">
      <dgm:prSet/>
      <dgm:spPr/>
      <dgm:t>
        <a:bodyPr/>
        <a:lstStyle/>
        <a:p>
          <a:endParaRPr lang="es-MX"/>
        </a:p>
      </dgm:t>
    </dgm:pt>
    <dgm:pt modelId="{8A04BF30-D4E9-41BC-BC24-5E849895FF49}" type="sibTrans" cxnId="{3B46F93F-2A2E-4F24-A493-3451FF13AA63}">
      <dgm:prSet/>
      <dgm:spPr/>
      <dgm:t>
        <a:bodyPr/>
        <a:lstStyle/>
        <a:p>
          <a:endParaRPr lang="es-MX"/>
        </a:p>
      </dgm:t>
    </dgm:pt>
    <dgm:pt modelId="{635DC709-1FF1-47E3-ABDB-7AA69C6D37A5}" type="pres">
      <dgm:prSet presAssocID="{62985E81-04DD-469B-8AD7-A3D83FDDC9B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7E26E77B-52C3-47C2-8ABA-956A66E139D3}" type="pres">
      <dgm:prSet presAssocID="{F9050308-27A8-4B42-8847-A9110520B8F0}" presName="linNode" presStyleCnt="0"/>
      <dgm:spPr/>
      <dgm:t>
        <a:bodyPr/>
        <a:lstStyle/>
        <a:p>
          <a:endParaRPr lang="es-MX"/>
        </a:p>
      </dgm:t>
    </dgm:pt>
    <dgm:pt modelId="{EC435854-36BB-4C3B-908A-2130E87B5CC7}" type="pres">
      <dgm:prSet presAssocID="{F9050308-27A8-4B42-8847-A9110520B8F0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B5949D-A033-4855-87D9-2D41EA7FAC09}" type="pres">
      <dgm:prSet presAssocID="{F9050308-27A8-4B42-8847-A9110520B8F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86D139-00F4-494F-8974-017F6D3B938C}" type="pres">
      <dgm:prSet presAssocID="{218FEF6A-091E-4010-93E1-F60855B27EB2}" presName="spacing" presStyleCnt="0"/>
      <dgm:spPr/>
      <dgm:t>
        <a:bodyPr/>
        <a:lstStyle/>
        <a:p>
          <a:endParaRPr lang="es-MX"/>
        </a:p>
      </dgm:t>
    </dgm:pt>
    <dgm:pt modelId="{2D8A77B3-285D-48FA-9BD1-19D693A4FE85}" type="pres">
      <dgm:prSet presAssocID="{AEA652C0-74F4-4F33-A760-CBAD7A79B9BB}" presName="linNode" presStyleCnt="0"/>
      <dgm:spPr/>
      <dgm:t>
        <a:bodyPr/>
        <a:lstStyle/>
        <a:p>
          <a:endParaRPr lang="es-MX"/>
        </a:p>
      </dgm:t>
    </dgm:pt>
    <dgm:pt modelId="{33BF18A3-DAFA-44B8-A575-D24902CBE5D1}" type="pres">
      <dgm:prSet presAssocID="{AEA652C0-74F4-4F33-A760-CBAD7A79B9BB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78949E5-80AF-493B-AD94-6142AE74ABC7}" type="pres">
      <dgm:prSet presAssocID="{AEA652C0-74F4-4F33-A760-CBAD7A79B9B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92B11B6-26B2-4B55-AB78-1FD2D5CA4B73}" type="presOf" srcId="{F9050308-27A8-4B42-8847-A9110520B8F0}" destId="{EC435854-36BB-4C3B-908A-2130E87B5CC7}" srcOrd="0" destOrd="0" presId="urn:microsoft.com/office/officeart/2005/8/layout/vList6"/>
    <dgm:cxn modelId="{C75D7827-C2C7-490D-AFF2-C050D217C5C7}" type="presOf" srcId="{AEA652C0-74F4-4F33-A760-CBAD7A79B9BB}" destId="{33BF18A3-DAFA-44B8-A575-D24902CBE5D1}" srcOrd="0" destOrd="0" presId="urn:microsoft.com/office/officeart/2005/8/layout/vList6"/>
    <dgm:cxn modelId="{68358D31-4870-4D8D-B5F9-CE7ACFB10A2D}" srcId="{62985E81-04DD-469B-8AD7-A3D83FDDC9BB}" destId="{F9050308-27A8-4B42-8847-A9110520B8F0}" srcOrd="0" destOrd="0" parTransId="{80EA1DE4-AB7C-4C9E-A903-C247B03E9786}" sibTransId="{218FEF6A-091E-4010-93E1-F60855B27EB2}"/>
    <dgm:cxn modelId="{3B46F93F-2A2E-4F24-A493-3451FF13AA63}" srcId="{62985E81-04DD-469B-8AD7-A3D83FDDC9BB}" destId="{AEA652C0-74F4-4F33-A760-CBAD7A79B9BB}" srcOrd="1" destOrd="0" parTransId="{6AEEC08B-5227-4BF5-A98E-1A65318EDC5E}" sibTransId="{8A04BF30-D4E9-41BC-BC24-5E849895FF49}"/>
    <dgm:cxn modelId="{0944FDF8-1D75-40B9-B1BC-47CD5F53F417}" type="presOf" srcId="{62985E81-04DD-469B-8AD7-A3D83FDDC9BB}" destId="{635DC709-1FF1-47E3-ABDB-7AA69C6D37A5}" srcOrd="0" destOrd="0" presId="urn:microsoft.com/office/officeart/2005/8/layout/vList6"/>
    <dgm:cxn modelId="{C8B6ED2F-3CD5-405A-B922-D4F1150B8E99}" type="presParOf" srcId="{635DC709-1FF1-47E3-ABDB-7AA69C6D37A5}" destId="{7E26E77B-52C3-47C2-8ABA-956A66E139D3}" srcOrd="0" destOrd="0" presId="urn:microsoft.com/office/officeart/2005/8/layout/vList6"/>
    <dgm:cxn modelId="{1BB18BDE-238D-41C7-B334-FB89565931AE}" type="presParOf" srcId="{7E26E77B-52C3-47C2-8ABA-956A66E139D3}" destId="{EC435854-36BB-4C3B-908A-2130E87B5CC7}" srcOrd="0" destOrd="0" presId="urn:microsoft.com/office/officeart/2005/8/layout/vList6"/>
    <dgm:cxn modelId="{0E1A6D4B-9B02-4938-BD49-AF207AF57BB4}" type="presParOf" srcId="{7E26E77B-52C3-47C2-8ABA-956A66E139D3}" destId="{06B5949D-A033-4855-87D9-2D41EA7FAC09}" srcOrd="1" destOrd="0" presId="urn:microsoft.com/office/officeart/2005/8/layout/vList6"/>
    <dgm:cxn modelId="{BBD2E320-B18F-4354-95A2-960669B35516}" type="presParOf" srcId="{635DC709-1FF1-47E3-ABDB-7AA69C6D37A5}" destId="{F186D139-00F4-494F-8974-017F6D3B938C}" srcOrd="1" destOrd="0" presId="urn:microsoft.com/office/officeart/2005/8/layout/vList6"/>
    <dgm:cxn modelId="{A372198B-949F-465A-AEAE-B473E00A2416}" type="presParOf" srcId="{635DC709-1FF1-47E3-ABDB-7AA69C6D37A5}" destId="{2D8A77B3-285D-48FA-9BD1-19D693A4FE85}" srcOrd="2" destOrd="0" presId="urn:microsoft.com/office/officeart/2005/8/layout/vList6"/>
    <dgm:cxn modelId="{B24BE048-698D-42E2-A635-0E02090C9A62}" type="presParOf" srcId="{2D8A77B3-285D-48FA-9BD1-19D693A4FE85}" destId="{33BF18A3-DAFA-44B8-A575-D24902CBE5D1}" srcOrd="0" destOrd="0" presId="urn:microsoft.com/office/officeart/2005/8/layout/vList6"/>
    <dgm:cxn modelId="{5148E6AC-A801-42E4-AC0E-EE35E109F42E}" type="presParOf" srcId="{2D8A77B3-285D-48FA-9BD1-19D693A4FE85}" destId="{178949E5-80AF-493B-AD94-6142AE74ABC7}" srcOrd="1" destOrd="0" presId="urn:microsoft.com/office/officeart/2005/8/layout/vList6"/>
  </dgm:cxnLst>
  <dgm:bg/>
  <dgm:whole/>
  <dgm:extLst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8BD41-09D7-467F-88A5-C18082FD2872}">
      <dsp:nvSpPr>
        <dsp:cNvPr id="0" name=""/>
        <dsp:cNvSpPr/>
      </dsp:nvSpPr>
      <dsp:spPr>
        <a:xfrm>
          <a:off x="3906434" y="1962713"/>
          <a:ext cx="2772307" cy="659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9554"/>
              </a:lnTo>
              <a:lnTo>
                <a:pt x="2772307" y="449554"/>
              </a:lnTo>
              <a:lnTo>
                <a:pt x="2772307" y="65968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1500D-16C6-4DA1-9225-DF5CC8F3D1AB}">
      <dsp:nvSpPr>
        <dsp:cNvPr id="0" name=""/>
        <dsp:cNvSpPr/>
      </dsp:nvSpPr>
      <dsp:spPr>
        <a:xfrm>
          <a:off x="3860713" y="1962713"/>
          <a:ext cx="91440" cy="6596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968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F523D-0847-408D-8CE7-3BBC558C8195}">
      <dsp:nvSpPr>
        <dsp:cNvPr id="0" name=""/>
        <dsp:cNvSpPr/>
      </dsp:nvSpPr>
      <dsp:spPr>
        <a:xfrm>
          <a:off x="1134125" y="1962713"/>
          <a:ext cx="2772307" cy="659683"/>
        </a:xfrm>
        <a:custGeom>
          <a:avLst/>
          <a:gdLst/>
          <a:ahLst/>
          <a:cxnLst/>
          <a:rect l="0" t="0" r="0" b="0"/>
          <a:pathLst>
            <a:path>
              <a:moveTo>
                <a:pt x="2772307" y="0"/>
              </a:moveTo>
              <a:lnTo>
                <a:pt x="2772307" y="449554"/>
              </a:lnTo>
              <a:lnTo>
                <a:pt x="0" y="449554"/>
              </a:lnTo>
              <a:lnTo>
                <a:pt x="0" y="65968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D49BE-8F19-41BF-83B3-6DB8EBE082B5}">
      <dsp:nvSpPr>
        <dsp:cNvPr id="0" name=""/>
        <dsp:cNvSpPr/>
      </dsp:nvSpPr>
      <dsp:spPr>
        <a:xfrm>
          <a:off x="2772307" y="522373"/>
          <a:ext cx="2268251" cy="14403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489A1E-4556-4B29-A3CD-6E851358DA55}">
      <dsp:nvSpPr>
        <dsp:cNvPr id="0" name=""/>
        <dsp:cNvSpPr/>
      </dsp:nvSpPr>
      <dsp:spPr>
        <a:xfrm>
          <a:off x="3024336" y="761799"/>
          <a:ext cx="2268251" cy="1440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smtClean="0"/>
            <a:t>EL PAPEL COMUNICATIVO DEL DOCENTE EN EL AULA VIRTUAL</a:t>
          </a:r>
          <a:endParaRPr lang="es-MX" sz="2100" b="1" kern="1200" dirty="0"/>
        </a:p>
      </dsp:txBody>
      <dsp:txXfrm>
        <a:off x="3066522" y="803985"/>
        <a:ext cx="2183879" cy="1355968"/>
      </dsp:txXfrm>
    </dsp:sp>
    <dsp:sp modelId="{7B599FCD-168C-430A-A42A-ADB5926EA763}">
      <dsp:nvSpPr>
        <dsp:cNvPr id="0" name=""/>
        <dsp:cNvSpPr/>
      </dsp:nvSpPr>
      <dsp:spPr>
        <a:xfrm>
          <a:off x="0" y="2622396"/>
          <a:ext cx="2268251" cy="14403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FD682-F606-4588-9687-8B8DFCDBC7AC}">
      <dsp:nvSpPr>
        <dsp:cNvPr id="0" name=""/>
        <dsp:cNvSpPr/>
      </dsp:nvSpPr>
      <dsp:spPr>
        <a:xfrm>
          <a:off x="252028" y="2861822"/>
          <a:ext cx="2268251" cy="1440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Las comunidades de aprendizaje</a:t>
          </a:r>
          <a:endParaRPr lang="es-MX" sz="2100" kern="1200" dirty="0"/>
        </a:p>
      </dsp:txBody>
      <dsp:txXfrm>
        <a:off x="294214" y="2904008"/>
        <a:ext cx="2183879" cy="1355968"/>
      </dsp:txXfrm>
    </dsp:sp>
    <dsp:sp modelId="{E9E0DF06-F3AB-4D67-A455-54739F36997B}">
      <dsp:nvSpPr>
        <dsp:cNvPr id="0" name=""/>
        <dsp:cNvSpPr/>
      </dsp:nvSpPr>
      <dsp:spPr>
        <a:xfrm>
          <a:off x="2772307" y="2622396"/>
          <a:ext cx="2268251" cy="14403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9EC96-FFC4-43ED-BB75-A137895FED55}">
      <dsp:nvSpPr>
        <dsp:cNvPr id="0" name=""/>
        <dsp:cNvSpPr/>
      </dsp:nvSpPr>
      <dsp:spPr>
        <a:xfrm>
          <a:off x="3024335" y="2861822"/>
          <a:ext cx="2268251" cy="1440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La acción comunicativa-pedagógica en el aula virtual</a:t>
          </a:r>
          <a:endParaRPr lang="es-MX" sz="2100" kern="1200" dirty="0"/>
        </a:p>
      </dsp:txBody>
      <dsp:txXfrm>
        <a:off x="3066521" y="2904008"/>
        <a:ext cx="2183879" cy="1355968"/>
      </dsp:txXfrm>
    </dsp:sp>
    <dsp:sp modelId="{0855041C-F346-4C11-B2E3-94A4A71D21B4}">
      <dsp:nvSpPr>
        <dsp:cNvPr id="0" name=""/>
        <dsp:cNvSpPr/>
      </dsp:nvSpPr>
      <dsp:spPr>
        <a:xfrm>
          <a:off x="5544615" y="2622396"/>
          <a:ext cx="2268251" cy="144034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891A0-D237-4D0C-A596-EAE13D1B77A1}">
      <dsp:nvSpPr>
        <dsp:cNvPr id="0" name=""/>
        <dsp:cNvSpPr/>
      </dsp:nvSpPr>
      <dsp:spPr>
        <a:xfrm>
          <a:off x="5796643" y="2861822"/>
          <a:ext cx="2268251" cy="1440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Espacio y tiempo en la enseñanza virtual</a:t>
          </a:r>
          <a:endParaRPr lang="es-MX" sz="2100" kern="1200" dirty="0"/>
        </a:p>
      </dsp:txBody>
      <dsp:txXfrm>
        <a:off x="5838829" y="2904008"/>
        <a:ext cx="2183879" cy="135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B5949D-A033-4855-87D9-2D41EA7FAC09}">
      <dsp:nvSpPr>
        <dsp:cNvPr id="0" name=""/>
        <dsp:cNvSpPr/>
      </dsp:nvSpPr>
      <dsp:spPr>
        <a:xfrm>
          <a:off x="2438399" y="496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435854-36BB-4C3B-908A-2130E87B5CC7}">
      <dsp:nvSpPr>
        <dsp:cNvPr id="0" name=""/>
        <dsp:cNvSpPr/>
      </dsp:nvSpPr>
      <dsp:spPr>
        <a:xfrm>
          <a:off x="0" y="496"/>
          <a:ext cx="2438400" cy="193476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Espacio virtual en la docencia</a:t>
          </a:r>
          <a:endParaRPr lang="es-MX" sz="2900" kern="1200" dirty="0"/>
        </a:p>
      </dsp:txBody>
      <dsp:txXfrm>
        <a:off x="94447" y="94943"/>
        <a:ext cx="2249506" cy="1745871"/>
      </dsp:txXfrm>
    </dsp:sp>
    <dsp:sp modelId="{178949E5-80AF-493B-AD94-6142AE74ABC7}">
      <dsp:nvSpPr>
        <dsp:cNvPr id="0" name=""/>
        <dsp:cNvSpPr/>
      </dsp:nvSpPr>
      <dsp:spPr>
        <a:xfrm>
          <a:off x="2438400" y="2128738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BF18A3-DAFA-44B8-A575-D24902CBE5D1}">
      <dsp:nvSpPr>
        <dsp:cNvPr id="0" name=""/>
        <dsp:cNvSpPr/>
      </dsp:nvSpPr>
      <dsp:spPr>
        <a:xfrm>
          <a:off x="0" y="2128738"/>
          <a:ext cx="2438400" cy="193476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El tiempo en el aprendizaje virtual</a:t>
          </a:r>
          <a:endParaRPr lang="es-MX" sz="2900" kern="1200" dirty="0"/>
        </a:p>
      </dsp:txBody>
      <dsp:txXfrm>
        <a:off x="94447" y="2223185"/>
        <a:ext cx="2249506" cy="1745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unid.edu.mx/tuxtepec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http://unid.edu.mx/img/img_01.gif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D744-758B-429D-B007-DB013181A025}" type="datetimeFigureOut">
              <a:rPr lang="es-MX" smtClean="0"/>
              <a:pPr/>
              <a:t>22/11/2011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3ED8D-6F6B-4569-82A7-008AB7785E63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7" name="6 Imagen" descr="Descripción: http://unid.edu.mx/img/img_01.gif">
            <a:hlinkClick r:id="rId13"/>
          </p:cNvPr>
          <p:cNvPicPr/>
          <p:nvPr userDrawn="1"/>
        </p:nvPicPr>
        <p:blipFill>
          <a:blip r:embed="rId14" r:link="rId15" cstate="print"/>
          <a:srcRect/>
          <a:stretch>
            <a:fillRect/>
          </a:stretch>
        </p:blipFill>
        <p:spPr bwMode="auto">
          <a:xfrm>
            <a:off x="57200" y="43855"/>
            <a:ext cx="9144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8 Conector recto"/>
          <p:cNvCxnSpPr/>
          <p:nvPr userDrawn="1"/>
        </p:nvCxnSpPr>
        <p:spPr>
          <a:xfrm>
            <a:off x="57200" y="620688"/>
            <a:ext cx="86912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 userDrawn="1"/>
        </p:nvSpPr>
        <p:spPr>
          <a:xfrm>
            <a:off x="5364088" y="296267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MAESTRÍA EN EDUCACIÓN</a:t>
            </a:r>
            <a:endParaRPr lang="es-MX" sz="140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xmlns="" val="3191422926"/>
              </p:ext>
            </p:extLst>
          </p:nvPr>
        </p:nvGraphicFramePr>
        <p:xfrm>
          <a:off x="611560" y="1124744"/>
          <a:ext cx="806489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52028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Estructura comunicativa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23528" y="2610778"/>
            <a:ext cx="8568952" cy="17543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 </a:t>
            </a:r>
            <a:r>
              <a:rPr lang="es-MX" b="1" dirty="0"/>
              <a:t>estructura comunicativa </a:t>
            </a:r>
            <a:r>
              <a:rPr lang="es-MX" dirty="0"/>
              <a:t>de la comunidad de aprendizaje consiste en que </a:t>
            </a:r>
            <a:r>
              <a:rPr lang="es-MX" dirty="0" smtClean="0"/>
              <a:t>las funciones </a:t>
            </a:r>
            <a:r>
              <a:rPr lang="es-MX" dirty="0"/>
              <a:t>de alter-alumnos serán más activas, de modo que puedan intervenir </a:t>
            </a:r>
            <a:r>
              <a:rPr lang="es-MX" dirty="0" smtClean="0"/>
              <a:t>en los </a:t>
            </a:r>
            <a:r>
              <a:rPr lang="es-MX" dirty="0"/>
              <a:t>contenidos </a:t>
            </a:r>
            <a:r>
              <a:rPr lang="es-MX" dirty="0" smtClean="0"/>
              <a:t>del programa</a:t>
            </a:r>
            <a:r>
              <a:rPr lang="es-MX" dirty="0"/>
              <a:t>, construir sus expresiones a través de </a:t>
            </a:r>
            <a:r>
              <a:rPr lang="es-MX" dirty="0" smtClean="0"/>
              <a:t>búsquedas personales </a:t>
            </a:r>
            <a:r>
              <a:rPr lang="es-MX" dirty="0"/>
              <a:t>(navegaciones) tanto en diversas fuentes de información (</a:t>
            </a:r>
            <a:r>
              <a:rPr lang="es-MX" dirty="0" smtClean="0"/>
              <a:t>repositorio) como </a:t>
            </a:r>
            <a:r>
              <a:rPr lang="es-MX" dirty="0"/>
              <a:t>en diálogos con </a:t>
            </a:r>
            <a:r>
              <a:rPr lang="es-MX" dirty="0" smtClean="0"/>
              <a:t>otros usuarios </a:t>
            </a:r>
            <a:r>
              <a:rPr lang="es-MX" dirty="0"/>
              <a:t>(ajenos incluso al grupo escolar</a:t>
            </a:r>
            <a:r>
              <a:rPr lang="es-MX" dirty="0" smtClean="0"/>
              <a:t>),compañeros </a:t>
            </a:r>
            <a:r>
              <a:rPr lang="es-MX" dirty="0"/>
              <a:t>o con el profesor/tutor. </a:t>
            </a:r>
            <a:r>
              <a:rPr lang="es-MX" dirty="0" smtClean="0"/>
              <a:t>Asimismo, recibirán </a:t>
            </a:r>
            <a:r>
              <a:rPr lang="es-MX" dirty="0"/>
              <a:t>mensajes </a:t>
            </a:r>
            <a:r>
              <a:rPr lang="es-MX" dirty="0" smtClean="0"/>
              <a:t>producidos por </a:t>
            </a:r>
            <a:r>
              <a:rPr lang="es-MX" dirty="0"/>
              <a:t>otros y los responderán.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8721032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381642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Interactividad en </a:t>
            </a:r>
            <a:r>
              <a:rPr lang="es-MX" dirty="0"/>
              <a:t>la </a:t>
            </a:r>
            <a:r>
              <a:rPr lang="es-MX" dirty="0" smtClean="0"/>
              <a:t>educación virtual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23528" y="2610778"/>
            <a:ext cx="8568952" cy="175432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 educación interactiva </a:t>
            </a:r>
            <a:r>
              <a:rPr lang="es-MX" b="1" dirty="0"/>
              <a:t>construye proyectos: </a:t>
            </a:r>
            <a:r>
              <a:rPr lang="es-MX" dirty="0"/>
              <a:t>objetos de conocimiento </a:t>
            </a:r>
            <a:r>
              <a:rPr lang="es-MX" dirty="0" smtClean="0"/>
              <a:t>con porvenir</a:t>
            </a:r>
            <a:r>
              <a:rPr lang="es-MX" dirty="0"/>
              <a:t>, y fija trayectos de comportamiento. Esta interactividad </a:t>
            </a:r>
            <a:r>
              <a:rPr lang="es-MX" dirty="0" smtClean="0"/>
              <a:t>que implícitamente </a:t>
            </a:r>
            <a:r>
              <a:rPr lang="es-MX" dirty="0"/>
              <a:t>significa aprender, depende de una comunicación dialogante </a:t>
            </a:r>
            <a:r>
              <a:rPr lang="es-MX" dirty="0" smtClean="0"/>
              <a:t>y conversacional </a:t>
            </a:r>
            <a:r>
              <a:rPr lang="es-MX" dirty="0"/>
              <a:t>que sólo un grupo (comunidad de aprendizaje) puede lograr, </a:t>
            </a:r>
            <a:r>
              <a:rPr lang="es-MX" dirty="0" smtClean="0"/>
              <a:t>y que </a:t>
            </a:r>
            <a:r>
              <a:rPr lang="es-MX" dirty="0"/>
              <a:t>se expresa en la apropiación de un discurso para hacer, ser y </a:t>
            </a:r>
            <a:r>
              <a:rPr lang="es-MX" dirty="0" smtClean="0"/>
              <a:t>convivir; sustentables </a:t>
            </a:r>
            <a:r>
              <a:rPr lang="es-MX" dirty="0"/>
              <a:t>gracias a la riqueza mediática que permite al usuario la libertad </a:t>
            </a:r>
            <a:r>
              <a:rPr lang="es-MX" dirty="0" smtClean="0"/>
              <a:t>de participación</a:t>
            </a:r>
            <a:r>
              <a:rPr lang="es-MX" dirty="0"/>
              <a:t>, intervención y creación.</a:t>
            </a:r>
          </a:p>
        </p:txBody>
      </p:sp>
      <p:sp>
        <p:nvSpPr>
          <p:cNvPr id="4" name="3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Inicio">
            <a:hlinkClick r:id="" action="ppaction://hlinkshowjump?jump=firstslide" highlightClick="1"/>
          </p:cNvPr>
          <p:cNvSpPr/>
          <p:nvPr/>
        </p:nvSpPr>
        <p:spPr>
          <a:xfrm>
            <a:off x="8572528" y="6286520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6299533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417646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Enseñanza tradicional </a:t>
            </a:r>
            <a:r>
              <a:rPr lang="es-MX" i="1" dirty="0" smtClean="0"/>
              <a:t>vs </a:t>
            </a:r>
            <a:r>
              <a:rPr lang="es-MX" dirty="0" smtClean="0"/>
              <a:t>enseñanza</a:t>
            </a:r>
            <a:r>
              <a:rPr lang="es-MX" dirty="0"/>
              <a:t> </a:t>
            </a:r>
            <a:r>
              <a:rPr lang="es-MX" dirty="0" smtClean="0"/>
              <a:t>virtual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04092" y="2573359"/>
            <a:ext cx="8568952" cy="313932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En el espacio-tiempo de la </a:t>
            </a:r>
            <a:r>
              <a:rPr lang="es-MX" b="1" dirty="0"/>
              <a:t>enseñanza presencial/tradicional, </a:t>
            </a:r>
            <a:r>
              <a:rPr lang="es-MX" dirty="0"/>
              <a:t>los </a:t>
            </a:r>
            <a:r>
              <a:rPr lang="es-MX" dirty="0" smtClean="0"/>
              <a:t>actores educativos </a:t>
            </a:r>
            <a:r>
              <a:rPr lang="es-MX" dirty="0"/>
              <a:t>comparten unas aulas (espacios logo-céntricos) y unos tiempos </a:t>
            </a:r>
            <a:r>
              <a:rPr lang="es-MX" dirty="0" smtClean="0"/>
              <a:t>donde coinciden </a:t>
            </a:r>
            <a:r>
              <a:rPr lang="es-MX" dirty="0"/>
              <a:t>sincrónicamente. En este sentido, la educación </a:t>
            </a:r>
            <a:r>
              <a:rPr lang="es-MX" dirty="0" smtClean="0"/>
              <a:t>presencial-tradicional es </a:t>
            </a:r>
            <a:r>
              <a:rPr lang="es-MX" dirty="0"/>
              <a:t>un </a:t>
            </a:r>
            <a:r>
              <a:rPr lang="es-MX" b="1" dirty="0"/>
              <a:t>todo </a:t>
            </a:r>
            <a:r>
              <a:rPr lang="es-MX" dirty="0"/>
              <a:t>integrado de espacio-tiempo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En la </a:t>
            </a:r>
            <a:r>
              <a:rPr lang="es-MX" b="1" dirty="0"/>
              <a:t>enseñanza virtual </a:t>
            </a:r>
            <a:r>
              <a:rPr lang="es-MX" dirty="0"/>
              <a:t>se ofrece, gracias a las tecnologías de la información </a:t>
            </a:r>
            <a:r>
              <a:rPr lang="es-MX" dirty="0" smtClean="0"/>
              <a:t>y de </a:t>
            </a:r>
            <a:r>
              <a:rPr lang="es-MX" dirty="0"/>
              <a:t>la comunicación, una </a:t>
            </a:r>
            <a:r>
              <a:rPr lang="es-MX" b="1" dirty="0"/>
              <a:t>fragmentación del espacio educativo </a:t>
            </a:r>
            <a:r>
              <a:rPr lang="es-MX" dirty="0"/>
              <a:t>y </a:t>
            </a:r>
            <a:r>
              <a:rPr lang="es-MX" dirty="0" smtClean="0"/>
              <a:t>una </a:t>
            </a:r>
            <a:r>
              <a:rPr lang="es-MX" b="1" dirty="0" smtClean="0"/>
              <a:t>discontinuidad </a:t>
            </a:r>
            <a:r>
              <a:rPr lang="es-MX" b="1" dirty="0"/>
              <a:t>temporal. </a:t>
            </a:r>
            <a:r>
              <a:rPr lang="es-MX" dirty="0"/>
              <a:t>La primera se logra conectando a las personas </a:t>
            </a:r>
            <a:r>
              <a:rPr lang="es-MX" dirty="0" smtClean="0"/>
              <a:t>en espacios </a:t>
            </a:r>
            <a:r>
              <a:rPr lang="es-MX" dirty="0"/>
              <a:t>diversos, </a:t>
            </a:r>
            <a:r>
              <a:rPr lang="es-MX" dirty="0" err="1"/>
              <a:t>deslocalizados</a:t>
            </a:r>
            <a:r>
              <a:rPr lang="es-MX" dirty="0"/>
              <a:t> o distantes físicamente, y la segunda a </a:t>
            </a:r>
            <a:r>
              <a:rPr lang="es-MX" dirty="0" smtClean="0"/>
              <a:t>través de </a:t>
            </a:r>
            <a:r>
              <a:rPr lang="es-MX" dirty="0"/>
              <a:t>las tecnologías asincrónicas que conectan personas en momentos temporales</a:t>
            </a:r>
          </a:p>
          <a:p>
            <a:pPr algn="just"/>
            <a:r>
              <a:rPr lang="es-MX" dirty="0"/>
              <a:t>diferentes.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525344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Inicio">
            <a:hlinkClick r:id="" action="ppaction://hlinkshowjump?jump=firstslide" highlightClick="1"/>
          </p:cNvPr>
          <p:cNvSpPr/>
          <p:nvPr/>
        </p:nvSpPr>
        <p:spPr>
          <a:xfrm>
            <a:off x="179512" y="6323012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909790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xmlns="" val="360577308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Botón de acción: Inicio">
            <a:hlinkClick r:id="" action="ppaction://hlinkshowjump?jump=firstslide" highlightClick="1"/>
          </p:cNvPr>
          <p:cNvSpPr/>
          <p:nvPr/>
        </p:nvSpPr>
        <p:spPr>
          <a:xfrm>
            <a:off x="8641543" y="6381922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189546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345638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Características del espacio virtual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04092" y="2573359"/>
            <a:ext cx="8568952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En el caso de la docencia, el espacio virtual se expande, se dilata. Ahora, </a:t>
            </a:r>
            <a:r>
              <a:rPr lang="es-MX" dirty="0" smtClean="0"/>
              <a:t>el docente profesor </a:t>
            </a:r>
            <a:r>
              <a:rPr lang="es-MX" dirty="0"/>
              <a:t>tiene posibilidad de realizar actividades diferentes que sin </a:t>
            </a:r>
            <a:r>
              <a:rPr lang="es-MX" dirty="0" smtClean="0"/>
              <a:t>el uso </a:t>
            </a:r>
            <a:r>
              <a:rPr lang="es-MX" dirty="0"/>
              <a:t>de las tecnologías no serían posibles, tal es el caso de </a:t>
            </a:r>
            <a:r>
              <a:rPr lang="es-MX" i="1" dirty="0"/>
              <a:t>simular </a:t>
            </a:r>
            <a:r>
              <a:rPr lang="es-MX" i="1" dirty="0" smtClean="0"/>
              <a:t>una operación</a:t>
            </a:r>
            <a:r>
              <a:rPr lang="es-MX" i="1" dirty="0"/>
              <a:t>, representar modelos de construcción de edificios, </a:t>
            </a:r>
            <a:r>
              <a:rPr lang="es-MX" i="1" dirty="0" smtClean="0"/>
              <a:t>elaborar escenarios </a:t>
            </a:r>
            <a:r>
              <a:rPr lang="es-MX" i="1" dirty="0"/>
              <a:t>sociales a través de matrices complejas, reconstruir </a:t>
            </a:r>
            <a:r>
              <a:rPr lang="es-MX" i="1" dirty="0" smtClean="0"/>
              <a:t>ciudades prehispánicas</a:t>
            </a:r>
            <a:r>
              <a:rPr lang="es-MX" i="1" dirty="0"/>
              <a:t>, etc.</a:t>
            </a:r>
            <a:endParaRPr lang="es-MX" dirty="0"/>
          </a:p>
        </p:txBody>
      </p:sp>
      <p:sp>
        <p:nvSpPr>
          <p:cNvPr id="4" name="3 Botón de acción: Volver">
            <a:hlinkClick r:id="rId2" action="ppaction://hlinksldjump" highlightClick="1"/>
          </p:cNvPr>
          <p:cNvSpPr/>
          <p:nvPr/>
        </p:nvSpPr>
        <p:spPr>
          <a:xfrm>
            <a:off x="8429652" y="6500834"/>
            <a:ext cx="500066" cy="214314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10960671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59228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Características del tiempo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04092" y="2573359"/>
            <a:ext cx="8568952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La dispersión del tiempo en la modalidad educativa virtual, amplía el diálogo </a:t>
            </a:r>
            <a:r>
              <a:rPr lang="es-MX" dirty="0" smtClean="0"/>
              <a:t>y lo </a:t>
            </a:r>
            <a:r>
              <a:rPr lang="es-MX" dirty="0"/>
              <a:t>vuelve más preciso y puntual. Ego-profesor tiene que utilizar </a:t>
            </a:r>
            <a:r>
              <a:rPr lang="es-MX" dirty="0" smtClean="0"/>
              <a:t>mayores recursos </a:t>
            </a:r>
            <a:r>
              <a:rPr lang="es-MX" dirty="0"/>
              <a:t>expresivos para lograr que un alumno se sienta “escuchado” y </a:t>
            </a:r>
            <a:r>
              <a:rPr lang="es-MX" dirty="0" smtClean="0"/>
              <a:t>atendido, pues </a:t>
            </a:r>
            <a:r>
              <a:rPr lang="es-MX" dirty="0"/>
              <a:t>requerirá una atención personalizada y particularizada, lo que en </a:t>
            </a:r>
            <a:r>
              <a:rPr lang="es-MX" dirty="0" smtClean="0"/>
              <a:t>aula tradicional </a:t>
            </a:r>
            <a:r>
              <a:rPr lang="es-MX" dirty="0"/>
              <a:t>podría ser resuelto con una expresión gestual receptiva y abierta.</a:t>
            </a:r>
          </a:p>
        </p:txBody>
      </p:sp>
      <p:sp>
        <p:nvSpPr>
          <p:cNvPr id="4" name="3 Botón de acción: Volver">
            <a:hlinkClick r:id="rId2" action="ppaction://hlinksldjump" highlightClick="1"/>
          </p:cNvPr>
          <p:cNvSpPr/>
          <p:nvPr/>
        </p:nvSpPr>
        <p:spPr>
          <a:xfrm>
            <a:off x="8429652" y="6500834"/>
            <a:ext cx="500066" cy="214314"/>
          </a:xfrm>
          <a:prstGeom prst="actionButtonRetur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6362919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28600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Educación </a:t>
            </a:r>
            <a:r>
              <a:rPr lang="es-MX" dirty="0" smtClean="0"/>
              <a:t>a distancia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899592" y="2492896"/>
            <a:ext cx="7056784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La </a:t>
            </a:r>
            <a:r>
              <a:rPr lang="es-MX" b="1" dirty="0"/>
              <a:t>educación a distancia </a:t>
            </a:r>
            <a:r>
              <a:rPr lang="es-MX" dirty="0"/>
              <a:t>es una nueva modalidad educativa que se </a:t>
            </a:r>
            <a:r>
              <a:rPr lang="es-MX" dirty="0" smtClean="0"/>
              <a:t>caracteriza porque </a:t>
            </a:r>
            <a:r>
              <a:rPr lang="es-MX" dirty="0"/>
              <a:t>el proceso de enseñanza aprendizaje se realiza </a:t>
            </a:r>
            <a:r>
              <a:rPr lang="es-MX" i="1" dirty="0"/>
              <a:t>sin la presencia </a:t>
            </a:r>
            <a:r>
              <a:rPr lang="es-MX" dirty="0" smtClean="0"/>
              <a:t>del profesor </a:t>
            </a:r>
            <a:r>
              <a:rPr lang="es-MX" dirty="0"/>
              <a:t>en el aula, sirviéndose de diversos medios para distribuir </a:t>
            </a:r>
            <a:r>
              <a:rPr lang="es-MX" dirty="0" smtClean="0"/>
              <a:t>contenidos </a:t>
            </a:r>
            <a:r>
              <a:rPr lang="es-MX" i="1" dirty="0" smtClean="0"/>
              <a:t>(correo</a:t>
            </a:r>
            <a:r>
              <a:rPr lang="es-MX" i="1" dirty="0"/>
              <a:t>, radio, televisión, video conferencia, internet, sistemas </a:t>
            </a:r>
            <a:r>
              <a:rPr lang="es-MX" i="1" dirty="0" smtClean="0"/>
              <a:t>inteligentes, etc</a:t>
            </a:r>
            <a:r>
              <a:rPr lang="es-MX" i="1" dirty="0"/>
              <a:t>.).</a:t>
            </a:r>
            <a:endParaRPr lang="es-MX" dirty="0"/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525344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Inicio">
            <a:hlinkClick r:id="" action="ppaction://hlinkshowjump?jump=firstslide" highlightClick="1"/>
          </p:cNvPr>
          <p:cNvSpPr/>
          <p:nvPr/>
        </p:nvSpPr>
        <p:spPr>
          <a:xfrm>
            <a:off x="179512" y="6323012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4046420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187220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Educación </a:t>
            </a:r>
            <a:r>
              <a:rPr lang="es-MX" dirty="0" smtClean="0"/>
              <a:t>virtual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203132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En el contexto de la educación (...), la virtualización </a:t>
            </a:r>
            <a:r>
              <a:rPr lang="es-MX" dirty="0" smtClean="0"/>
              <a:t>puede comprender </a:t>
            </a:r>
            <a:r>
              <a:rPr lang="es-MX" dirty="0"/>
              <a:t>la representación de procesos, objetos asociados </a:t>
            </a:r>
            <a:r>
              <a:rPr lang="es-MX" dirty="0" smtClean="0"/>
              <a:t>a actividades de enseñanza </a:t>
            </a:r>
            <a:r>
              <a:rPr lang="es-MX" dirty="0"/>
              <a:t>y aprendizaje (...), así como objetos cuya manipulación permita </a:t>
            </a:r>
            <a:r>
              <a:rPr lang="es-MX" dirty="0" smtClean="0"/>
              <a:t>al usuario</a:t>
            </a:r>
            <a:r>
              <a:rPr lang="es-MX" dirty="0"/>
              <a:t>, realizar diversas operaciones a través de internet, tales como </a:t>
            </a:r>
            <a:r>
              <a:rPr lang="es-MX" dirty="0" smtClean="0"/>
              <a:t>aprender mediante </a:t>
            </a:r>
            <a:r>
              <a:rPr lang="es-MX" dirty="0"/>
              <a:t>cursos electrónicos, inscribirse en un curso, consultar documentos </a:t>
            </a:r>
            <a:r>
              <a:rPr lang="es-MX" dirty="0" smtClean="0"/>
              <a:t>en una </a:t>
            </a:r>
            <a:r>
              <a:rPr lang="es-MX" dirty="0"/>
              <a:t>biblioteca electrónica, y comunicarse con estudiantes y profesores.”(</a:t>
            </a:r>
            <a:r>
              <a:rPr lang="es-MX" dirty="0" err="1" smtClean="0"/>
              <a:t>Quéau</a:t>
            </a:r>
            <a:r>
              <a:rPr lang="es-MX" dirty="0" smtClean="0"/>
              <a:t>, 1995</a:t>
            </a:r>
            <a:r>
              <a:rPr lang="es-MX" dirty="0"/>
              <a:t>).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304361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187220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Rol del profesor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2308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Su rol se modifica pero no se disuelve. Ahora, en la educación virtual, </a:t>
            </a:r>
            <a:r>
              <a:rPr lang="es-MX" dirty="0" err="1" smtClean="0"/>
              <a:t>egoprofesor</a:t>
            </a:r>
            <a:r>
              <a:rPr lang="es-MX" dirty="0"/>
              <a:t> </a:t>
            </a:r>
            <a:r>
              <a:rPr lang="es-MX" dirty="0" smtClean="0"/>
              <a:t>organiza </a:t>
            </a:r>
            <a:r>
              <a:rPr lang="es-MX" dirty="0"/>
              <a:t>y orienta el aprendizaje, además, promueve redes </a:t>
            </a:r>
            <a:r>
              <a:rPr lang="es-MX" dirty="0" smtClean="0"/>
              <a:t>tecnológicas y </a:t>
            </a:r>
            <a:r>
              <a:rPr lang="es-MX" dirty="0"/>
              <a:t>sociales para intercambiar información, es decir, disminuye su carácter </a:t>
            </a:r>
            <a:r>
              <a:rPr lang="es-MX" dirty="0" smtClean="0"/>
              <a:t>de enseñante </a:t>
            </a:r>
            <a:r>
              <a:rPr lang="es-MX" dirty="0"/>
              <a:t>y se transforma en un </a:t>
            </a:r>
            <a:r>
              <a:rPr lang="es-MX" b="1" dirty="0"/>
              <a:t>administrador de recursos educativos </a:t>
            </a:r>
            <a:r>
              <a:rPr lang="es-MX" dirty="0" smtClean="0"/>
              <a:t>que asiste</a:t>
            </a:r>
            <a:r>
              <a:rPr lang="es-MX" dirty="0"/>
              <a:t>, a distancia, a los aprendices (alumnos), convirtiéndose en un </a:t>
            </a:r>
            <a:r>
              <a:rPr lang="es-MX" i="1" dirty="0"/>
              <a:t>guía </a:t>
            </a:r>
            <a:r>
              <a:rPr lang="es-MX" i="1" dirty="0" smtClean="0"/>
              <a:t>de mentes </a:t>
            </a:r>
            <a:r>
              <a:rPr lang="es-MX" dirty="0"/>
              <a:t>y un tejedor de conexiones y redes entre sus alumnos, el conocimiento </a:t>
            </a:r>
            <a:r>
              <a:rPr lang="es-MX" dirty="0" smtClean="0"/>
              <a:t>y otras </a:t>
            </a:r>
            <a:r>
              <a:rPr lang="es-MX" dirty="0"/>
              <a:t>redes, ajenas incluso a las de la escuela o del grupo escolar.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98921588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448272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Competencias docentes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203132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• Las </a:t>
            </a:r>
            <a:r>
              <a:rPr lang="es-MX" b="1" i="1" dirty="0"/>
              <a:t>competencias tecnológicas </a:t>
            </a:r>
            <a:r>
              <a:rPr lang="es-MX" dirty="0"/>
              <a:t>para producir, distribuir y </a:t>
            </a:r>
            <a:r>
              <a:rPr lang="es-MX" dirty="0" smtClean="0"/>
              <a:t>consumir información </a:t>
            </a:r>
            <a:r>
              <a:rPr lang="es-MX" dirty="0"/>
              <a:t>en el ciberespacio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• Las </a:t>
            </a:r>
            <a:r>
              <a:rPr lang="es-MX" b="1" i="1" dirty="0"/>
              <a:t>competencias comunicativas </a:t>
            </a:r>
            <a:r>
              <a:rPr lang="es-MX" dirty="0"/>
              <a:t>para crear redes sociales </a:t>
            </a:r>
            <a:r>
              <a:rPr lang="es-MX" dirty="0" smtClean="0"/>
              <a:t>que intercambien </a:t>
            </a:r>
            <a:r>
              <a:rPr lang="es-MX" dirty="0"/>
              <a:t>información significativa, es decir, adquirir </a:t>
            </a:r>
            <a:r>
              <a:rPr lang="es-MX" dirty="0" smtClean="0"/>
              <a:t>las habilidades </a:t>
            </a:r>
            <a:r>
              <a:rPr lang="es-MX" dirty="0"/>
              <a:t>para crear espacios y tiempos para el </a:t>
            </a:r>
            <a:r>
              <a:rPr lang="es-MX" dirty="0" smtClean="0"/>
              <a:t>aprendizaje dialogante</a:t>
            </a:r>
            <a:r>
              <a:rPr lang="es-MX" dirty="0"/>
              <a:t>, </a:t>
            </a:r>
            <a:r>
              <a:rPr lang="es-MX" dirty="0" err="1"/>
              <a:t>raciocinante</a:t>
            </a:r>
            <a:r>
              <a:rPr lang="es-MX" dirty="0"/>
              <a:t>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3104601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129614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Comunidad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92333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La </a:t>
            </a:r>
            <a:r>
              <a:rPr lang="es-MX" b="1" dirty="0"/>
              <a:t>comunidad </a:t>
            </a:r>
            <a:r>
              <a:rPr lang="es-MX" dirty="0"/>
              <a:t>se refiere a espacios que agrupan personas en torno a un </a:t>
            </a:r>
            <a:r>
              <a:rPr lang="es-MX" dirty="0" smtClean="0"/>
              <a:t>interés común</a:t>
            </a:r>
            <a:r>
              <a:rPr lang="es-MX" dirty="0"/>
              <a:t>, teniendo una base territorial que le sirve de asiento. Es un grupo </a:t>
            </a:r>
            <a:r>
              <a:rPr lang="es-MX" dirty="0" smtClean="0"/>
              <a:t>social localizado</a:t>
            </a:r>
            <a:r>
              <a:rPr lang="es-MX" dirty="0"/>
              <a:t>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262910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736304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Comunidad de aprendizaje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Cuando se le asigna la función de aprender, se convierte en </a:t>
            </a:r>
            <a:r>
              <a:rPr lang="es-MX" b="1" dirty="0"/>
              <a:t>comunidad </a:t>
            </a:r>
            <a:r>
              <a:rPr lang="es-MX" b="1" dirty="0" smtClean="0"/>
              <a:t>de aprendizaje</a:t>
            </a:r>
            <a:r>
              <a:rPr lang="es-MX" b="1" dirty="0"/>
              <a:t>, </a:t>
            </a:r>
            <a:r>
              <a:rPr lang="es-MX" dirty="0"/>
              <a:t>un espacio para compartir actividades y tener una base común </a:t>
            </a:r>
            <a:r>
              <a:rPr lang="es-MX" dirty="0" smtClean="0"/>
              <a:t>de conocimientos </a:t>
            </a:r>
            <a:r>
              <a:rPr lang="es-MX" dirty="0"/>
              <a:t>tácitos, un lugar para externar ideas que sean entendidas </a:t>
            </a:r>
            <a:r>
              <a:rPr lang="es-MX" dirty="0" smtClean="0"/>
              <a:t>por todos</a:t>
            </a:r>
            <a:r>
              <a:rPr lang="es-MX" dirty="0"/>
              <a:t>, que busca establecer procesos de aprendizaje a largo plazo </a:t>
            </a:r>
            <a:r>
              <a:rPr lang="es-MX" dirty="0" smtClean="0"/>
              <a:t>para desarrollar </a:t>
            </a:r>
            <a:r>
              <a:rPr lang="es-MX" dirty="0"/>
              <a:t>conocimientos y competencias.</a:t>
            </a: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453336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184091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2088232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Comunidad Virtual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971027" y="2492896"/>
            <a:ext cx="7056784" cy="230832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Sin embargo, la comunidad también tiene otra naturaleza: la </a:t>
            </a:r>
            <a:r>
              <a:rPr lang="es-MX" b="1" dirty="0"/>
              <a:t>virtual; </a:t>
            </a:r>
            <a:r>
              <a:rPr lang="es-MX" dirty="0"/>
              <a:t>es </a:t>
            </a:r>
            <a:r>
              <a:rPr lang="es-MX" dirty="0" smtClean="0"/>
              <a:t>decir, puede </a:t>
            </a:r>
            <a:r>
              <a:rPr lang="es-MX" dirty="0"/>
              <a:t>estar </a:t>
            </a:r>
            <a:r>
              <a:rPr lang="es-MX" dirty="0" err="1"/>
              <a:t>deslocalizada</a:t>
            </a:r>
            <a:r>
              <a:rPr lang="es-MX" dirty="0"/>
              <a:t> geográfica y físicamente, puede habitarse sin </a:t>
            </a:r>
            <a:r>
              <a:rPr lang="es-MX" dirty="0" smtClean="0"/>
              <a:t>estar presentes </a:t>
            </a:r>
            <a:r>
              <a:rPr lang="es-MX" dirty="0"/>
              <a:t>y frecuentarse en tiempos asincrónicos. A estas comunidades </a:t>
            </a:r>
            <a:r>
              <a:rPr lang="es-MX" dirty="0" smtClean="0"/>
              <a:t>les llamamos </a:t>
            </a:r>
            <a:r>
              <a:rPr lang="es-MX" b="1" dirty="0"/>
              <a:t>virtuales </a:t>
            </a:r>
            <a:r>
              <a:rPr lang="es-MX" dirty="0"/>
              <a:t>y se caracterizan por ser </a:t>
            </a:r>
            <a:r>
              <a:rPr lang="es-MX" b="1" dirty="0"/>
              <a:t>espacios </a:t>
            </a:r>
            <a:r>
              <a:rPr lang="es-MX" b="1" dirty="0" smtClean="0"/>
              <a:t>mediados tecnológicamente </a:t>
            </a:r>
            <a:r>
              <a:rPr lang="es-MX" dirty="0"/>
              <a:t>que crean redes para la interacción y conducción </a:t>
            </a:r>
            <a:r>
              <a:rPr lang="es-MX" dirty="0" smtClean="0"/>
              <a:t>de aprendizajes</a:t>
            </a:r>
            <a:r>
              <a:rPr lang="es-MX" dirty="0"/>
              <a:t>, que “</a:t>
            </a:r>
            <a:r>
              <a:rPr lang="es-MX" dirty="0" err="1"/>
              <a:t>gerencian</a:t>
            </a:r>
            <a:r>
              <a:rPr lang="es-MX" dirty="0"/>
              <a:t>” conocimientos. El territorio de una </a:t>
            </a:r>
            <a:r>
              <a:rPr lang="es-MX" dirty="0" smtClean="0"/>
              <a:t>comunidad virtual </a:t>
            </a:r>
            <a:r>
              <a:rPr lang="es-MX" dirty="0"/>
              <a:t>es un </a:t>
            </a:r>
            <a:r>
              <a:rPr lang="es-MX" i="1" dirty="0"/>
              <a:t>territorio electrónico </a:t>
            </a:r>
            <a:r>
              <a:rPr lang="es-MX" dirty="0"/>
              <a:t>distribuido en un nuevo espacio: </a:t>
            </a:r>
            <a:r>
              <a:rPr lang="es-MX" i="1" dirty="0" smtClean="0"/>
              <a:t>el ciberespacio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5" name="4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41228" y="6453336"/>
            <a:ext cx="570332" cy="216024"/>
          </a:xfrm>
          <a:prstGeom prst="actionButtonBackPrevio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Botón de acción: Inicio">
            <a:hlinkClick r:id="" action="ppaction://hlinkshowjump?jump=firstslide" highlightClick="1"/>
          </p:cNvPr>
          <p:cNvSpPr/>
          <p:nvPr/>
        </p:nvSpPr>
        <p:spPr>
          <a:xfrm>
            <a:off x="8572528" y="6286520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6460679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836712"/>
            <a:ext cx="151216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MX" dirty="0"/>
              <a:t>Interactividad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528" y="1484784"/>
            <a:ext cx="8568952" cy="147732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En la informática se concibe a la </a:t>
            </a:r>
            <a:r>
              <a:rPr lang="es-MX" b="1" dirty="0"/>
              <a:t>interactividad </a:t>
            </a:r>
            <a:r>
              <a:rPr lang="es-MX" dirty="0"/>
              <a:t>como un “diálogo” </a:t>
            </a:r>
            <a:r>
              <a:rPr lang="es-MX" dirty="0" smtClean="0"/>
              <a:t>entre </a:t>
            </a:r>
            <a:r>
              <a:rPr lang="es-MX" i="1" dirty="0" smtClean="0"/>
              <a:t>individuo-máquina-individuo </a:t>
            </a:r>
            <a:r>
              <a:rPr lang="es-MX" dirty="0"/>
              <a:t>que implica un </a:t>
            </a:r>
            <a:r>
              <a:rPr lang="es-MX" i="1" dirty="0"/>
              <a:t>uso informacional </a:t>
            </a:r>
            <a:r>
              <a:rPr lang="es-MX" dirty="0"/>
              <a:t>(</a:t>
            </a:r>
            <a:r>
              <a:rPr lang="es-MX" dirty="0" smtClean="0"/>
              <a:t>relación individuo-máquina</a:t>
            </a:r>
            <a:r>
              <a:rPr lang="es-MX" dirty="0"/>
              <a:t>) y un </a:t>
            </a:r>
            <a:r>
              <a:rPr lang="es-MX" i="1" dirty="0"/>
              <a:t>uso comunicativo </a:t>
            </a:r>
            <a:r>
              <a:rPr lang="es-MX" dirty="0"/>
              <a:t>(conversacional) </a:t>
            </a:r>
            <a:r>
              <a:rPr lang="es-MX" dirty="0" smtClean="0"/>
              <a:t>entre individuos/usuarios</a:t>
            </a:r>
            <a:r>
              <a:rPr lang="es-MX" dirty="0"/>
              <a:t>, mediado por </a:t>
            </a:r>
            <a:r>
              <a:rPr lang="es-MX" i="1" dirty="0"/>
              <a:t>tecnologías telemáticas </a:t>
            </a:r>
            <a:r>
              <a:rPr lang="es-MX" dirty="0"/>
              <a:t>que permiten </a:t>
            </a:r>
            <a:r>
              <a:rPr lang="es-MX" dirty="0" smtClean="0"/>
              <a:t>o aseguran </a:t>
            </a:r>
            <a:r>
              <a:rPr lang="es-MX" dirty="0"/>
              <a:t>el diálogo, ya sea interindividual o intergrupal y que posibilita </a:t>
            </a:r>
            <a:r>
              <a:rPr lang="es-MX" dirty="0" smtClean="0"/>
              <a:t>la intervención </a:t>
            </a:r>
            <a:r>
              <a:rPr lang="es-MX" dirty="0"/>
              <a:t>sobre los contenidos del programa escolar (Silva, 2005).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199" t="6995" r="7802" b="6530"/>
          <a:stretch/>
        </p:blipFill>
        <p:spPr>
          <a:xfrm>
            <a:off x="1331640" y="3429000"/>
            <a:ext cx="6792687" cy="3129930"/>
          </a:xfrm>
          <a:prstGeom prst="rect">
            <a:avLst/>
          </a:prstGeom>
        </p:spPr>
      </p:pic>
      <p:sp>
        <p:nvSpPr>
          <p:cNvPr id="5" name="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8501090" y="6525344"/>
            <a:ext cx="535406" cy="21602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Botón de acción: Inicio">
            <a:hlinkClick r:id="" action="ppaction://hlinkshowjump?jump=firstslide" highlightClick="1"/>
          </p:cNvPr>
          <p:cNvSpPr/>
          <p:nvPr/>
        </p:nvSpPr>
        <p:spPr>
          <a:xfrm>
            <a:off x="179512" y="6323012"/>
            <a:ext cx="431051" cy="404664"/>
          </a:xfrm>
          <a:prstGeom prst="actionButtonHom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8483917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977</Words>
  <Application>Microsoft Office PowerPoint</Application>
  <PresentationFormat>Presentación en pantalla (4:3)</PresentationFormat>
  <Paragraphs>37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EDUARDO</dc:creator>
  <cp:lastModifiedBy>felix23</cp:lastModifiedBy>
  <cp:revision>50</cp:revision>
  <dcterms:created xsi:type="dcterms:W3CDTF">2011-11-10T19:31:58Z</dcterms:created>
  <dcterms:modified xsi:type="dcterms:W3CDTF">2011-11-22T08:15:50Z</dcterms:modified>
</cp:coreProperties>
</file>