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8" r:id="rId3"/>
    <p:sldId id="258" r:id="rId4"/>
    <p:sldId id="262" r:id="rId5"/>
    <p:sldId id="268" r:id="rId6"/>
    <p:sldId id="265" r:id="rId7"/>
    <p:sldId id="266" r:id="rId8"/>
    <p:sldId id="269" r:id="rId9"/>
    <p:sldId id="259" r:id="rId10"/>
    <p:sldId id="270" r:id="rId11"/>
    <p:sldId id="271" r:id="rId12"/>
    <p:sldId id="272" r:id="rId13"/>
    <p:sldId id="260" r:id="rId14"/>
    <p:sldId id="273" r:id="rId15"/>
    <p:sldId id="274" r:id="rId16"/>
    <p:sldId id="261" r:id="rId17"/>
    <p:sldId id="279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E9E4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_tradnl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_tradnl"/>
          </a:p>
        </p:txBody>
      </p:sp>
      <p:sp>
        <p:nvSpPr>
          <p:cNvPr id="1946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_tradnl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C26AFDC-D820-49DF-9019-F25378319AB8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85FCB-2BB6-4CA0-920A-BFE71DD45FC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67D22D-B6F7-43FF-80FC-B21F14AE774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51B1FD-0037-43FD-A5C9-E043FC9E135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ítulo y diagrama u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SmartArt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8B0DD50-38E1-4184-B94A-F6B5BE8E48B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CFE2A-5430-409B-98CD-95F79718B15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A5F07-4EB3-4E2C-BD9E-CD76AD0B465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BC12B-2EC8-4317-B442-B2F89F3FDD0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5755C2-2BC0-458E-A733-3D430DC6539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11DD4-EFA2-4058-977B-FF3DCE8238E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50E85-B97E-4E95-82B5-E819F4467A1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6790D-CE69-4027-A53A-7F576BA4952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92C09-3480-4F09-8E1D-B0DE10192F5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0DD3DD2-009C-4453-A46A-60BE171CAB62}" type="slidenum">
              <a:rPr lang="es-ES"/>
              <a:pPr/>
              <a:t>‹Nº›</a:t>
            </a:fld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4724400"/>
            <a:ext cx="7772400" cy="1143000"/>
          </a:xfrm>
        </p:spPr>
        <p:txBody>
          <a:bodyPr/>
          <a:lstStyle/>
          <a:p>
            <a:r>
              <a:rPr lang="es-ES" b="1">
                <a:effectLst>
                  <a:outerShdw blurRad="38100" dist="38100" dir="2700000" algn="tl">
                    <a:srgbClr val="000000"/>
                  </a:outerShdw>
                </a:effectLst>
              </a:rPr>
              <a:t>Habilidades Sociales en el Aula</a:t>
            </a:r>
          </a:p>
        </p:txBody>
      </p:sp>
      <p:pic>
        <p:nvPicPr>
          <p:cNvPr id="2053" name="Picture 5" descr="SCHMS0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066800"/>
            <a:ext cx="3838575" cy="308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1995488" y="511175"/>
          <a:ext cx="4991100" cy="5443538"/>
        </p:xfrm>
        <a:graphic>
          <a:graphicData uri="http://schemas.openxmlformats.org/presentationml/2006/ole">
            <p:oleObj spid="_x0000_s27650" name="MS Org Chart" r:id="rId3" imgW="1676160" imgH="182880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4" name="Object 1024"/>
          <p:cNvGraphicFramePr>
            <a:graphicFrameLocks noChangeAspect="1"/>
          </p:cNvGraphicFramePr>
          <p:nvPr/>
        </p:nvGraphicFramePr>
        <p:xfrm>
          <a:off x="838200" y="1143000"/>
          <a:ext cx="7350125" cy="4548188"/>
        </p:xfrm>
        <a:graphic>
          <a:graphicData uri="http://schemas.openxmlformats.org/presentationml/2006/ole">
            <p:oleObj spid="_x0000_s41984" name="MS Org Chart" r:id="rId3" imgW="2787480" imgH="154908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1026"/>
          <p:cNvGraphicFramePr>
            <a:graphicFrameLocks noChangeAspect="1"/>
          </p:cNvGraphicFramePr>
          <p:nvPr/>
        </p:nvGraphicFramePr>
        <p:xfrm>
          <a:off x="2057400" y="381000"/>
          <a:ext cx="5097463" cy="5780088"/>
        </p:xfrm>
        <a:graphic>
          <a:graphicData uri="http://schemas.openxmlformats.org/presentationml/2006/ole">
            <p:oleObj spid="_x0000_s30722" name="MS Org Chart" r:id="rId3" imgW="1276200" imgH="144756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gradFill rotWithShape="0">
            <a:gsLst>
              <a:gs pos="0">
                <a:srgbClr val="5D80A3">
                  <a:gamma/>
                  <a:shade val="46275"/>
                  <a:invGamma/>
                </a:srgbClr>
              </a:gs>
              <a:gs pos="50000">
                <a:srgbClr val="5D80A3"/>
              </a:gs>
              <a:gs pos="100000">
                <a:srgbClr val="5D80A3">
                  <a:gamma/>
                  <a:shade val="46275"/>
                  <a:invGamma/>
                </a:srgbClr>
              </a:gs>
            </a:gsLst>
            <a:lin ang="5400000" scaled="1"/>
          </a:gradFill>
          <a:ln/>
          <a:effectLst>
            <a:outerShdw dist="107763" dir="18900000" algn="ctr" rotWithShape="0">
              <a:schemeClr val="bg2"/>
            </a:outerShdw>
          </a:effectLst>
        </p:spPr>
        <p:txBody>
          <a:bodyPr/>
          <a:lstStyle/>
          <a:p>
            <a:pPr marL="838200" indent="-838200"/>
            <a:r>
              <a:rPr lang="es-ES" sz="3600" b="1">
                <a:solidFill>
                  <a:srgbClr val="E9E4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 Habilidades para la negociación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219200" y="2362200"/>
            <a:ext cx="6934200" cy="388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0" y="2743200"/>
            <a:ext cx="7772400" cy="533400"/>
          </a:xfrm>
          <a:noFill/>
          <a:ln/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609600" indent="-609600">
              <a:buFontTx/>
              <a:buNone/>
            </a:pPr>
            <a:r>
              <a:rPr lang="es-ES" sz="2400" b="1"/>
              <a:t>3.1  Definición de negociación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524000" y="3505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b="1"/>
              <a:t>3.2  Funcionamiento de la negociación</a:t>
            </a:r>
            <a:endParaRPr lang="es-ES" b="1">
              <a:solidFill>
                <a:srgbClr val="FF0000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s-ES" sz="2000" b="1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905000" y="41148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sz="2000" b="1"/>
              <a:t>3.2.1.  Requisitos de la negociación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905000" y="45720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sz="2000" b="1"/>
              <a:t>3.2.2.  Proceso de la negociación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1524000" y="51816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b="1"/>
              <a:t>3.3  Normas para negociar</a:t>
            </a:r>
            <a:endParaRPr lang="es-E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 autoUpdateAnimBg="0"/>
      <p:bldP spid="7171" grpId="0" animBg="1"/>
      <p:bldP spid="7172" grpId="0" build="p" autoUpdateAnimBg="0"/>
      <p:bldP spid="7173" grpId="0" autoUpdateAnimBg="0"/>
      <p:bldP spid="7174" grpId="0" autoUpdateAnimBg="0"/>
      <p:bldP spid="7175" grpId="0" autoUpdateAnimBg="0"/>
      <p:bldP spid="7176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08" name="Object 1024"/>
          <p:cNvGraphicFramePr>
            <a:graphicFrameLocks noChangeAspect="1"/>
          </p:cNvGraphicFramePr>
          <p:nvPr>
            <p:ph type="dgm" idx="1"/>
          </p:nvPr>
        </p:nvGraphicFramePr>
        <p:xfrm>
          <a:off x="2362200" y="381000"/>
          <a:ext cx="3913188" cy="6172200"/>
        </p:xfrm>
        <a:graphic>
          <a:graphicData uri="http://schemas.openxmlformats.org/presentationml/2006/ole">
            <p:oleObj spid="_x0000_s43008" name="MS Org Chart" r:id="rId3" imgW="349200" imgH="55224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3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Object 2"/>
          <p:cNvGraphicFramePr>
            <a:graphicFrameLocks noChangeAspect="1"/>
          </p:cNvGraphicFramePr>
          <p:nvPr>
            <p:ph type="dgm" idx="1"/>
          </p:nvPr>
        </p:nvGraphicFramePr>
        <p:xfrm>
          <a:off x="1524000" y="1066800"/>
          <a:ext cx="5741988" cy="4460875"/>
        </p:xfrm>
        <a:graphic>
          <a:graphicData uri="http://schemas.openxmlformats.org/presentationml/2006/ole">
            <p:oleObj spid="_x0000_s33794" name="MS Org Chart" r:id="rId3" imgW="342720" imgH="26640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gradFill rotWithShape="0">
            <a:gsLst>
              <a:gs pos="0">
                <a:srgbClr val="5D80A3">
                  <a:gamma/>
                  <a:shade val="46275"/>
                  <a:invGamma/>
                </a:srgbClr>
              </a:gs>
              <a:gs pos="50000">
                <a:srgbClr val="5D80A3"/>
              </a:gs>
              <a:gs pos="100000">
                <a:srgbClr val="5D80A3">
                  <a:gamma/>
                  <a:shade val="46275"/>
                  <a:invGamma/>
                </a:srgbClr>
              </a:gs>
            </a:gsLst>
            <a:lin ang="5400000" scaled="1"/>
          </a:gradFill>
          <a:ln/>
          <a:effectLst>
            <a:outerShdw dist="107763" dir="18900000" algn="ctr" rotWithShape="0">
              <a:schemeClr val="bg2"/>
            </a:outerShdw>
          </a:effectLst>
        </p:spPr>
        <p:txBody>
          <a:bodyPr/>
          <a:lstStyle/>
          <a:p>
            <a:pPr marL="838200" indent="-838200"/>
            <a:r>
              <a:rPr lang="es-ES" sz="3200" b="1">
                <a:solidFill>
                  <a:srgbClr val="E9E4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  Habilidades para el manejo de grupos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219200" y="2362200"/>
            <a:ext cx="6934200" cy="388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0" y="2743200"/>
            <a:ext cx="7772400" cy="533400"/>
          </a:xfrm>
          <a:noFill/>
          <a:ln/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609600" indent="-609600">
              <a:buFontTx/>
              <a:buNone/>
            </a:pPr>
            <a:r>
              <a:rPr lang="es-ES" sz="2400" b="1"/>
              <a:t>4.1  El profesor como responsable de grupo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524000" y="3505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b="1"/>
              <a:t>4.2  Dirección de grupos</a:t>
            </a:r>
            <a:endParaRPr lang="es-ES" b="1">
              <a:solidFill>
                <a:srgbClr val="FF0000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s-ES" sz="2000" b="1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524000" y="43434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b="1"/>
              <a:t>4.3  Habilidades para el manejo de grupos</a:t>
            </a:r>
            <a:endParaRPr lang="es-ES" sz="2000" b="1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524000" y="51816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b="1"/>
              <a:t>4.4  Normas para el funcionamiento de un grupo</a:t>
            </a:r>
            <a:endParaRPr lang="es-E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 autoUpdateAnimBg="0"/>
      <p:bldP spid="8195" grpId="0" animBg="1"/>
      <p:bldP spid="8196" grpId="0" build="p" autoUpdateAnimBg="0"/>
      <p:bldP spid="8197" grpId="0" autoUpdateAnimBg="0"/>
      <p:bldP spid="8198" grpId="0" autoUpdateAnimBg="0"/>
      <p:bldP spid="819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62" name="Object 1026"/>
          <p:cNvGraphicFramePr>
            <a:graphicFrameLocks noChangeAspect="1"/>
          </p:cNvGraphicFramePr>
          <p:nvPr>
            <p:ph type="dgm" idx="1"/>
          </p:nvPr>
        </p:nvGraphicFramePr>
        <p:xfrm>
          <a:off x="2000250" y="1066800"/>
          <a:ext cx="4787900" cy="4460875"/>
        </p:xfrm>
        <a:graphic>
          <a:graphicData uri="http://schemas.openxmlformats.org/presentationml/2006/ole">
            <p:oleObj spid="_x0000_s40962" name="MS Org Chart" r:id="rId3" imgW="279360" imgH="26028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18" name="Object 2"/>
          <p:cNvGraphicFramePr>
            <a:graphicFrameLocks noChangeAspect="1"/>
          </p:cNvGraphicFramePr>
          <p:nvPr>
            <p:ph type="dgm" idx="1"/>
          </p:nvPr>
        </p:nvGraphicFramePr>
        <p:xfrm>
          <a:off x="2043113" y="976313"/>
          <a:ext cx="4676775" cy="4676775"/>
        </p:xfrm>
        <a:graphic>
          <a:graphicData uri="http://schemas.openxmlformats.org/presentationml/2006/ole">
            <p:oleObj spid="_x0000_s34818" name="MS Org Chart" r:id="rId3" imgW="234720" imgH="23472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1600200" y="838200"/>
          <a:ext cx="5943600" cy="4991100"/>
        </p:xfrm>
        <a:graphic>
          <a:graphicData uri="http://schemas.openxmlformats.org/presentationml/2006/ole">
            <p:oleObj spid="_x0000_s35842" name="MS Org Chart" r:id="rId3" imgW="2012760" imgH="153648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title"/>
          </p:nvPr>
        </p:nvSpPr>
        <p:spPr>
          <a:gradFill rotWithShape="0">
            <a:gsLst>
              <a:gs pos="0">
                <a:srgbClr val="5D80A3">
                  <a:gamma/>
                  <a:shade val="46275"/>
                  <a:invGamma/>
                </a:srgbClr>
              </a:gs>
              <a:gs pos="50000">
                <a:srgbClr val="5D80A3"/>
              </a:gs>
              <a:gs pos="100000">
                <a:srgbClr val="5D80A3">
                  <a:gamma/>
                  <a:shade val="46275"/>
                  <a:invGamma/>
                </a:srgbClr>
              </a:gs>
            </a:gsLst>
            <a:lin ang="5400000" scaled="1"/>
          </a:gradFill>
          <a:ln/>
          <a:effectLst>
            <a:outerShdw dist="107763" dir="18900000" algn="ctr" rotWithShape="0">
              <a:schemeClr val="bg2"/>
            </a:outerShdw>
          </a:effectLst>
        </p:spPr>
        <p:txBody>
          <a:bodyPr/>
          <a:lstStyle/>
          <a:p>
            <a:r>
              <a:rPr lang="es-ES" b="1">
                <a:solidFill>
                  <a:srgbClr val="E9E4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Habilidades Sociales en el Aula</a:t>
            </a:r>
          </a:p>
        </p:txBody>
      </p:sp>
      <p:sp>
        <p:nvSpPr>
          <p:cNvPr id="3789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533400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609600" indent="-609600">
              <a:buFontTx/>
              <a:buNone/>
            </a:pPr>
            <a:r>
              <a:rPr lang="es-ES" sz="2400" b="1"/>
              <a:t>1.   HABILIDADES DE COMUNICACIÓN</a:t>
            </a:r>
          </a:p>
        </p:txBody>
      </p:sp>
      <p:sp>
        <p:nvSpPr>
          <p:cNvPr id="37892" name="Rectangle 1028"/>
          <p:cNvSpPr>
            <a:spLocks noChangeArrowheads="1"/>
          </p:cNvSpPr>
          <p:nvPr/>
        </p:nvSpPr>
        <p:spPr bwMode="auto">
          <a:xfrm>
            <a:off x="685800" y="3124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457200" indent="-457200">
              <a:spcBef>
                <a:spcPct val="20000"/>
              </a:spcBef>
            </a:pPr>
            <a:r>
              <a:rPr lang="es-ES" b="1"/>
              <a:t>2.   HABILIDADES  PARA EL MANEJO DE CONFLICTOS</a:t>
            </a:r>
            <a:endParaRPr lang="es-ES" b="1">
              <a:solidFill>
                <a:srgbClr val="FF0000"/>
              </a:solidFill>
              <a:latin typeface="Comic Sans MS" pitchFamily="66" charset="0"/>
            </a:endParaRPr>
          </a:p>
          <a:p>
            <a:pPr marL="457200" indent="-457200">
              <a:spcBef>
                <a:spcPct val="20000"/>
              </a:spcBef>
            </a:pPr>
            <a:endParaRPr lang="es-ES" sz="2000" b="1"/>
          </a:p>
        </p:txBody>
      </p:sp>
      <p:sp>
        <p:nvSpPr>
          <p:cNvPr id="37893" name="Rectangle 1029"/>
          <p:cNvSpPr>
            <a:spLocks noChangeArrowheads="1"/>
          </p:cNvSpPr>
          <p:nvPr/>
        </p:nvSpPr>
        <p:spPr bwMode="auto">
          <a:xfrm>
            <a:off x="685800" y="39624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457200" indent="-457200">
              <a:spcBef>
                <a:spcPct val="20000"/>
              </a:spcBef>
            </a:pPr>
            <a:r>
              <a:rPr lang="es-ES" b="1"/>
              <a:t>3.   HABILIDADES PARA LA NEGOCIACIÓN</a:t>
            </a:r>
            <a:endParaRPr lang="es-ES" sz="2000" b="1"/>
          </a:p>
        </p:txBody>
      </p:sp>
      <p:sp>
        <p:nvSpPr>
          <p:cNvPr id="37894" name="Rectangle 1030"/>
          <p:cNvSpPr>
            <a:spLocks noChangeArrowheads="1"/>
          </p:cNvSpPr>
          <p:nvPr/>
        </p:nvSpPr>
        <p:spPr bwMode="auto">
          <a:xfrm>
            <a:off x="685800" y="47244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457200" indent="-457200">
              <a:spcBef>
                <a:spcPct val="20000"/>
              </a:spcBef>
            </a:pPr>
            <a:r>
              <a:rPr lang="es-ES" b="1"/>
              <a:t>4.   HABILIDADES  PARA EL MANEJO DE GRUPOS</a:t>
            </a:r>
            <a:endParaRPr lang="es-ES" b="1">
              <a:solidFill>
                <a:srgbClr val="FF0000"/>
              </a:solidFill>
              <a:latin typeface="Comic Sans MS" pitchFamily="66" charset="0"/>
            </a:endParaRPr>
          </a:p>
          <a:p>
            <a:pPr marL="457200" indent="-457200">
              <a:spcBef>
                <a:spcPct val="20000"/>
              </a:spcBef>
            </a:pPr>
            <a:endParaRPr lang="es-ES" sz="2000" b="1"/>
          </a:p>
        </p:txBody>
      </p:sp>
      <p:sp>
        <p:nvSpPr>
          <p:cNvPr id="37895" name="Rectangle 1031"/>
          <p:cNvSpPr>
            <a:spLocks noChangeArrowheads="1"/>
          </p:cNvSpPr>
          <p:nvPr/>
        </p:nvSpPr>
        <p:spPr bwMode="auto">
          <a:xfrm>
            <a:off x="685800" y="54864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457200" indent="-457200">
              <a:spcBef>
                <a:spcPct val="20000"/>
              </a:spcBef>
            </a:pPr>
            <a:r>
              <a:rPr lang="es-ES" b="1"/>
              <a:t>5.   TÉCNICAS DE ENSEÑANZA</a:t>
            </a:r>
            <a:endParaRPr lang="es-ES" b="1">
              <a:solidFill>
                <a:srgbClr val="FF0000"/>
              </a:solidFill>
              <a:latin typeface="Comic Sans MS" pitchFamily="66" charset="0"/>
            </a:endParaRPr>
          </a:p>
          <a:p>
            <a:pPr marL="457200" indent="-457200">
              <a:spcBef>
                <a:spcPct val="20000"/>
              </a:spcBef>
            </a:pPr>
            <a:endParaRPr lang="es-E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nimBg="1" autoUpdateAnimBg="0"/>
      <p:bldP spid="37891" grpId="0" build="p" autoUpdateAnimBg="0"/>
      <p:bldP spid="37892" grpId="0" autoUpdateAnimBg="0"/>
      <p:bldP spid="37893" grpId="0" autoUpdateAnimBg="0"/>
      <p:bldP spid="37894" grpId="0" autoUpdateAnimBg="0"/>
      <p:bldP spid="37895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6" name="Object 2"/>
          <p:cNvGraphicFramePr>
            <a:graphicFrameLocks noChangeAspect="1"/>
          </p:cNvGraphicFramePr>
          <p:nvPr>
            <p:ph type="dgm" idx="1"/>
          </p:nvPr>
        </p:nvGraphicFramePr>
        <p:xfrm>
          <a:off x="1524000" y="896938"/>
          <a:ext cx="5716588" cy="4694237"/>
        </p:xfrm>
        <a:graphic>
          <a:graphicData uri="http://schemas.openxmlformats.org/presentationml/2006/ole">
            <p:oleObj spid="_x0000_s36866" name="MS Org Chart" r:id="rId3" imgW="285480" imgH="23472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gradFill rotWithShape="0">
            <a:gsLst>
              <a:gs pos="0">
                <a:srgbClr val="5D80A3">
                  <a:gamma/>
                  <a:shade val="46275"/>
                  <a:invGamma/>
                </a:srgbClr>
              </a:gs>
              <a:gs pos="50000">
                <a:srgbClr val="5D80A3"/>
              </a:gs>
              <a:gs pos="100000">
                <a:srgbClr val="5D80A3">
                  <a:gamma/>
                  <a:shade val="46275"/>
                  <a:invGamma/>
                </a:srgbClr>
              </a:gs>
            </a:gsLst>
            <a:lin ang="5400000" scaled="1"/>
          </a:gradFill>
          <a:ln/>
          <a:effectLst>
            <a:outerShdw dist="107763" dir="18900000" algn="ctr" rotWithShape="0">
              <a:schemeClr val="bg2"/>
            </a:outerShdw>
          </a:effectLst>
        </p:spPr>
        <p:txBody>
          <a:bodyPr/>
          <a:lstStyle/>
          <a:p>
            <a:pPr marL="838200" indent="-838200"/>
            <a:r>
              <a:rPr lang="es-ES" sz="4000" b="1">
                <a:solidFill>
                  <a:srgbClr val="E9E4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Habilidades de Comunicación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1219200" y="2362200"/>
            <a:ext cx="6934200" cy="388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1524000" y="2514600"/>
            <a:ext cx="7772400" cy="533400"/>
          </a:xfrm>
          <a:noFill/>
          <a:ln/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609600" indent="-609600">
              <a:buFontTx/>
              <a:buNone/>
            </a:pPr>
            <a:r>
              <a:rPr lang="es-ES" sz="2400" b="1"/>
              <a:t>1.1  Modos de comunicación interpersonal</a:t>
            </a: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1524000" y="32766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b="1"/>
              <a:t>1.2  Situaciones de comunicación en el aula</a:t>
            </a:r>
            <a:endParaRPr lang="es-ES" b="1">
              <a:solidFill>
                <a:srgbClr val="FF0000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s-ES" sz="2000" b="1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1524000" y="41148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b="1"/>
              <a:t>1.3  Habilidades de comunicación asertiva</a:t>
            </a:r>
            <a:endParaRPr lang="es-ES" sz="2000" b="1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1524000" y="49530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b="1"/>
              <a:t>1.4  Problemas de comunicación</a:t>
            </a:r>
            <a:endParaRPr lang="es-ES" sz="2000" b="1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1524000" y="57150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b="1"/>
              <a:t>1.5  Breve guía de comunicación eficaz</a:t>
            </a:r>
            <a:endParaRPr lang="es-E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 autoUpdateAnimBg="0"/>
      <p:bldP spid="4106" grpId="0" animBg="1"/>
      <p:bldP spid="4107" grpId="0" build="p" autoUpdateAnimBg="0"/>
      <p:bldP spid="4108" grpId="0" autoUpdateAnimBg="0"/>
      <p:bldP spid="4109" grpId="0" autoUpdateAnimBg="0"/>
      <p:bldP spid="4110" grpId="0" autoUpdateAnimBg="0"/>
      <p:bldP spid="411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27000" y="1447800"/>
          <a:ext cx="3529013" cy="3987800"/>
        </p:xfrm>
        <a:graphic>
          <a:graphicData uri="http://schemas.openxmlformats.org/presentationml/2006/ole">
            <p:oleObj spid="_x0000_s11266" name="MS Org Chart" r:id="rId3" imgW="2831760" imgH="3200400" progId="OrgPlusWOPX.4">
              <p:embed followColorScheme="full"/>
            </p:oleObj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733800" y="1431925"/>
          <a:ext cx="4343400" cy="3959225"/>
        </p:xfrm>
        <a:graphic>
          <a:graphicData uri="http://schemas.openxmlformats.org/presentationml/2006/ole">
            <p:oleObj spid="_x0000_s11267" name="MS Org Chart" r:id="rId4" imgW="2800080" imgH="240012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5" name="Object 3"/>
          <p:cNvGraphicFramePr>
            <a:graphicFrameLocks noChangeAspect="1"/>
          </p:cNvGraphicFramePr>
          <p:nvPr>
            <p:ph type="dgm" idx="1"/>
          </p:nvPr>
        </p:nvGraphicFramePr>
        <p:xfrm>
          <a:off x="393700" y="1143000"/>
          <a:ext cx="8320088" cy="4546600"/>
        </p:xfrm>
        <a:graphic>
          <a:graphicData uri="http://schemas.openxmlformats.org/presentationml/2006/ole">
            <p:oleObj spid="_x0000_s18435" name="MS Org Chart" r:id="rId3" imgW="1091880" imgH="59688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576263" y="409575"/>
          <a:ext cx="8062912" cy="6094413"/>
        </p:xfrm>
        <a:graphic>
          <a:graphicData uri="http://schemas.openxmlformats.org/presentationml/2006/ole">
            <p:oleObj spid="_x0000_s14338" name="MS Org Chart" r:id="rId3" imgW="2787480" imgH="189216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1468438" y="1127125"/>
          <a:ext cx="6583362" cy="4524375"/>
        </p:xfrm>
        <a:graphic>
          <a:graphicData uri="http://schemas.openxmlformats.org/presentationml/2006/ole">
            <p:oleObj spid="_x0000_s15362" name="MS Org Chart" r:id="rId3" imgW="2724120" imgH="187308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1026"/>
          <p:cNvGraphicFramePr>
            <a:graphicFrameLocks noChangeAspect="1"/>
          </p:cNvGraphicFramePr>
          <p:nvPr/>
        </p:nvGraphicFramePr>
        <p:xfrm>
          <a:off x="1676400" y="381000"/>
          <a:ext cx="5632450" cy="5707063"/>
        </p:xfrm>
        <a:graphic>
          <a:graphicData uri="http://schemas.openxmlformats.org/presentationml/2006/ole">
            <p:oleObj spid="_x0000_s22530" name="MS Org Chart" r:id="rId3" imgW="1892160" imgH="191736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gradFill rotWithShape="0">
            <a:gsLst>
              <a:gs pos="0">
                <a:srgbClr val="5D80A3">
                  <a:gamma/>
                  <a:shade val="46275"/>
                  <a:invGamma/>
                </a:srgbClr>
              </a:gs>
              <a:gs pos="50000">
                <a:srgbClr val="5D80A3"/>
              </a:gs>
              <a:gs pos="100000">
                <a:srgbClr val="5D80A3">
                  <a:gamma/>
                  <a:shade val="46275"/>
                  <a:invGamma/>
                </a:srgbClr>
              </a:gs>
            </a:gsLst>
            <a:lin ang="5400000" scaled="1"/>
          </a:gradFill>
          <a:ln/>
          <a:effectLst>
            <a:outerShdw dist="107763" dir="18900000" algn="ctr" rotWithShape="0">
              <a:schemeClr val="bg2"/>
            </a:outerShdw>
          </a:effectLst>
        </p:spPr>
        <p:txBody>
          <a:bodyPr/>
          <a:lstStyle/>
          <a:p>
            <a:pPr marL="838200" indent="-838200"/>
            <a:r>
              <a:rPr lang="es-ES" sz="4000" b="1">
                <a:solidFill>
                  <a:srgbClr val="E9E4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 Manejo de Conflictos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219200" y="2362200"/>
            <a:ext cx="6934200" cy="388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0" y="2743200"/>
            <a:ext cx="7772400" cy="533400"/>
          </a:xfrm>
          <a:noFill/>
          <a:ln/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609600" indent="-609600">
              <a:buFontTx/>
              <a:buNone/>
            </a:pPr>
            <a:r>
              <a:rPr lang="es-ES" sz="2400" b="1"/>
              <a:t>2.1  Definición de conflicto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524000" y="3505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b="1"/>
              <a:t>2.2  Resolución de conflictos en el aula</a:t>
            </a:r>
            <a:endParaRPr lang="es-ES" b="1">
              <a:solidFill>
                <a:srgbClr val="FF0000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s-ES" sz="2000" b="1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524000" y="43434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b="1"/>
              <a:t>2.3  Manejo de conflictos en el aula</a:t>
            </a:r>
            <a:endParaRPr lang="es-ES" sz="2000" b="1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1524000" y="51816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s-ES" b="1"/>
              <a:t>2.4  Normas prácticas ante los conflictos</a:t>
            </a:r>
            <a:endParaRPr lang="es-E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 autoUpdateAnimBg="0"/>
      <p:bldP spid="6147" grpId="0" animBg="1"/>
      <p:bldP spid="6148" grpId="0" build="p" autoUpdateAnimBg="0"/>
      <p:bldP spid="6149" grpId="0" autoUpdateAnimBg="0"/>
      <p:bldP spid="6150" grpId="0" autoUpdateAnimBg="0"/>
      <p:bldP spid="6151" grpId="0" autoUpdateAnimBg="0"/>
    </p:bldLst>
  </p:timing>
</p:sld>
</file>

<file path=ppt/theme/theme1.xml><?xml version="1.0" encoding="utf-8"?>
<a:theme xmlns:a="http://schemas.openxmlformats.org/drawingml/2006/main" name="Diseño predeterminado">
  <a:themeElements>
    <a:clrScheme name="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00CC66"/>
      </a:accent1>
      <a:accent2>
        <a:srgbClr val="00FFFF"/>
      </a:accent2>
      <a:accent3>
        <a:srgbClr val="AAAAFF"/>
      </a:accent3>
      <a:accent4>
        <a:srgbClr val="DADADA"/>
      </a:accent4>
      <a:accent5>
        <a:srgbClr val="AAE2B8"/>
      </a:accent5>
      <a:accent6>
        <a:srgbClr val="00E7E7"/>
      </a:accent6>
      <a:hlink>
        <a:srgbClr val="FF0000"/>
      </a:hlink>
      <a:folHlink>
        <a:srgbClr val="969696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168</Words>
  <Application>Microsoft Office PowerPoint</Application>
  <PresentationFormat>Presentación en pantalla (4:3)</PresentationFormat>
  <Paragraphs>29</Paragraphs>
  <Slides>20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Times New Roman</vt:lpstr>
      <vt:lpstr>Comic Sans MS</vt:lpstr>
      <vt:lpstr>Diseño predeterminado</vt:lpstr>
      <vt:lpstr>MS Organization Chart 2.0</vt:lpstr>
      <vt:lpstr>Habilidades Sociales en el Aula</vt:lpstr>
      <vt:lpstr>Habilidades Sociales en el Aula</vt:lpstr>
      <vt:lpstr>1. Habilidades de Comunicación</vt:lpstr>
      <vt:lpstr>Diapositiva 4</vt:lpstr>
      <vt:lpstr>Diapositiva 5</vt:lpstr>
      <vt:lpstr>Diapositiva 6</vt:lpstr>
      <vt:lpstr>Diapositiva 7</vt:lpstr>
      <vt:lpstr>Diapositiva 8</vt:lpstr>
      <vt:lpstr>2.  Manejo de Conflictos</vt:lpstr>
      <vt:lpstr>Diapositiva 10</vt:lpstr>
      <vt:lpstr>Diapositiva 11</vt:lpstr>
      <vt:lpstr>Diapositiva 12</vt:lpstr>
      <vt:lpstr>3.  Habilidades para la negociación</vt:lpstr>
      <vt:lpstr>Diapositiva 14</vt:lpstr>
      <vt:lpstr>Diapositiva 15</vt:lpstr>
      <vt:lpstr>4.  Habilidades para el manejo de grupos</vt:lpstr>
      <vt:lpstr>Diapositiva 17</vt:lpstr>
      <vt:lpstr>Diapositiva 18</vt:lpstr>
      <vt:lpstr>Diapositiva 19</vt:lpstr>
      <vt:lpstr>Diapositiva 20</vt:lpstr>
    </vt:vector>
  </TitlesOfParts>
  <Company>--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Elvira González Sánchez</dc:title>
  <dc:creator>Salvador Caraballo Polo</dc:creator>
  <cp:lastModifiedBy>felix23</cp:lastModifiedBy>
  <cp:revision>40</cp:revision>
  <dcterms:created xsi:type="dcterms:W3CDTF">2005-01-30T11:38:17Z</dcterms:created>
  <dcterms:modified xsi:type="dcterms:W3CDTF">2011-11-24T05:37:34Z</dcterms:modified>
</cp:coreProperties>
</file>