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6" r:id="rId3"/>
    <p:sldId id="281" r:id="rId4"/>
    <p:sldId id="282" r:id="rId5"/>
    <p:sldId id="283" r:id="rId6"/>
    <p:sldId id="284" r:id="rId7"/>
    <p:sldId id="285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89" r:id="rId16"/>
    <p:sldId id="264" r:id="rId17"/>
    <p:sldId id="265" r:id="rId18"/>
    <p:sldId id="266" r:id="rId19"/>
    <p:sldId id="267" r:id="rId20"/>
    <p:sldId id="287" r:id="rId21"/>
    <p:sldId id="290" r:id="rId22"/>
    <p:sldId id="291" r:id="rId23"/>
    <p:sldId id="292" r:id="rId24"/>
    <p:sldId id="268" r:id="rId25"/>
    <p:sldId id="278" r:id="rId26"/>
    <p:sldId id="279" r:id="rId27"/>
    <p:sldId id="293" r:id="rId2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51D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05550" y="8759825"/>
            <a:ext cx="482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4EB34421-8FA3-4BB7-B6F7-A9D096BDDD95}" type="slidenum">
              <a:rPr lang="en-US" sz="1400"/>
              <a:pPr algn="r"/>
              <a:t>‹Nº›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05550" y="8759825"/>
            <a:ext cx="482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7A9B7A71-8907-493B-A84D-62214232CF15}" type="slidenum">
              <a:rPr lang="en-US" sz="1400"/>
              <a:pPr algn="r"/>
              <a:t>‹Nº›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9804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620125" y="6523038"/>
            <a:ext cx="33655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659813" y="6486525"/>
            <a:ext cx="4476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FC15A478-17D0-4CCF-B9D3-970D50165670}" type="slidenum">
              <a:rPr lang="en-US" sz="1200">
                <a:latin typeface="Arial" charset="0"/>
              </a:rPr>
              <a:pPr/>
              <a:t>‹Nº›</a:t>
            </a:fld>
            <a:endParaRPr lang="en-US" sz="1200">
              <a:latin typeface="Arial" charset="0"/>
            </a:endParaRP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52400" y="76200"/>
            <a:ext cx="8839200" cy="6629400"/>
            <a:chOff x="96" y="48"/>
            <a:chExt cx="5568" cy="4176"/>
          </a:xfrm>
        </p:grpSpPr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96" y="56"/>
              <a:ext cx="0" cy="416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104" y="4224"/>
              <a:ext cx="5552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auto">
            <a:xfrm>
              <a:off x="104" y="48"/>
              <a:ext cx="5552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5664" y="56"/>
              <a:ext cx="0" cy="416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6350" y="0"/>
            <a:ext cx="4445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19063" y="6438900"/>
            <a:ext cx="5270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@rc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5410200" y="25400"/>
            <a:ext cx="3594100" cy="431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5486400" y="3175"/>
            <a:ext cx="36941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Comunicación y Cognición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chemeClr val="accent2"/>
        </a:buClr>
        <a:buSzPct val="100000"/>
        <a:buFont typeface="Times New Roman" pitchFamily="18" charset="0"/>
        <a:buChar char="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0"/>
            <a:ext cx="8267700" cy="2133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4800" b="1" i="1">
                <a:solidFill>
                  <a:schemeClr val="tx1"/>
                </a:solidFill>
                <a:latin typeface="Book Antiqua" pitchFamily="18" charset="0"/>
              </a:rPr>
              <a:t>Comunicación y cognición</a:t>
            </a:r>
            <a:br>
              <a:rPr lang="en-US" sz="4800" b="1" i="1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3600" b="1" i="1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3600" b="1" i="1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4800" b="1" i="1">
                <a:latin typeface="Book Antiqua" pitchFamily="18" charset="0"/>
              </a:rPr>
              <a:t>El nuevo paradigma</a:t>
            </a:r>
            <a:endParaRPr lang="en-US" sz="4800" b="1" i="1">
              <a:solidFill>
                <a:schemeClr val="tx1"/>
              </a:solidFill>
              <a:latin typeface="Book Antiqua" pitchFamily="18" charset="0"/>
            </a:endParaRPr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152400" y="76200"/>
            <a:ext cx="8839200" cy="6629400"/>
            <a:chOff x="96" y="48"/>
            <a:chExt cx="5568" cy="4176"/>
          </a:xfrm>
        </p:grpSpPr>
        <p:sp>
          <p:nvSpPr>
            <p:cNvPr id="4099" name="Line 3"/>
            <p:cNvSpPr>
              <a:spLocks noChangeShapeType="1"/>
            </p:cNvSpPr>
            <p:nvPr/>
          </p:nvSpPr>
          <p:spPr bwMode="auto">
            <a:xfrm>
              <a:off x="96" y="56"/>
              <a:ext cx="0" cy="416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4100" name="Line 4"/>
            <p:cNvSpPr>
              <a:spLocks noChangeShapeType="1"/>
            </p:cNvSpPr>
            <p:nvPr/>
          </p:nvSpPr>
          <p:spPr bwMode="auto">
            <a:xfrm>
              <a:off x="104" y="4224"/>
              <a:ext cx="5552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104" y="48"/>
              <a:ext cx="5552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5664" y="56"/>
              <a:ext cx="0" cy="416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181600" y="5486400"/>
            <a:ext cx="3773488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b="1"/>
              <a:t>Dr. Raymond Colle</a:t>
            </a:r>
            <a:endParaRPr lang="en-US" sz="2000" b="1"/>
          </a:p>
          <a:p>
            <a:pPr algn="r"/>
            <a:r>
              <a:rPr lang="en-US" sz="2000" b="1"/>
              <a:t>Universidad Diego Portales</a:t>
            </a:r>
          </a:p>
          <a:p>
            <a:pPr algn="r"/>
            <a:r>
              <a:rPr lang="en-US" sz="2000"/>
              <a:t>Santiago de Chile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685800" y="3200400"/>
            <a:ext cx="3835400" cy="2787650"/>
          </a:xfrm>
          <a:prstGeom prst="triangle">
            <a:avLst>
              <a:gd name="adj" fmla="val 49213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2590800" y="3670300"/>
            <a:ext cx="2197100" cy="1511300"/>
          </a:xfrm>
          <a:prstGeom prst="triangle">
            <a:avLst>
              <a:gd name="adj" fmla="val 4869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2590800" y="4222750"/>
            <a:ext cx="1377950" cy="958850"/>
          </a:xfrm>
          <a:prstGeom prst="triangle">
            <a:avLst>
              <a:gd name="adj" fmla="val 49995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2133600"/>
            <a:ext cx="42735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/>
              <a:t>¿Y cómo nos comunicamos?</a:t>
            </a:r>
          </a:p>
        </p:txBody>
      </p:sp>
      <p:grpSp>
        <p:nvGrpSpPr>
          <p:cNvPr id="7177" name="Group 9"/>
          <p:cNvGrpSpPr>
            <a:grpSpLocks/>
          </p:cNvGrpSpPr>
          <p:nvPr/>
        </p:nvGrpSpPr>
        <p:grpSpPr bwMode="auto">
          <a:xfrm>
            <a:off x="3122613" y="4432300"/>
            <a:ext cx="5054600" cy="1282700"/>
            <a:chOff x="1967" y="2632"/>
            <a:chExt cx="3184" cy="808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3004" y="2632"/>
              <a:ext cx="868" cy="808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1967" y="2867"/>
              <a:ext cx="318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Emisor                                      Receptor</a:t>
              </a: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143" y="2651"/>
              <a:ext cx="615" cy="7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Canal</a:t>
              </a:r>
            </a:p>
            <a:p>
              <a:endParaRPr lang="en-US"/>
            </a:p>
            <a:p>
              <a:r>
                <a:rPr lang="en-US"/>
                <a:t>Medio</a:t>
              </a:r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2668" y="3024"/>
              <a:ext cx="1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7180" name="AutoShape 12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2209800" y="3429000"/>
            <a:ext cx="26987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La respuesta clásica:</a:t>
            </a:r>
          </a:p>
        </p:txBody>
      </p:sp>
    </p:spTree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241425" y="1938338"/>
            <a:ext cx="4243388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133600" y="4649788"/>
            <a:ext cx="6524625" cy="1370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sz="2800">
                <a:solidFill>
                  <a:schemeClr val="accent2"/>
                </a:solidFill>
              </a:rPr>
              <a:t>¡ Esta respuesta (</a:t>
            </a:r>
            <a:r>
              <a:rPr lang="en-US" sz="2800">
                <a:solidFill>
                  <a:schemeClr val="accent1"/>
                </a:solidFill>
              </a:rPr>
              <a:t>conductista</a:t>
            </a:r>
            <a:r>
              <a:rPr lang="en-US" sz="2800">
                <a:solidFill>
                  <a:schemeClr val="accent2"/>
                </a:solidFill>
              </a:rPr>
              <a:t>) no es coherente con la respuesta a la pregunta inicial</a:t>
            </a:r>
            <a:r>
              <a:rPr lang="en-US" sz="2800" b="1">
                <a:solidFill>
                  <a:schemeClr val="accent2"/>
                </a:solidFill>
              </a:rPr>
              <a:t>  (“</a:t>
            </a:r>
            <a:r>
              <a:rPr lang="en-US" sz="2800"/>
              <a:t>¿Por qué nos comunicamos?”</a:t>
            </a:r>
            <a:r>
              <a:rPr lang="en-US" sz="2800" b="1">
                <a:solidFill>
                  <a:schemeClr val="accent2"/>
                </a:solidFill>
              </a:rPr>
              <a:t>) !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1905000" y="2451100"/>
            <a:ext cx="5054600" cy="1282700"/>
            <a:chOff x="1355" y="1480"/>
            <a:chExt cx="3184" cy="808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392" y="1480"/>
              <a:ext cx="868" cy="808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1355" y="1715"/>
              <a:ext cx="318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Emisor                                      Receptor</a:t>
              </a: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531" y="1499"/>
              <a:ext cx="615" cy="7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Canal</a:t>
              </a:r>
            </a:p>
            <a:p>
              <a:endParaRPr lang="en-US"/>
            </a:p>
            <a:p>
              <a:r>
                <a:rPr lang="en-US"/>
                <a:t>Medio</a:t>
              </a: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2056" y="1872"/>
              <a:ext cx="1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8204" name="AutoShape 12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7400"/>
            <a:ext cx="7467600" cy="1371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800">
                <a:solidFill>
                  <a:schemeClr val="accent1"/>
                </a:solidFill>
              </a:rPr>
              <a:t>Si nos comunicamos para realizarnos como persona (y para ello necesitamos a la sociedad)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084263" y="3636963"/>
            <a:ext cx="6994525" cy="2498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/>
              <a:t>necesitamos un “</a:t>
            </a:r>
            <a:r>
              <a:rPr lang="en-US" sz="2800">
                <a:solidFill>
                  <a:schemeClr val="hlink"/>
                </a:solidFill>
              </a:rPr>
              <a:t>modelo de comunicación</a:t>
            </a:r>
            <a:r>
              <a:rPr lang="en-US" sz="2800"/>
              <a:t>” que dé cuenta simultánememente:</a:t>
            </a:r>
          </a:p>
          <a:p>
            <a:pPr algn="ctr"/>
            <a:endParaRPr lang="en-US" sz="1800"/>
          </a:p>
          <a:p>
            <a:pPr algn="ctr"/>
            <a:r>
              <a:rPr lang="en-US" sz="2800"/>
              <a:t>* de los fenómenos de transmisión</a:t>
            </a:r>
          </a:p>
          <a:p>
            <a:pPr lvl="1" algn="ctr"/>
            <a:r>
              <a:rPr lang="en-US" sz="2800">
                <a:solidFill>
                  <a:schemeClr val="accent2"/>
                </a:solidFill>
              </a:rPr>
              <a:t>y</a:t>
            </a:r>
          </a:p>
          <a:p>
            <a:pPr lvl="1" algn="ctr"/>
            <a:r>
              <a:rPr lang="en-US" sz="2800">
                <a:solidFill>
                  <a:schemeClr val="accent2"/>
                </a:solidFill>
              </a:rPr>
              <a:t>* del fenómeno de autodesarrollo.   </a:t>
            </a:r>
            <a:r>
              <a:rPr lang="en-US" sz="280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9222" name="AutoShape 6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700" y="2400300"/>
            <a:ext cx="8572500" cy="31623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>
                <a:solidFill>
                  <a:schemeClr val="tx1"/>
                </a:solidFill>
              </a:rPr>
              <a:t>Para ello,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>
                <a:solidFill>
                  <a:schemeClr val="tx1"/>
                </a:solidFill>
              </a:rPr>
              <a:t>las Ciencias de la Comunicación</a:t>
            </a:r>
            <a:br>
              <a:rPr lang="en-US" sz="3200">
                <a:solidFill>
                  <a:schemeClr val="tx1"/>
                </a:solidFill>
              </a:rPr>
            </a:br>
            <a:r>
              <a:rPr lang="en-US" sz="3200">
                <a:solidFill>
                  <a:schemeClr val="tx1"/>
                </a:solidFill>
              </a:rPr>
              <a:t/>
            </a:r>
            <a:br>
              <a:rPr lang="en-US" sz="3200">
                <a:solidFill>
                  <a:schemeClr val="tx1"/>
                </a:solidFill>
              </a:rPr>
            </a:br>
            <a:r>
              <a:rPr lang="en-US" sz="3200">
                <a:solidFill>
                  <a:schemeClr val="tx1"/>
                </a:solidFill>
              </a:rPr>
              <a:t> han de acudir a las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/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600">
                <a:solidFill>
                  <a:schemeClr val="accent2"/>
                </a:solidFill>
              </a:rPr>
              <a:t>Ciencias Cognitivas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0244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647950"/>
            <a:ext cx="8572500" cy="344805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>
                <a:solidFill>
                  <a:schemeClr val="tx1"/>
                </a:solidFill>
              </a:rPr>
              <a:t>Esto es lo que ha llevado a investigar la relación entre Ciencias de la Comunicación y Ciencias Cognitivas y a desarrollar una</a:t>
            </a:r>
            <a:br>
              <a:rPr lang="en-US" sz="3200">
                <a:solidFill>
                  <a:schemeClr val="tx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/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/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600">
                <a:solidFill>
                  <a:schemeClr val="accent2"/>
                </a:solidFill>
              </a:rPr>
              <a:t>Teoría Cognitiva de la Comunicación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1268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207963" y="150813"/>
            <a:ext cx="3433762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Teoría Cognitiva</a:t>
            </a:r>
          </a:p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de la Comunicación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88913" y="1323975"/>
            <a:ext cx="8796337" cy="351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Las Ciencias Cognitivas y las Ciencias de la Comunicación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se desarrollaron inicialmente en forma independiente.</a:t>
            </a:r>
          </a:p>
          <a:p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Sin embargo, desde principios de los años 90, los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investigadores y teóricos de varios países -especialmente de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Francia- reconocieron que ambos ámbitos se recubrían en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gran parte, dado que el conocimiento se obtiene y se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transfiere a través de la comunicación.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4038600" y="5029200"/>
            <a:ext cx="4765675" cy="161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000"/>
              <a:t>El CNRS francés legitimó este enfoque y</a:t>
            </a:r>
          </a:p>
          <a:p>
            <a:r>
              <a:rPr lang="en-US" sz="2000"/>
              <a:t>lo aplicó a la Enseñanza Superior francesa</a:t>
            </a:r>
          </a:p>
          <a:p>
            <a:r>
              <a:rPr lang="en-US" sz="2000"/>
              <a:t>en esa época. Así, desde hace unos 10 años, se enseñan integradamente estas disciplinas en Francia y otros países europeos.</a:t>
            </a: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311150" y="1066800"/>
            <a:ext cx="438785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9550" y="2133600"/>
            <a:ext cx="8667750" cy="37719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800">
                <a:solidFill>
                  <a:schemeClr val="tx1"/>
                </a:solidFill>
              </a:rPr>
              <a:t>Este enfoque también nos ha llevado a la convicción de que </a:t>
            </a:r>
            <a:r>
              <a:rPr lang="en-US" sz="2800">
                <a:solidFill>
                  <a:schemeClr val="accent2"/>
                </a:solidFill>
              </a:rPr>
              <a:t>el CENTRO del proceso de comunicación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es el 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SER HUMANO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chemeClr val="tx1"/>
                </a:solidFill>
              </a:rPr>
              <a:t>y no el 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/>
              <a:t>Medio de Comunicación</a:t>
            </a: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como parecían indicar los modelos “</a:t>
            </a:r>
            <a:r>
              <a:rPr lang="en-US" sz="2800" i="1">
                <a:solidFill>
                  <a:schemeClr val="tx1"/>
                </a:solidFill>
              </a:rPr>
              <a:t>difusionistas” </a:t>
            </a:r>
            <a:br>
              <a:rPr lang="en-US" sz="2800" i="1">
                <a:solidFill>
                  <a:schemeClr val="tx1"/>
                </a:solidFill>
              </a:rPr>
            </a:br>
            <a:r>
              <a:rPr lang="en-US" sz="2400" i="1">
                <a:solidFill>
                  <a:schemeClr val="tx1"/>
                </a:solidFill>
                <a:effectLst/>
              </a:rPr>
              <a:t>(centrados en la función de los medios</a:t>
            </a:r>
            <a:r>
              <a:rPr lang="en-US" sz="2400">
                <a:solidFill>
                  <a:schemeClr val="tx1"/>
                </a:solidFill>
                <a:effectLst/>
              </a:rPr>
              <a:t>).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2292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057400"/>
            <a:ext cx="8667750" cy="4419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>
                <a:solidFill>
                  <a:schemeClr val="tx1"/>
                </a:solidFill>
              </a:rPr>
              <a:t>Algunos enfoques cognitivos, como los conocidos trabajos de 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/>
              <a:t>Humberto Maturana y Francisco Varela</a:t>
            </a:r>
            <a:r>
              <a:rPr lang="en-US" sz="2400">
                <a:solidFill>
                  <a:schemeClr val="tx1"/>
                </a:solidFill>
              </a:rPr>
              <a:t/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parten de la Biología para llegar a la Psicología y la Sociología (proceso </a:t>
            </a:r>
            <a:r>
              <a:rPr lang="en-US" sz="2400" i="1">
                <a:solidFill>
                  <a:schemeClr val="hlink"/>
                </a:solidFill>
              </a:rPr>
              <a:t>”bottom-up” </a:t>
            </a:r>
            <a:r>
              <a:rPr lang="en-US" sz="2400">
                <a:solidFill>
                  <a:schemeClr val="tx1"/>
                </a:solidFill>
              </a:rPr>
              <a:t>).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/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El mismo proceso, pero más extenso y más cuidadoso en relación a la </a:t>
            </a:r>
            <a:r>
              <a:rPr lang="en-US" sz="2400">
                <a:solidFill>
                  <a:schemeClr val="hlink"/>
                </a:solidFill>
              </a:rPr>
              <a:t>complejidad</a:t>
            </a:r>
            <a:r>
              <a:rPr lang="en-US" sz="2400">
                <a:solidFill>
                  <a:schemeClr val="tx1"/>
                </a:solidFill>
              </a:rPr>
              <a:t> de la realidad ha seguido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/>
              <a:t>Edgar Morin</a:t>
            </a:r>
            <a:r>
              <a:rPr lang="en-US" sz="2400">
                <a:solidFill>
                  <a:schemeClr val="tx1"/>
                </a:solidFill>
              </a:rPr>
              <a:t>, partiendo de la física (</a:t>
            </a:r>
            <a:r>
              <a:rPr lang="en-US" sz="2000" i="1">
                <a:solidFill>
                  <a:schemeClr val="hlink"/>
                </a:solidFill>
              </a:rPr>
              <a:t>“La Naturaleza de la Naturaleza”</a:t>
            </a:r>
            <a:r>
              <a:rPr lang="en-US" sz="2400">
                <a:solidFill>
                  <a:schemeClr val="tx1"/>
                </a:solidFill>
              </a:rPr>
              <a:t>) para llegar hasta el mundo de las ideas.</a:t>
            </a: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3316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905000"/>
            <a:ext cx="8667750" cy="45720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>
                <a:solidFill>
                  <a:schemeClr val="accent1"/>
                </a:solidFill>
              </a:rPr>
              <a:t>Pero existe la posición inversa, que es la que preferimos: </a:t>
            </a:r>
            <a:r>
              <a:rPr lang="en-US" sz="2400">
                <a:solidFill>
                  <a:schemeClr val="accent2"/>
                </a:solidFill>
              </a:rPr>
              <a:t/>
            </a:r>
            <a:br>
              <a:rPr lang="en-US" sz="2400">
                <a:solidFill>
                  <a:schemeClr val="accent2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consiste en preguntarnos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¿</a:t>
            </a:r>
            <a:r>
              <a:rPr lang="en-US" sz="2800">
                <a:solidFill>
                  <a:schemeClr val="accent2"/>
                </a:solidFill>
              </a:rPr>
              <a:t>QUÉ HACE POSIBLE LA COMUNICACIÓN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y -con ella- el desarrollo cognitivo </a:t>
            </a:r>
            <a:r>
              <a:rPr lang="en-US" sz="2800">
                <a:solidFill>
                  <a:schemeClr val="tx1"/>
                </a:solidFill>
              </a:rPr>
              <a:t>?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Por esta razón partimos de la experiencia (</a:t>
            </a:r>
            <a:r>
              <a:rPr lang="en-US" sz="2400"/>
              <a:t>psicológica</a:t>
            </a:r>
            <a:r>
              <a:rPr lang="en-US" sz="2400">
                <a:solidFill>
                  <a:schemeClr val="tx1"/>
                </a:solidFill>
              </a:rPr>
              <a:t>) de la comunicación, para buscar las </a:t>
            </a:r>
            <a:r>
              <a:rPr lang="en-US" sz="2400"/>
              <a:t>raíces biológicas</a:t>
            </a:r>
            <a:r>
              <a:rPr lang="en-US" sz="2400">
                <a:solidFill>
                  <a:schemeClr val="tx1"/>
                </a:solidFill>
              </a:rPr>
              <a:t> de la misma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y luego sus </a:t>
            </a:r>
            <a:r>
              <a:rPr lang="en-US" sz="2400"/>
              <a:t>bases físicas</a:t>
            </a:r>
            <a:r>
              <a:rPr lang="en-US" sz="2400">
                <a:solidFill>
                  <a:schemeClr val="tx1"/>
                </a:solidFill>
              </a:rPr>
              <a:t> (proceso </a:t>
            </a:r>
            <a:r>
              <a:rPr lang="en-US" sz="2400" i="1">
                <a:solidFill>
                  <a:schemeClr val="hlink"/>
                </a:solidFill>
              </a:rPr>
              <a:t>”top-down” </a:t>
            </a:r>
            <a:r>
              <a:rPr lang="en-US" sz="240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4340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35300" y="3581400"/>
            <a:ext cx="2768600" cy="294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057400" y="1905000"/>
            <a:ext cx="4876800" cy="11430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5250" y="2000250"/>
            <a:ext cx="8820150" cy="81915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000">
                <a:solidFill>
                  <a:schemeClr val="tx1"/>
                </a:solidFill>
              </a:rPr>
              <a:t>Experiencia diaria de la comunicación</a:t>
            </a:r>
            <a:br>
              <a:rPr lang="en-US" sz="20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accent1"/>
                </a:solidFill>
              </a:rPr>
              <a:t>Conciencia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670300" y="3048000"/>
            <a:ext cx="16637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Investigación</a:t>
            </a:r>
            <a:endParaRPr lang="en-US" sz="28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4495800" y="4495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05238" y="4940300"/>
            <a:ext cx="1284287" cy="1246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Biología</a:t>
            </a: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/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Física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352800" y="4876800"/>
            <a:ext cx="2108200" cy="5461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346450" y="5715000"/>
            <a:ext cx="2139950" cy="5334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44958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28600" y="1908175"/>
            <a:ext cx="16446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 proceso: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495800" y="2819400"/>
            <a:ext cx="0" cy="93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3352800" y="3810000"/>
            <a:ext cx="2108200" cy="6985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3657600" y="3886200"/>
            <a:ext cx="15890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Psicología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r>
              <a:rPr lang="en-US" sz="2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top-down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5377" name="AutoShape 17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8001000" cy="44958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/>
              <a:t>Modelos y teorías de la comunicación en la historia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Los Modelos Sistémicos de Comunicación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El Modelo Sistémico Organicista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Teoría Cognitiva de la Comunicación </a:t>
            </a:r>
          </a:p>
          <a:p>
            <a:pPr>
              <a:buFont typeface="Times New Roman" pitchFamily="18" charset="0"/>
              <a:buNone/>
            </a:pPr>
            <a:r>
              <a:rPr lang="en-US" sz="2400"/>
              <a:t>     </a:t>
            </a:r>
            <a:r>
              <a:rPr lang="en-US" sz="2000"/>
              <a:t>(o relaciones entres ciencias de la comunicación y ciencias cognitivas)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207963" y="150813"/>
            <a:ext cx="3433762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Teoría Cognitiva</a:t>
            </a:r>
          </a:p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de la Comunicación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188913" y="1323975"/>
            <a:ext cx="8796337" cy="3932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Orígenes de las Ciencias Cognitivas: </a:t>
            </a:r>
          </a:p>
          <a:p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Encuentros sobre el tema de la “Inteligencia Artificial” (1956). </a:t>
            </a:r>
          </a:p>
          <a:p>
            <a:pPr lvl="1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Fue la Informática la que abrió el camino y llevó a los </a:t>
            </a:r>
          </a:p>
          <a:p>
            <a:pPr lvl="1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psicólogos a considerar el problema de la obtención y conservación del conocimiento de una nueva manera.</a:t>
            </a:r>
          </a:p>
          <a:p>
            <a:pPr eaLnBrk="1" hangingPunct="1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2265363" y="5256213"/>
            <a:ext cx="6499225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000"/>
              <a:t>Se descubrió a posteriori que algunos psicólogos y algunas teorías psicológicas (como la GESTALT) anteriores a la</a:t>
            </a:r>
          </a:p>
          <a:p>
            <a:r>
              <a:rPr lang="en-US" sz="2000"/>
              <a:t>2º Guerra Mundial ya habían sido precursores del moderno “Cognitivismo”.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228600" y="3638550"/>
            <a:ext cx="361950" cy="171450"/>
          </a:xfrm>
          <a:prstGeom prst="rightArrow">
            <a:avLst>
              <a:gd name="adj1" fmla="val 50000"/>
              <a:gd name="adj2" fmla="val 105565"/>
            </a:avLst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311150" y="1066800"/>
            <a:ext cx="438785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207963" y="150813"/>
            <a:ext cx="3433762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Teoría Cognitiva</a:t>
            </a:r>
          </a:p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de la Comunicación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88913" y="1323975"/>
            <a:ext cx="8796337" cy="2651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La “ I.A.” no podía progresar sin los conocimientos de los psicólogos y de los biólogos, indispensables para crear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programas que imitaran el funcionamiento del cerebro. 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De este modo las Ciencias Cognitivas se constituyeron 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esencialmente con tres componentes principales:</a:t>
            </a:r>
          </a:p>
          <a:p>
            <a:pPr eaLnBrk="1" hangingPunct="1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608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2350" y="3905250"/>
            <a:ext cx="4495800" cy="189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311150" y="1066800"/>
            <a:ext cx="438785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07963" y="150813"/>
            <a:ext cx="3433762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Teoría Cognitiva</a:t>
            </a:r>
          </a:p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de la Comunicación</a:t>
            </a: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311150" y="1066800"/>
            <a:ext cx="438785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04788" y="1328738"/>
            <a:ext cx="2981325" cy="167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Disciplinas</a:t>
            </a: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involucradas hoy: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(y sus relaciones) </a:t>
            </a:r>
          </a:p>
        </p:txBody>
      </p:sp>
      <p:pic>
        <p:nvPicPr>
          <p:cNvPr id="47109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9450" y="1276350"/>
            <a:ext cx="5613400" cy="500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07963" y="150813"/>
            <a:ext cx="3433762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Teoría Cognitiva</a:t>
            </a:r>
          </a:p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2"/>
                </a:solidFill>
              </a:rPr>
              <a:t>de la Comunicación</a:t>
            </a: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311150" y="1066800"/>
            <a:ext cx="438785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pic>
        <p:nvPicPr>
          <p:cNvPr id="4813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0550" y="3644900"/>
            <a:ext cx="5753100" cy="252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88913" y="1323975"/>
            <a:ext cx="8796337" cy="2112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Ocupan un papel central: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buFontTx/>
              <a:buChar char="•"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como fenómeno: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los procesos de </a:t>
            </a: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comunicación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buFontTx/>
              <a:buChar char="•"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como método: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la </a:t>
            </a: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Teoría General de Sistemas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2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(que nació en el ámbito de la Biología y permeó rápidamente</a:t>
            </a:r>
          </a:p>
          <a:p>
            <a:pPr lvl="2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la Informática)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9550" y="1828800"/>
            <a:ext cx="8667750" cy="4419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800">
                <a:solidFill>
                  <a:schemeClr val="tx1"/>
                </a:solidFill>
              </a:rPr>
              <a:t>Nuestro libro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accent1"/>
                </a:solidFill>
              </a:rPr>
              <a:t>“Teoría Sistémica Cognitiva</a:t>
            </a:r>
            <a:br>
              <a:rPr lang="en-US" sz="2800">
                <a:solidFill>
                  <a:schemeClr val="accent1"/>
                </a:solidFill>
              </a:rPr>
            </a:br>
            <a:r>
              <a:rPr lang="en-US" sz="2800">
                <a:solidFill>
                  <a:schemeClr val="accent1"/>
                </a:solidFill>
              </a:rPr>
              <a:t>de la Comunicación”</a:t>
            </a: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da cuenta de este nuevo enfoque y expone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un proceso de investigación</a:t>
            </a:r>
            <a:r>
              <a:rPr lang="en-US" sz="2800">
                <a:solidFill>
                  <a:schemeClr val="tx1"/>
                </a:solidFill>
              </a:rPr>
              <a:t> </a:t>
            </a:r>
            <a:r>
              <a:rPr lang="en-US" sz="2400">
                <a:solidFill>
                  <a:schemeClr val="tx1"/>
                </a:solidFill>
              </a:rPr>
              <a:t>que parte de los aportes más significativos de la </a:t>
            </a:r>
            <a:r>
              <a:rPr lang="en-US" sz="2400"/>
              <a:t>Psicología Cognitiva</a:t>
            </a:r>
            <a:r>
              <a:rPr lang="en-US" sz="2400">
                <a:solidFill>
                  <a:schemeClr val="tx1"/>
                </a:solidFill>
              </a:rPr>
              <a:t>, prosigue con las explicaciones de la </a:t>
            </a:r>
            <a:r>
              <a:rPr lang="en-US" sz="2400"/>
              <a:t>Neurofisiología</a:t>
            </a:r>
            <a:r>
              <a:rPr lang="en-US" sz="2400">
                <a:solidFill>
                  <a:schemeClr val="tx1"/>
                </a:solidFill>
              </a:rPr>
              <a:t> (Biología), las que requieren a su vez explicaciones que proceden de la </a:t>
            </a:r>
            <a:r>
              <a:rPr lang="en-US" sz="2400"/>
              <a:t>Física</a:t>
            </a:r>
            <a:r>
              <a:rPr lang="en-US" sz="2400">
                <a:solidFill>
                  <a:schemeClr val="tx1"/>
                </a:solidFill>
              </a:rPr>
              <a:t>.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16388" name="AutoShape 4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52400" y="2057400"/>
            <a:ext cx="8851900" cy="399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/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Pero no podemos detenernos en la Física si nos preguntamos por qué ocurren las cosas como ocurren.</a:t>
            </a:r>
          </a:p>
          <a:p>
            <a:pPr algn="ctr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 que da sentido, finalmente a nuestra</a:t>
            </a: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investigación y al enfoque</a:t>
            </a: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sistémico que hemos adoptado queda</a:t>
            </a: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fuera del ámbito de la física:</a:t>
            </a:r>
          </a:p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 la </a:t>
            </a: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Metafísica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26630" name="AutoShape 6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19450" y="3441700"/>
            <a:ext cx="2686050" cy="6477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>
                <a:solidFill>
                  <a:schemeClr val="accent1"/>
                </a:solidFill>
              </a:rPr>
              <a:t>Conciencia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2889250" y="5257800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203450" y="5943600"/>
            <a:ext cx="12842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Biología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974850" y="5911850"/>
            <a:ext cx="1911350" cy="56515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238750" y="5930900"/>
            <a:ext cx="1816100" cy="5461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3886200" y="62484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227013" y="1968500"/>
            <a:ext cx="2728912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Así, el estudio sistémico</a:t>
            </a:r>
          </a:p>
          <a:p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 cierra en un círculo:</a:t>
            </a:r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2819400" y="4114800"/>
            <a:ext cx="609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1974850" y="4724400"/>
            <a:ext cx="1892300" cy="5334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127250" y="4724400"/>
            <a:ext cx="15890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Psicología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3460750" y="3416300"/>
            <a:ext cx="2184400" cy="6985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5607050" y="5943600"/>
            <a:ext cx="993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Física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5181600" y="4724400"/>
            <a:ext cx="1873250" cy="59055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302250" y="4803775"/>
            <a:ext cx="15700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Metafísica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V="1">
            <a:off x="6140450" y="5334000"/>
            <a:ext cx="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 flipV="1">
            <a:off x="5638800" y="41148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2703513" y="2760663"/>
            <a:ext cx="3849687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Comunicación-Cognición</a:t>
            </a:r>
            <a:endParaRPr lang="en-US" sz="3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2590800" y="2705100"/>
            <a:ext cx="4038600" cy="6731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27669" name="AutoShape 21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50183" name="AutoShape 7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381000" y="2362200"/>
            <a:ext cx="8289925" cy="2193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>
                <a:latin typeface="Arial" charset="0"/>
              </a:rPr>
              <a:t>Este modelo se desarrolla exhaustivamente en nuestro libro</a:t>
            </a:r>
            <a:endParaRPr lang="en-US" sz="2800">
              <a:latin typeface="Arial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“Teoría Cognitiva Sistémica de la Comunicación”</a:t>
            </a:r>
            <a:endParaRPr lang="en-US" sz="2800">
              <a:latin typeface="Arial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>
                <a:latin typeface="Arial" charset="0"/>
              </a:rPr>
              <a:t>(Ediciones San Pablo, 2002)</a:t>
            </a:r>
            <a:r>
              <a:rPr lang="en-US"/>
              <a:t> </a:t>
            </a:r>
          </a:p>
          <a:p>
            <a:pPr algn="ctr"/>
            <a:endParaRPr lang="en-US"/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3657600" y="5562600"/>
            <a:ext cx="51879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Breve visión del contenido del libro en la Presentación</a:t>
            </a:r>
          </a:p>
          <a:p>
            <a:r>
              <a:rPr lang="en-US" sz="1800"/>
              <a:t>con el mismo título </a:t>
            </a:r>
            <a:r>
              <a:rPr lang="en-US" sz="1600"/>
              <a:t> </a:t>
            </a:r>
            <a:r>
              <a:rPr lang="en-US" sz="1400"/>
              <a:t>(TCSC2 - seguir desde la diapo 7)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/>
              <a:t>Modelos y teorías de la comunicación </a:t>
            </a:r>
            <a:br>
              <a:rPr lang="en-US" sz="3200"/>
            </a:br>
            <a:r>
              <a:rPr lang="en-US" sz="3200"/>
              <a:t> en la historia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Times New Roman" pitchFamily="18" charset="0"/>
              <a:buNone/>
            </a:pPr>
            <a:r>
              <a:rPr lang="en-US" sz="2800">
                <a:solidFill>
                  <a:schemeClr val="accent1"/>
                </a:solidFill>
              </a:rPr>
              <a:t>1.</a:t>
            </a:r>
            <a:r>
              <a:rPr lang="en-US" sz="2800"/>
              <a:t> </a:t>
            </a:r>
            <a:r>
              <a:rPr lang="en-US" sz="2800">
                <a:solidFill>
                  <a:schemeClr val="accent1"/>
                </a:solidFill>
              </a:rPr>
              <a:t>Modelos conductistas</a:t>
            </a:r>
            <a:r>
              <a:rPr lang="en-US" sz="2800"/>
              <a:t> (</a:t>
            </a:r>
            <a:r>
              <a:rPr lang="en-US" sz="2800" b="1">
                <a:solidFill>
                  <a:schemeClr val="accent1"/>
                </a:solidFill>
                <a:latin typeface="Courier New" pitchFamily="49" charset="0"/>
              </a:rPr>
              <a:t>E-&gt;R</a:t>
            </a:r>
            <a:r>
              <a:rPr lang="en-US" sz="2800"/>
              <a:t>)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</a:t>
            </a:r>
            <a:r>
              <a:rPr lang="en-US" sz="1600">
                <a:latin typeface="Tahoma" pitchFamily="34" charset="0"/>
              </a:rPr>
              <a:t>Emisor -&gt; Receptor  =  Estímulo -&gt; Respuesta</a:t>
            </a:r>
            <a:r>
              <a:rPr lang="en-US" sz="1800"/>
              <a:t>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Modelo centrado en la acción y el efecto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Lasswell, Berlo, Katz, etc.</a:t>
            </a:r>
            <a:endParaRPr lang="en-US" sz="2000"/>
          </a:p>
          <a:p>
            <a:pPr>
              <a:buFont typeface="Times New Roman" pitchFamily="18" charset="0"/>
              <a:buNone/>
            </a:pPr>
            <a:endParaRPr lang="en-US"/>
          </a:p>
        </p:txBody>
      </p:sp>
      <p:cxnSp>
        <p:nvCxnSpPr>
          <p:cNvPr id="35844" name="AutoShape 4"/>
          <p:cNvCxnSpPr>
            <a:cxnSpLocks noChangeShapeType="1"/>
          </p:cNvCxnSpPr>
          <p:nvPr/>
        </p:nvCxnSpPr>
        <p:spPr bwMode="auto">
          <a:xfrm>
            <a:off x="609600" y="18288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/>
              <a:t>Modelos y teorías de la comunicación </a:t>
            </a:r>
            <a:br>
              <a:rPr lang="en-US" sz="3200"/>
            </a:br>
            <a:r>
              <a:rPr lang="en-US" sz="3200"/>
              <a:t> en la historia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Times New Roman" pitchFamily="18" charset="0"/>
              <a:buNone/>
            </a:pPr>
            <a:r>
              <a:rPr lang="en-US" sz="2800"/>
              <a:t>1. Modelos conductistas (</a:t>
            </a:r>
            <a:r>
              <a:rPr lang="en-US" sz="2800">
                <a:latin typeface="Courier New" pitchFamily="49" charset="0"/>
              </a:rPr>
              <a:t>E-&gt;R</a:t>
            </a:r>
            <a:r>
              <a:rPr lang="en-US" sz="2800"/>
              <a:t>)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</a:t>
            </a:r>
            <a:r>
              <a:rPr lang="en-US" sz="1600">
                <a:latin typeface="Tahoma" pitchFamily="34" charset="0"/>
              </a:rPr>
              <a:t>Emisor -&gt; Receptor  =  Estímulo -&gt; Respuesta</a:t>
            </a:r>
            <a:r>
              <a:rPr lang="en-US" sz="1800"/>
              <a:t>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Modelo centrado en la acción y el efecto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Lasswell, Berlo, Katz, etc.</a:t>
            </a:r>
            <a:endParaRPr lang="en-US" sz="2000"/>
          </a:p>
          <a:p>
            <a:pPr>
              <a:buFont typeface="Times New Roman" pitchFamily="18" charset="0"/>
              <a:buNone/>
            </a:pPr>
            <a:endParaRPr lang="en-US" sz="2000"/>
          </a:p>
          <a:p>
            <a:pPr>
              <a:buFont typeface="Times New Roman" pitchFamily="18" charset="0"/>
              <a:buNone/>
            </a:pPr>
            <a:r>
              <a:rPr lang="en-US" sz="2800">
                <a:solidFill>
                  <a:schemeClr val="accent1"/>
                </a:solidFill>
              </a:rPr>
              <a:t>2.</a:t>
            </a:r>
            <a:r>
              <a:rPr lang="en-US" sz="2800"/>
              <a:t> </a:t>
            </a:r>
            <a:r>
              <a:rPr lang="en-US" sz="2800">
                <a:solidFill>
                  <a:schemeClr val="accent1"/>
                </a:solidFill>
              </a:rPr>
              <a:t>Modelos funcionalistas</a:t>
            </a:r>
            <a:endParaRPr lang="en-US" sz="2800"/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Actividad social que cumple una función mediante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la estimulación de ciertos mecanismos, en el contexto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del sistema social que experimenta un ajuste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Merton, Wright, etc. inspirados en Malinowski</a:t>
            </a:r>
          </a:p>
        </p:txBody>
      </p:sp>
      <p:cxnSp>
        <p:nvCxnSpPr>
          <p:cNvPr id="36868" name="AutoShape 4"/>
          <p:cNvCxnSpPr>
            <a:cxnSpLocks noChangeShapeType="1"/>
          </p:cNvCxnSpPr>
          <p:nvPr/>
        </p:nvCxnSpPr>
        <p:spPr bwMode="auto">
          <a:xfrm>
            <a:off x="609600" y="18288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/>
              <a:t>Modelos y teorías de la comunicación </a:t>
            </a:r>
            <a:br>
              <a:rPr lang="en-US" sz="3200"/>
            </a:br>
            <a:r>
              <a:rPr lang="en-US" sz="3200"/>
              <a:t> en la historia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572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Times New Roman" pitchFamily="18" charset="0"/>
              <a:buNone/>
            </a:pPr>
            <a:r>
              <a:rPr lang="en-US" sz="2800"/>
              <a:t>1. Modelos conductistas (</a:t>
            </a:r>
            <a:r>
              <a:rPr lang="en-US" sz="2800">
                <a:latin typeface="Courier New" pitchFamily="49" charset="0"/>
              </a:rPr>
              <a:t>E-&gt;R</a:t>
            </a:r>
            <a:r>
              <a:rPr lang="en-US" sz="2800"/>
              <a:t>)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</a:t>
            </a:r>
            <a:r>
              <a:rPr lang="en-US" sz="1600">
                <a:latin typeface="Tahoma" pitchFamily="34" charset="0"/>
              </a:rPr>
              <a:t>Emisor -&gt; Receptor  =  Estímulo -&gt; Respuesta</a:t>
            </a:r>
            <a:r>
              <a:rPr lang="en-US" sz="1800"/>
              <a:t>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Modelo centrado en la acción y el efecto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Lasswell, Berlo, Katz, etc.</a:t>
            </a:r>
            <a:endParaRPr lang="en-US" sz="2000"/>
          </a:p>
          <a:p>
            <a:pPr>
              <a:buFont typeface="Times New Roman" pitchFamily="18" charset="0"/>
              <a:buNone/>
            </a:pPr>
            <a:r>
              <a:rPr lang="en-US" sz="2800"/>
              <a:t>2. Modelos funcionalistas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Actividad social que cumple una función mediante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la estimulación de ciertos mecanismos, en el contexto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del sistema social que experimenta un ajuste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Merton, Wright, etc. inspirados en Malinowski</a:t>
            </a:r>
            <a:endParaRPr lang="en-US" sz="2000"/>
          </a:p>
          <a:p>
            <a:pPr>
              <a:buFont typeface="Times New Roman" pitchFamily="18" charset="0"/>
              <a:buNone/>
            </a:pPr>
            <a:endParaRPr lang="en-US" sz="2000"/>
          </a:p>
          <a:p>
            <a:pPr>
              <a:buFont typeface="Times New Roman" pitchFamily="18" charset="0"/>
              <a:buNone/>
            </a:pPr>
            <a:r>
              <a:rPr lang="en-US" sz="2800">
                <a:solidFill>
                  <a:schemeClr val="accent1"/>
                </a:solidFill>
              </a:rPr>
              <a:t>3.</a:t>
            </a:r>
            <a:r>
              <a:rPr lang="en-US" sz="2800"/>
              <a:t> </a:t>
            </a:r>
            <a:r>
              <a:rPr lang="en-US" sz="2800">
                <a:solidFill>
                  <a:schemeClr val="accent1"/>
                </a:solidFill>
              </a:rPr>
              <a:t>Modelos “conversacionistas”</a:t>
            </a:r>
            <a:endParaRPr lang="en-US" sz="2400"/>
          </a:p>
          <a:p>
            <a:pPr>
              <a:buFont typeface="Times New Roman" pitchFamily="18" charset="0"/>
              <a:buNone/>
            </a:pPr>
            <a:r>
              <a:rPr lang="en-US" sz="2000"/>
              <a:t>			</a:t>
            </a:r>
            <a:r>
              <a:rPr lang="en-US" sz="1800"/>
              <a:t>( Codificador-decodificador / Intencional / Perspectivista /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 Dialógico, ...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Krauss y Fussell, Grice, etc</a:t>
            </a:r>
          </a:p>
        </p:txBody>
      </p:sp>
      <p:cxnSp>
        <p:nvCxnSpPr>
          <p:cNvPr id="37892" name="AutoShape 4"/>
          <p:cNvCxnSpPr>
            <a:cxnSpLocks noChangeShapeType="1"/>
          </p:cNvCxnSpPr>
          <p:nvPr/>
        </p:nvCxnSpPr>
        <p:spPr bwMode="auto">
          <a:xfrm>
            <a:off x="609600" y="18288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/>
              <a:t>Modelos y teorías de la comunicación </a:t>
            </a:r>
            <a:br>
              <a:rPr lang="en-US" sz="3200"/>
            </a:br>
            <a:r>
              <a:rPr lang="en-US" sz="3200"/>
              <a:t>en la historia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7244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Times New Roman" pitchFamily="18" charset="0"/>
              <a:buNone/>
            </a:pPr>
            <a:r>
              <a:rPr lang="en-US" sz="2800"/>
              <a:t>1. Modelos conductistas (</a:t>
            </a:r>
            <a:r>
              <a:rPr lang="en-US" sz="2800">
                <a:latin typeface="Courier New" pitchFamily="49" charset="0"/>
              </a:rPr>
              <a:t>E-&gt;R</a:t>
            </a:r>
            <a:r>
              <a:rPr lang="en-US" sz="2800"/>
              <a:t>)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</a:t>
            </a:r>
            <a:r>
              <a:rPr lang="en-US" sz="1600">
                <a:latin typeface="Tahoma" pitchFamily="34" charset="0"/>
              </a:rPr>
              <a:t>Emisor -&gt; Receptor  =  Estímulo -&gt; Respuesta</a:t>
            </a:r>
            <a:r>
              <a:rPr lang="en-US" sz="1800"/>
              <a:t>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Modelo centrado en la acción y el efecto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Lasswell, Berlo, Katz, etc.</a:t>
            </a:r>
            <a:endParaRPr lang="en-US" sz="2000"/>
          </a:p>
          <a:p>
            <a:pPr>
              <a:buFont typeface="Times New Roman" pitchFamily="18" charset="0"/>
              <a:buNone/>
            </a:pPr>
            <a:r>
              <a:rPr lang="en-US" sz="2800"/>
              <a:t>2. Modelos funcionalistas</a:t>
            </a:r>
          </a:p>
          <a:p>
            <a:pPr>
              <a:buFont typeface="Times New Roman" pitchFamily="18" charset="0"/>
              <a:buNone/>
            </a:pPr>
            <a:r>
              <a:rPr lang="en-US" sz="2800"/>
              <a:t>			</a:t>
            </a:r>
            <a:r>
              <a:rPr lang="en-US" sz="1800"/>
              <a:t>( Actividad social que cumple una función mediante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la estimulación de ciertos mecanismos, en el contexto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del sistema social que experimenta un ajuste 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Merton, Wright, etc. inspirados en Malinowski</a:t>
            </a:r>
            <a:endParaRPr lang="en-US" sz="2000"/>
          </a:p>
          <a:p>
            <a:pPr>
              <a:buFont typeface="Times New Roman" pitchFamily="18" charset="0"/>
              <a:buNone/>
            </a:pPr>
            <a:r>
              <a:rPr lang="en-US" sz="2800"/>
              <a:t>3. Modelos “conversacionistas”</a:t>
            </a:r>
            <a:endParaRPr lang="en-US" sz="2400"/>
          </a:p>
          <a:p>
            <a:pPr>
              <a:buFont typeface="Times New Roman" pitchFamily="18" charset="0"/>
              <a:buNone/>
            </a:pPr>
            <a:r>
              <a:rPr lang="en-US" sz="2000"/>
              <a:t>			</a:t>
            </a:r>
            <a:r>
              <a:rPr lang="en-US" sz="1800"/>
              <a:t>( Codificador-decodificador / Intencional / Perspectivista /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   Dialógico, ...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Krauss y Fussell, Grice, etc</a:t>
            </a:r>
          </a:p>
          <a:p>
            <a:pPr>
              <a:buFont typeface="Times New Roman" pitchFamily="18" charset="0"/>
              <a:buNone/>
            </a:pPr>
            <a:endParaRPr lang="en-US" sz="2800"/>
          </a:p>
          <a:p>
            <a:pPr>
              <a:buFont typeface="Times New Roman" pitchFamily="18" charset="0"/>
              <a:buNone/>
            </a:pPr>
            <a:r>
              <a:rPr lang="en-US" sz="2800">
                <a:solidFill>
                  <a:schemeClr val="accent1"/>
                </a:solidFill>
              </a:rPr>
              <a:t>4. Modelos sistémicos</a:t>
            </a:r>
            <a:endParaRPr lang="en-US" sz="2400"/>
          </a:p>
          <a:p>
            <a:pPr>
              <a:buFont typeface="Times New Roman" pitchFamily="18" charset="0"/>
              <a:buNone/>
            </a:pPr>
            <a:r>
              <a:rPr lang="en-US" sz="2000"/>
              <a:t>			</a:t>
            </a:r>
            <a:r>
              <a:rPr lang="en-US" sz="1800"/>
              <a:t>( Sistema interactuante con el sistema social</a:t>
            </a:r>
          </a:p>
          <a:p>
            <a:pPr>
              <a:buFont typeface="Times New Roman" pitchFamily="18" charset="0"/>
              <a:buNone/>
            </a:pPr>
            <a:r>
              <a:rPr lang="en-US" sz="1800"/>
              <a:t>			( Bateson, Katz y Kahn, Watzlawick, etc.</a:t>
            </a:r>
          </a:p>
        </p:txBody>
      </p:sp>
      <p:cxnSp>
        <p:nvCxnSpPr>
          <p:cNvPr id="38916" name="AutoShape 4"/>
          <p:cNvCxnSpPr>
            <a:cxnSpLocks noChangeShapeType="1"/>
          </p:cNvCxnSpPr>
          <p:nvPr/>
        </p:nvCxnSpPr>
        <p:spPr bwMode="auto">
          <a:xfrm>
            <a:off x="609600" y="18288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1534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/>
              <a:t>Los Modelos Sistémicos de Comunicación 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4958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Times New Roman" pitchFamily="18" charset="0"/>
              <a:buNone/>
            </a:pPr>
            <a:endParaRPr lang="en-US" sz="2400"/>
          </a:p>
          <a:p>
            <a:pPr>
              <a:buFont typeface="Times New Roman" pitchFamily="18" charset="0"/>
              <a:buNone/>
            </a:pPr>
            <a:r>
              <a:rPr lang="en-US" sz="2000"/>
              <a:t>		</a:t>
            </a:r>
            <a:endParaRPr lang="en-US" sz="1800"/>
          </a:p>
        </p:txBody>
      </p:sp>
      <p:cxnSp>
        <p:nvCxnSpPr>
          <p:cNvPr id="40964" name="AutoShape 4"/>
          <p:cNvCxnSpPr>
            <a:cxnSpLocks noChangeShapeType="1"/>
          </p:cNvCxnSpPr>
          <p:nvPr/>
        </p:nvCxnSpPr>
        <p:spPr bwMode="auto">
          <a:xfrm>
            <a:off x="609600" y="12954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981200" y="2590800"/>
            <a:ext cx="1219200" cy="838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6019800" y="3352800"/>
            <a:ext cx="1219200" cy="838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5562600" y="4419600"/>
            <a:ext cx="2133600" cy="146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Modelos</a:t>
            </a:r>
          </a:p>
          <a:p>
            <a:pPr algn="ctr">
              <a:spcBef>
                <a:spcPct val="50000"/>
              </a:spcBef>
            </a:pPr>
            <a:r>
              <a:rPr lang="en-US"/>
              <a:t>“Procedurales”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(Luhmann)</a:t>
            </a:r>
            <a:endParaRPr lang="en-US"/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371600" y="3733800"/>
            <a:ext cx="2362200" cy="146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Modelos</a:t>
            </a:r>
          </a:p>
          <a:p>
            <a:pPr algn="ctr">
              <a:spcBef>
                <a:spcPct val="50000"/>
              </a:spcBef>
            </a:pPr>
            <a:r>
              <a:rPr lang="en-US"/>
              <a:t>Organicistas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(Cognitivismo)</a:t>
            </a:r>
            <a:endParaRPr lang="en-US"/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1066800" y="1752600"/>
            <a:ext cx="7010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Teoría General de Sistemas  (von Bertalanffy)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95250"/>
            <a:ext cx="8267700" cy="21336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800" b="1" i="1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4800" b="1" i="1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4800" b="1" i="1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4800" b="1" i="1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4800" b="1" i="1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4800" b="1" i="1">
                <a:solidFill>
                  <a:schemeClr val="tx1"/>
                </a:solidFill>
                <a:latin typeface="Book Antiqua" pitchFamily="18" charset="0"/>
              </a:rPr>
            </a:br>
            <a:endParaRPr lang="en-US" sz="4800" b="1" i="1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09600" y="1933575"/>
            <a:ext cx="7543800" cy="1370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2800"/>
              <a:t>La pregunta básica es:</a:t>
            </a:r>
          </a:p>
          <a:p>
            <a:endParaRPr lang="en-US" sz="2800"/>
          </a:p>
          <a:p>
            <a:r>
              <a:rPr lang="en-US" sz="2800"/>
              <a:t>		</a:t>
            </a:r>
            <a:r>
              <a:rPr lang="en-US" sz="2800">
                <a:solidFill>
                  <a:schemeClr val="accent2"/>
                </a:solidFill>
              </a:rPr>
              <a:t>¿Por qué nos comunicamos?</a:t>
            </a:r>
            <a:endParaRPr lang="en-US" sz="280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5125" name="AutoShape 5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609600" y="2133600"/>
            <a:ext cx="42354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/>
              <a:t>¿Por qué nos comunicamos?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733800" y="4495800"/>
            <a:ext cx="4525963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Para desarrollarnos como persona</a:t>
            </a:r>
          </a:p>
          <a:p>
            <a:r>
              <a:rPr lang="en-US"/>
              <a:t>insertándonos en el concierto social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209800" y="3429000"/>
            <a:ext cx="26987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La respuesta clásica: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7200" y="609600"/>
            <a:ext cx="8153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Modelo Sistémico Organicista</a:t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Comunicación 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6152" name="AutoShape 8"/>
          <p:cNvCxnSpPr>
            <a:cxnSpLocks noChangeShapeType="1"/>
          </p:cNvCxnSpPr>
          <p:nvPr/>
        </p:nvCxnSpPr>
        <p:spPr bwMode="auto">
          <a:xfrm>
            <a:off x="609600" y="1752600"/>
            <a:ext cx="7848600" cy="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a de Office">
  <a:themeElements>
    <a:clrScheme name="">
      <a:dk1>
        <a:srgbClr val="004E47"/>
      </a:dk1>
      <a:lt1>
        <a:srgbClr val="C0FEF9"/>
      </a:lt1>
      <a:dk2>
        <a:srgbClr val="006B61"/>
      </a:dk2>
      <a:lt2>
        <a:srgbClr val="00FF00"/>
      </a:lt2>
      <a:accent1>
        <a:srgbClr val="FE9B03"/>
      </a:accent1>
      <a:accent2>
        <a:srgbClr val="FAFD00"/>
      </a:accent2>
      <a:accent3>
        <a:srgbClr val="AABAB7"/>
      </a:accent3>
      <a:accent4>
        <a:srgbClr val="A4D9D5"/>
      </a:accent4>
      <a:accent5>
        <a:srgbClr val="FECBAA"/>
      </a:accent5>
      <a:accent6>
        <a:srgbClr val="E3E500"/>
      </a:accent6>
      <a:hlink>
        <a:srgbClr val="C8FEC8"/>
      </a:hlink>
      <a:folHlink>
        <a:srgbClr val="009688"/>
      </a:folHlink>
    </a:clrScheme>
    <a:fontScheme name="Tema de Offic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768</Words>
  <Application>Microsoft Office PowerPoint</Application>
  <PresentationFormat>Presentación en pantalla (4:3)</PresentationFormat>
  <Paragraphs>189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3" baseType="lpstr">
      <vt:lpstr>Times New Roman</vt:lpstr>
      <vt:lpstr>Arial</vt:lpstr>
      <vt:lpstr>Book Antiqua</vt:lpstr>
      <vt:lpstr>Courier New</vt:lpstr>
      <vt:lpstr>Tahoma</vt:lpstr>
      <vt:lpstr>Tema de Office</vt:lpstr>
      <vt:lpstr>Comunicación y cognición  El nuevo paradigma</vt:lpstr>
      <vt:lpstr>Diapositiva 2</vt:lpstr>
      <vt:lpstr>Modelos y teorías de la comunicación   en la historia</vt:lpstr>
      <vt:lpstr>Modelos y teorías de la comunicación   en la historia</vt:lpstr>
      <vt:lpstr>Modelos y teorías de la comunicación   en la historia</vt:lpstr>
      <vt:lpstr>Modelos y teorías de la comunicación  en la historia</vt:lpstr>
      <vt:lpstr>Los Modelos Sistémicos de Comunicación </vt:lpstr>
      <vt:lpstr>   </vt:lpstr>
      <vt:lpstr>Diapositiva 9</vt:lpstr>
      <vt:lpstr>Diapositiva 10</vt:lpstr>
      <vt:lpstr>Diapositiva 11</vt:lpstr>
      <vt:lpstr>Si nos comunicamos para realizarnos como persona (y para ello necesitamos a la sociedad)</vt:lpstr>
      <vt:lpstr>Para ello, las Ciencias de la Comunicación   han de acudir a las   Ciencias Cognitivas</vt:lpstr>
      <vt:lpstr>Esto es lo que ha llevado a investigar la relación entre Ciencias de la Comunicación y Ciencias Cognitivas y a desarrollar una   Teoría Cognitiva de la Comunicación</vt:lpstr>
      <vt:lpstr>Diapositiva 15</vt:lpstr>
      <vt:lpstr>Este enfoque también nos ha llevado a la convicción de que el CENTRO del proceso de comunicación  es el  SER HUMANO  y no el  Medio de Comunicación como parecían indicar los modelos “difusionistas”  (centrados en la función de los medios).</vt:lpstr>
      <vt:lpstr>Algunos enfoques cognitivos, como los conocidos trabajos de  Humberto Maturana y Francisco Varela parten de la Biología para llegar a la Psicología y la Sociología (proceso ”bottom-up” ).  El mismo proceso, pero más extenso y más cuidadoso en relación a la complejidad de la realidad ha seguido Edgar Morin, partiendo de la física (“La Naturaleza de la Naturaleza”) para llegar hasta el mundo de las ideas. </vt:lpstr>
      <vt:lpstr>Pero existe la posición inversa, que es la que preferimos:  consiste en preguntarnos  ¿QUÉ HACE POSIBLE LA COMUNICACIÓN y -con ella- el desarrollo cognitivo ?  Por esta razón partimos de la experiencia (psicológica) de la comunicación, para buscar las raíces biológicas de la misma y luego sus bases físicas (proceso ”top-down” ).</vt:lpstr>
      <vt:lpstr>Experiencia diaria de la comunicación Conciencia</vt:lpstr>
      <vt:lpstr>Diapositiva 20</vt:lpstr>
      <vt:lpstr>Diapositiva 21</vt:lpstr>
      <vt:lpstr>Diapositiva 22</vt:lpstr>
      <vt:lpstr>Diapositiva 23</vt:lpstr>
      <vt:lpstr>Nuestro libro  “Teoría Sistémica Cognitiva de la Comunicación”  da cuenta de este nuevo enfoque y expone un proceso de investigación que parte de los aportes más significativos de la Psicología Cognitiva, prosigue con las explicaciones de la Neurofisiología (Biología), las que requieren a su vez explicaciones que proceden de la Física.</vt:lpstr>
      <vt:lpstr>Diapositiva 25</vt:lpstr>
      <vt:lpstr>Conciencia</vt:lpstr>
      <vt:lpstr>Diapositiva 27</vt:lpstr>
    </vt:vector>
  </TitlesOfParts>
  <Company>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Comunicación</dc:title>
  <dc:creator>R Colle</dc:creator>
  <cp:lastModifiedBy>felix23</cp:lastModifiedBy>
  <cp:revision>18</cp:revision>
  <dcterms:created xsi:type="dcterms:W3CDTF">2002-10-01T22:52:44Z</dcterms:created>
  <dcterms:modified xsi:type="dcterms:W3CDTF">2011-11-24T03:41:08Z</dcterms:modified>
</cp:coreProperties>
</file>