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73"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2787"/>
    <p:restoredTop sz="90929"/>
  </p:normalViewPr>
  <p:slideViewPr>
    <p:cSldViewPr>
      <p:cViewPr varScale="1">
        <p:scale>
          <a:sx n="79" d="100"/>
          <a:sy n="79" d="100"/>
        </p:scale>
        <p:origin x="-1344" y="-90"/>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3.xml"/><Relationship Id="rId1" Type="http://schemas.openxmlformats.org/officeDocument/2006/relationships/slide" Target="slides/slide2.xml"/><Relationship Id="rId4" Type="http://schemas.openxmlformats.org/officeDocument/2006/relationships/slide" Target="slides/slide1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21506" name="Group 2"/>
          <p:cNvGrpSpPr>
            <a:grpSpLocks/>
          </p:cNvGrpSpPr>
          <p:nvPr/>
        </p:nvGrpSpPr>
        <p:grpSpPr bwMode="auto">
          <a:xfrm>
            <a:off x="-3222625" y="304800"/>
            <a:ext cx="11909425" cy="4724400"/>
            <a:chOff x="-2030" y="192"/>
            <a:chExt cx="7502" cy="2976"/>
          </a:xfrm>
        </p:grpSpPr>
        <p:sp>
          <p:nvSpPr>
            <p:cNvPr id="21507"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endParaRPr lang="es-MX"/>
            </a:p>
          </p:txBody>
        </p:sp>
        <p:sp>
          <p:nvSpPr>
            <p:cNvPr id="21508"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endParaRPr lang="es-MX" sz="2400">
                <a:latin typeface="Times New Roman" pitchFamily="18" charset="0"/>
              </a:endParaRPr>
            </a:p>
          </p:txBody>
        </p:sp>
        <p:sp>
          <p:nvSpPr>
            <p:cNvPr id="21509"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endParaRPr lang="es-MX"/>
            </a:p>
          </p:txBody>
        </p:sp>
      </p:grpSp>
      <p:sp>
        <p:nvSpPr>
          <p:cNvPr id="21510" name="Rectangle 6"/>
          <p:cNvSpPr>
            <a:spLocks noGrp="1" noChangeArrowheads="1"/>
          </p:cNvSpPr>
          <p:nvPr>
            <p:ph type="ctrTitle"/>
          </p:nvPr>
        </p:nvSpPr>
        <p:spPr>
          <a:xfrm>
            <a:off x="1443038" y="985838"/>
            <a:ext cx="7239000" cy="1444625"/>
          </a:xfrm>
        </p:spPr>
        <p:txBody>
          <a:bodyPr/>
          <a:lstStyle>
            <a:lvl1pPr>
              <a:defRPr sz="4000"/>
            </a:lvl1pPr>
          </a:lstStyle>
          <a:p>
            <a:r>
              <a:rPr lang="es-ES"/>
              <a:t>Haga clic para cambiar el estilo de título	</a:t>
            </a:r>
          </a:p>
        </p:txBody>
      </p:sp>
      <p:sp>
        <p:nvSpPr>
          <p:cNvPr id="21511"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s-ES"/>
              <a:t>Haga clic para modificar el estilo de subtítulo del patrón</a:t>
            </a:r>
          </a:p>
        </p:txBody>
      </p:sp>
      <p:sp>
        <p:nvSpPr>
          <p:cNvPr id="21512" name="Rectangle 8"/>
          <p:cNvSpPr>
            <a:spLocks noGrp="1" noChangeArrowheads="1"/>
          </p:cNvSpPr>
          <p:nvPr>
            <p:ph type="dt" sz="half" idx="2"/>
          </p:nvPr>
        </p:nvSpPr>
        <p:spPr/>
        <p:txBody>
          <a:bodyPr/>
          <a:lstStyle>
            <a:lvl1pPr>
              <a:defRPr/>
            </a:lvl1pPr>
          </a:lstStyle>
          <a:p>
            <a:endParaRPr lang="es-ES"/>
          </a:p>
        </p:txBody>
      </p:sp>
      <p:sp>
        <p:nvSpPr>
          <p:cNvPr id="21513" name="Rectangle 9"/>
          <p:cNvSpPr>
            <a:spLocks noGrp="1" noChangeArrowheads="1"/>
          </p:cNvSpPr>
          <p:nvPr>
            <p:ph type="ftr" sz="quarter" idx="3"/>
          </p:nvPr>
        </p:nvSpPr>
        <p:spPr/>
        <p:txBody>
          <a:bodyPr/>
          <a:lstStyle>
            <a:lvl1pPr>
              <a:defRPr/>
            </a:lvl1pPr>
          </a:lstStyle>
          <a:p>
            <a:endParaRPr lang="es-ES"/>
          </a:p>
        </p:txBody>
      </p:sp>
      <p:sp>
        <p:nvSpPr>
          <p:cNvPr id="21514" name="Rectangle 10"/>
          <p:cNvSpPr>
            <a:spLocks noGrp="1" noChangeArrowheads="1"/>
          </p:cNvSpPr>
          <p:nvPr>
            <p:ph type="sldNum" sz="quarter" idx="4"/>
          </p:nvPr>
        </p:nvSpPr>
        <p:spPr/>
        <p:txBody>
          <a:bodyPr/>
          <a:lstStyle>
            <a:lvl1pPr>
              <a:defRPr/>
            </a:lvl1pPr>
          </a:lstStyle>
          <a:p>
            <a:fld id="{324AA5E2-B3F4-4917-A114-99E269898F26}" type="slidenum">
              <a:rPr lang="es-ES"/>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09A07B06-8D8B-489F-AEA5-77E1EE1E9A04}" type="slidenum">
              <a:rPr lang="es-ES"/>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6413" y="301625"/>
            <a:ext cx="1827212" cy="5640388"/>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1370013" y="301625"/>
            <a:ext cx="5334000" cy="564038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71DFADF5-7393-4E33-BB3F-D458303DC279}" type="slidenum">
              <a:rPr lang="es-ES"/>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26F20055-7595-4177-9561-0C1B24E61F32}" type="slidenum">
              <a:rPr lang="es-ES"/>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3E287502-A3E0-4B38-9D23-127AE1BF42A7}" type="slidenum">
              <a:rPr lang="es-ES"/>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EDAC6325-36E7-449E-B5A2-3555311A8259}" type="slidenum">
              <a:rPr lang="es-ES"/>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54FC968D-26A0-40D3-948C-F4304755BC18}" type="slidenum">
              <a:rPr lang="es-ES"/>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A6CE5E3C-1C75-414B-A879-832A3EC0BFE8}" type="slidenum">
              <a:rPr lang="es-ES"/>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53F90552-906B-43A9-8700-F21BAECE1F5E}" type="slidenum">
              <a:rPr lang="es-ES"/>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97CA16DB-CB64-48E6-9AF5-50D263CF59A8}" type="slidenum">
              <a:rPr lang="es-ES"/>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C4CA3EE0-89FD-45DB-9D73-F4B72701841E}" type="slidenum">
              <a:rPr lang="es-ES"/>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800000"/>
        </a:solidFill>
        <a:effectLst/>
      </p:bgPr>
    </p:bg>
    <p:spTree>
      <p:nvGrpSpPr>
        <p:cNvPr id="1" name=""/>
        <p:cNvGrpSpPr/>
        <p:nvPr/>
      </p:nvGrpSpPr>
      <p:grpSpPr>
        <a:xfrm>
          <a:off x="0" y="0"/>
          <a:ext cx="0" cy="0"/>
          <a:chOff x="0" y="0"/>
          <a:chExt cx="0" cy="0"/>
        </a:xfrm>
      </p:grpSpPr>
      <p:grpSp>
        <p:nvGrpSpPr>
          <p:cNvPr id="20482" name="Group 2"/>
          <p:cNvGrpSpPr>
            <a:grpSpLocks/>
          </p:cNvGrpSpPr>
          <p:nvPr/>
        </p:nvGrpSpPr>
        <p:grpSpPr bwMode="auto">
          <a:xfrm>
            <a:off x="-3238500" y="0"/>
            <a:ext cx="11925300" cy="3810000"/>
            <a:chOff x="-2040" y="0"/>
            <a:chExt cx="7512" cy="2400"/>
          </a:xfrm>
        </p:grpSpPr>
        <p:sp>
          <p:nvSpPr>
            <p:cNvPr id="20483"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endParaRPr lang="es-MX" sz="2400">
                <a:latin typeface="Times New Roman" pitchFamily="18" charset="0"/>
              </a:endParaRPr>
            </a:p>
          </p:txBody>
        </p:sp>
        <p:sp>
          <p:nvSpPr>
            <p:cNvPr id="20484"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endParaRPr lang="es-MX"/>
            </a:p>
          </p:txBody>
        </p:sp>
        <p:sp>
          <p:nvSpPr>
            <p:cNvPr id="20485"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endParaRPr lang="es-MX"/>
            </a:p>
          </p:txBody>
        </p:sp>
      </p:grpSp>
      <p:sp>
        <p:nvSpPr>
          <p:cNvPr id="20486" name="Rectangle 6"/>
          <p:cNvSpPr>
            <a:spLocks noGrp="1" noChangeArrowheads="1"/>
          </p:cNvSpPr>
          <p:nvPr>
            <p:ph type="title"/>
          </p:nvPr>
        </p:nvSpPr>
        <p:spPr bwMode="auto">
          <a:xfrm>
            <a:off x="1370013" y="301625"/>
            <a:ext cx="731361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s-ES" smtClean="0"/>
              <a:t>Haga clic para cambiar el estilo de título	</a:t>
            </a:r>
          </a:p>
        </p:txBody>
      </p:sp>
      <p:sp>
        <p:nvSpPr>
          <p:cNvPr id="20487" name="Rectangle 7"/>
          <p:cNvSpPr>
            <a:spLocks noGrp="1" noChangeArrowheads="1"/>
          </p:cNvSpPr>
          <p:nvPr>
            <p:ph type="body" idx="1"/>
          </p:nvPr>
        </p:nvSpPr>
        <p:spPr bwMode="auto">
          <a:xfrm>
            <a:off x="1370013" y="1827213"/>
            <a:ext cx="731361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20488"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20489"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es-ES"/>
          </a:p>
        </p:txBody>
      </p:sp>
      <p:sp>
        <p:nvSpPr>
          <p:cNvPr id="20490"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6C397B4-7B81-4B88-AEC7-B6120BF2D2DE}" type="slidenum">
              <a:rPr lang="es-ES"/>
              <a:pPr/>
              <a:t>‹Nº›</a:t>
            </a:fld>
            <a:endParaRPr lang="es-E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pitchFamily="34" charset="0"/>
        </a:defRPr>
      </a:lvl2pPr>
      <a:lvl3pPr algn="l" rtl="0" fontAlgn="base">
        <a:spcBef>
          <a:spcPct val="0"/>
        </a:spcBef>
        <a:spcAft>
          <a:spcPct val="0"/>
        </a:spcAft>
        <a:defRPr sz="3600">
          <a:solidFill>
            <a:schemeClr val="tx2"/>
          </a:solidFill>
          <a:latin typeface="Arial" pitchFamily="34" charset="0"/>
        </a:defRPr>
      </a:lvl3pPr>
      <a:lvl4pPr algn="l" rtl="0" fontAlgn="base">
        <a:spcBef>
          <a:spcPct val="0"/>
        </a:spcBef>
        <a:spcAft>
          <a:spcPct val="0"/>
        </a:spcAft>
        <a:defRPr sz="3600">
          <a:solidFill>
            <a:schemeClr val="tx2"/>
          </a:solidFill>
          <a:latin typeface="Arial" pitchFamily="34" charset="0"/>
        </a:defRPr>
      </a:lvl4pPr>
      <a:lvl5pPr algn="l" rtl="0" fontAlgn="base">
        <a:spcBef>
          <a:spcPct val="0"/>
        </a:spcBef>
        <a:spcAft>
          <a:spcPct val="0"/>
        </a:spcAft>
        <a:defRPr sz="3600">
          <a:solidFill>
            <a:schemeClr val="tx2"/>
          </a:solidFill>
          <a:latin typeface="Arial" pitchFamily="34" charset="0"/>
        </a:defRPr>
      </a:lvl5pPr>
      <a:lvl6pPr marL="457200" algn="l" rtl="0" fontAlgn="base">
        <a:spcBef>
          <a:spcPct val="0"/>
        </a:spcBef>
        <a:spcAft>
          <a:spcPct val="0"/>
        </a:spcAft>
        <a:defRPr sz="3600">
          <a:solidFill>
            <a:schemeClr val="tx2"/>
          </a:solidFill>
          <a:latin typeface="Arial" pitchFamily="34" charset="0"/>
        </a:defRPr>
      </a:lvl6pPr>
      <a:lvl7pPr marL="914400" algn="l" rtl="0" fontAlgn="base">
        <a:spcBef>
          <a:spcPct val="0"/>
        </a:spcBef>
        <a:spcAft>
          <a:spcPct val="0"/>
        </a:spcAft>
        <a:defRPr sz="3600">
          <a:solidFill>
            <a:schemeClr val="tx2"/>
          </a:solidFill>
          <a:latin typeface="Arial" pitchFamily="34" charset="0"/>
        </a:defRPr>
      </a:lvl7pPr>
      <a:lvl8pPr marL="1371600" algn="l" rtl="0" fontAlgn="base">
        <a:spcBef>
          <a:spcPct val="0"/>
        </a:spcBef>
        <a:spcAft>
          <a:spcPct val="0"/>
        </a:spcAft>
        <a:defRPr sz="3600">
          <a:solidFill>
            <a:schemeClr val="tx2"/>
          </a:solidFill>
          <a:latin typeface="Arial" pitchFamily="34" charset="0"/>
        </a:defRPr>
      </a:lvl8pPr>
      <a:lvl9pPr marL="1828800" algn="l" rtl="0" fontAlgn="base">
        <a:spcBef>
          <a:spcPct val="0"/>
        </a:spcBef>
        <a:spcAft>
          <a:spcPct val="0"/>
        </a:spcAft>
        <a:defRPr sz="3600">
          <a:solidFill>
            <a:schemeClr val="tx2"/>
          </a:solidFill>
          <a:latin typeface="Arial" pitchFamily="34" charset="0"/>
        </a:defRPr>
      </a:lvl9pPr>
    </p:titleStyle>
    <p:bodyStyle>
      <a:lvl1pPr marL="342900" indent="-342900" algn="l" rtl="0" fontAlgn="base">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fontAlgn="base">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4.xml"/><Relationship Id="rId3" Type="http://schemas.openxmlformats.org/officeDocument/2006/relationships/slide" Target="slide4.xml"/><Relationship Id="rId7" Type="http://schemas.openxmlformats.org/officeDocument/2006/relationships/slide" Target="slide8.xml"/><Relationship Id="rId12" Type="http://schemas.openxmlformats.org/officeDocument/2006/relationships/slide" Target="slide13.xml"/><Relationship Id="rId2" Type="http://schemas.openxmlformats.org/officeDocument/2006/relationships/slide" Target="slide3.xml"/><Relationship Id="rId1" Type="http://schemas.openxmlformats.org/officeDocument/2006/relationships/slideLayout" Target="../slideLayouts/slideLayout4.xml"/><Relationship Id="rId6" Type="http://schemas.openxmlformats.org/officeDocument/2006/relationships/slide" Target="slide7.xml"/><Relationship Id="rId11" Type="http://schemas.openxmlformats.org/officeDocument/2006/relationships/slide" Target="slide12.xml"/><Relationship Id="rId5" Type="http://schemas.openxmlformats.org/officeDocument/2006/relationships/slide" Target="slide6.xml"/><Relationship Id="rId15" Type="http://schemas.openxmlformats.org/officeDocument/2006/relationships/slide" Target="slide17.xml"/><Relationship Id="rId10" Type="http://schemas.openxmlformats.org/officeDocument/2006/relationships/slide" Target="slide11.xml"/><Relationship Id="rId4" Type="http://schemas.openxmlformats.org/officeDocument/2006/relationships/slide" Target="slide5.xml"/><Relationship Id="rId9" Type="http://schemas.openxmlformats.org/officeDocument/2006/relationships/slide" Target="slide10.xml"/><Relationship Id="rId14" Type="http://schemas.openxmlformats.org/officeDocument/2006/relationships/slide" Target="slide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ctrTitle"/>
          </p:nvPr>
        </p:nvSpPr>
        <p:spPr/>
        <p:txBody>
          <a:bodyPr/>
          <a:lstStyle/>
          <a:p>
            <a:r>
              <a:rPr lang="es-ES"/>
              <a:t>LOS PARADIGMAS DE LA EDUCACIÓN</a:t>
            </a:r>
          </a:p>
        </p:txBody>
      </p:sp>
      <p:sp>
        <p:nvSpPr>
          <p:cNvPr id="1027" name="Rectangle 3"/>
          <p:cNvSpPr>
            <a:spLocks noGrp="1" noChangeArrowheads="1"/>
          </p:cNvSpPr>
          <p:nvPr>
            <p:ph type="subTitle" idx="1"/>
          </p:nvPr>
        </p:nvSpPr>
        <p:spPr>
          <a:xfrm>
            <a:off x="1443038" y="3427413"/>
            <a:ext cx="7472362" cy="1752600"/>
          </a:xfrm>
        </p:spPr>
        <p:txBody>
          <a:bodyPr/>
          <a:lstStyle/>
          <a:p>
            <a:r>
              <a:rPr lang="es-ES" sz="2000" b="1">
                <a:latin typeface="Arial" pitchFamily="34" charset="0"/>
              </a:rPr>
              <a:t>Extraído del documento “Competencias del Nuevo Rol del Profesor”, elaborado por el Instituto Tecnológico y de Estudios Superiores de Monterrey.</a:t>
            </a:r>
            <a:r>
              <a:rPr lang="es-ES" b="1">
                <a:latin typeface="Arial" pitchFamily="34" charset="0"/>
              </a:rPr>
              <a:t> </a:t>
            </a:r>
          </a:p>
          <a:p>
            <a:r>
              <a:rPr lang="es-ES" sz="1100" b="1">
                <a:latin typeface="Arial" pitchFamily="34" charset="0"/>
              </a:rPr>
              <a:t>Ver en: http://www.cca.org.mx/dds/cursos/competencias-tec/modulo_1/actividades1/solotexto_1.htm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219200" y="152400"/>
            <a:ext cx="7772400" cy="533400"/>
          </a:xfrm>
        </p:spPr>
        <p:txBody>
          <a:bodyPr/>
          <a:lstStyle/>
          <a:p>
            <a:r>
              <a:rPr lang="es-ES" sz="2000"/>
              <a:t>PARADIGMA HISTÓRICO-SOCIAL</a:t>
            </a:r>
          </a:p>
        </p:txBody>
      </p:sp>
      <p:sp>
        <p:nvSpPr>
          <p:cNvPr id="10243" name="Rectangle 3"/>
          <p:cNvSpPr>
            <a:spLocks noGrp="1" noChangeArrowheads="1"/>
          </p:cNvSpPr>
          <p:nvPr>
            <p:ph type="body" idx="1"/>
          </p:nvPr>
        </p:nvSpPr>
        <p:spPr>
          <a:xfrm>
            <a:off x="914400" y="1600200"/>
            <a:ext cx="7772400" cy="4724400"/>
          </a:xfrm>
        </p:spPr>
        <p:txBody>
          <a:bodyPr/>
          <a:lstStyle/>
          <a:p>
            <a:pPr>
              <a:lnSpc>
                <a:spcPct val="90000"/>
              </a:lnSpc>
            </a:pPr>
            <a:r>
              <a:rPr lang="es-ES" sz="1300">
                <a:latin typeface="Arial" pitchFamily="34" charset="0"/>
                <a:cs typeface="Arial" pitchFamily="34" charset="0"/>
              </a:rPr>
              <a:t>Gran parte de las propuestas educativas de las que estamos hablando giran entorno al concepto de </a:t>
            </a:r>
            <a:r>
              <a:rPr lang="es-ES" sz="1300" b="1">
                <a:latin typeface="Arial" pitchFamily="34" charset="0"/>
                <a:cs typeface="Arial" pitchFamily="34" charset="0"/>
              </a:rPr>
              <a:t>Zona de Desarrollo Próximo</a:t>
            </a:r>
            <a:r>
              <a:rPr lang="es-ES" sz="1300">
                <a:latin typeface="Arial" pitchFamily="34" charset="0"/>
                <a:cs typeface="Arial" pitchFamily="34" charset="0"/>
              </a:rPr>
              <a:t> (ZDP) y al tema de la mediación.</a:t>
            </a:r>
            <a:endParaRPr lang="es-ES" sz="1300">
              <a:latin typeface="Arial Unicode MS" pitchFamily="34" charset="-128"/>
              <a:ea typeface="Arial Unicode MS" pitchFamily="34" charset="-128"/>
              <a:cs typeface="Arial Unicode MS" pitchFamily="34" charset="-128"/>
            </a:endParaRPr>
          </a:p>
          <a:p>
            <a:pPr>
              <a:lnSpc>
                <a:spcPct val="90000"/>
              </a:lnSpc>
            </a:pPr>
            <a:r>
              <a:rPr lang="es-ES" sz="1300">
                <a:latin typeface="Arial" pitchFamily="34" charset="0"/>
                <a:cs typeface="Arial" pitchFamily="34" charset="0"/>
              </a:rPr>
              <a:t>Vigostky define la</a:t>
            </a:r>
            <a:r>
              <a:rPr lang="es-ES" sz="1300" b="1">
                <a:latin typeface="Arial" pitchFamily="34" charset="0"/>
                <a:cs typeface="Arial" pitchFamily="34" charset="0"/>
              </a:rPr>
              <a:t> </a:t>
            </a:r>
            <a:r>
              <a:rPr lang="es-ES" sz="1300">
                <a:latin typeface="Arial" pitchFamily="34" charset="0"/>
                <a:cs typeface="Arial" pitchFamily="34" charset="0"/>
              </a:rPr>
              <a:t>ZDP</a:t>
            </a:r>
            <a:r>
              <a:rPr lang="es-ES" sz="1300" b="1">
                <a:latin typeface="Arial" pitchFamily="34" charset="0"/>
                <a:cs typeface="Arial" pitchFamily="34" charset="0"/>
              </a:rPr>
              <a:t> </a:t>
            </a:r>
            <a:r>
              <a:rPr lang="es-ES" sz="1300">
                <a:latin typeface="Arial" pitchFamily="34" charset="0"/>
                <a:cs typeface="Arial" pitchFamily="34" charset="0"/>
              </a:rPr>
              <a:t>como "la distancia entre el nivel real de desarrollo, determinada por la capacidad de resolver independientemente un problema, y el nivel de desarrollo potencial, determinado a través de la resolución de un problema bajo la guía de un adulto o en colaboración con otro compañero más capaz".</a:t>
            </a:r>
            <a:endParaRPr lang="es-ES" sz="1300">
              <a:latin typeface="Arial Unicode MS" pitchFamily="34" charset="-128"/>
              <a:ea typeface="Arial Unicode MS" pitchFamily="34" charset="-128"/>
              <a:cs typeface="Arial Unicode MS" pitchFamily="34" charset="-128"/>
            </a:endParaRPr>
          </a:p>
          <a:p>
            <a:pPr>
              <a:lnSpc>
                <a:spcPct val="90000"/>
              </a:lnSpc>
            </a:pPr>
            <a:r>
              <a:rPr lang="es-ES" sz="1300">
                <a:latin typeface="Arial" pitchFamily="34" charset="0"/>
                <a:cs typeface="Arial" pitchFamily="34" charset="0"/>
              </a:rPr>
              <a:t>Vigostky, ve en la imitación humana una nueva «</a:t>
            </a:r>
            <a:r>
              <a:rPr lang="es-ES" sz="1300" b="1">
                <a:latin typeface="Arial" pitchFamily="34" charset="0"/>
                <a:cs typeface="Arial" pitchFamily="34" charset="0"/>
              </a:rPr>
              <a:t>construcción a dos</a:t>
            </a:r>
            <a:r>
              <a:rPr lang="es-ES" sz="1300">
                <a:latin typeface="Arial" pitchFamily="34" charset="0"/>
                <a:cs typeface="Arial" pitchFamily="34" charset="0"/>
              </a:rPr>
              <a:t>» entre la capacidad imitativa del niño y su uso inteligente e instruido por el adulto en la ZDP, de esta manera el adulto proporciona al niño auténticas funciones psicológicas superiores externas que le van permitiendo alcanzar conocimientos con mayores niveles de complejidad. Logrando así que, lo que el niño pueda hacer hoy con ayuda de un adulto, logre hacerlos mañana por sí sólo. </a:t>
            </a:r>
            <a:endParaRPr lang="es-ES" sz="1300">
              <a:latin typeface="Arial Unicode MS" pitchFamily="34" charset="-128"/>
              <a:ea typeface="Arial Unicode MS" pitchFamily="34" charset="-128"/>
              <a:cs typeface="Arial Unicode MS" pitchFamily="34" charset="-128"/>
            </a:endParaRPr>
          </a:p>
          <a:p>
            <a:pPr>
              <a:lnSpc>
                <a:spcPct val="90000"/>
              </a:lnSpc>
            </a:pPr>
            <a:r>
              <a:rPr lang="es-ES" sz="1300">
                <a:latin typeface="Arial" pitchFamily="34" charset="0"/>
                <a:cs typeface="Arial" pitchFamily="34" charset="0"/>
              </a:rPr>
              <a:t>Por consiguiente, el </a:t>
            </a:r>
            <a:r>
              <a:rPr lang="es-ES" sz="1300" b="1">
                <a:latin typeface="Arial" pitchFamily="34" charset="0"/>
                <a:cs typeface="Arial" pitchFamily="34" charset="0"/>
              </a:rPr>
              <a:t>papel de la interacción social con los otros</a:t>
            </a:r>
            <a:r>
              <a:rPr lang="es-ES" sz="1300">
                <a:latin typeface="Arial" pitchFamily="34" charset="0"/>
                <a:cs typeface="Arial" pitchFamily="34" charset="0"/>
              </a:rPr>
              <a:t> (especialmente los que saben más: expertos, maestros, padres, niños mayores, iguales, etc.) tiene importancia fundamental para el desarrollo psicológico (cognitivo, afectivo, etc.) del niño-alumno.</a:t>
            </a:r>
            <a:endParaRPr lang="es-ES" sz="1300">
              <a:latin typeface="Arial Unicode MS" pitchFamily="34" charset="-128"/>
              <a:ea typeface="Arial Unicode MS" pitchFamily="34" charset="-128"/>
              <a:cs typeface="Arial Unicode MS" pitchFamily="34" charset="-128"/>
            </a:endParaRPr>
          </a:p>
          <a:p>
            <a:pPr>
              <a:lnSpc>
                <a:spcPct val="90000"/>
              </a:lnSpc>
            </a:pPr>
            <a:r>
              <a:rPr lang="es-ES" sz="1300">
                <a:latin typeface="Arial" pitchFamily="34" charset="0"/>
                <a:cs typeface="Arial" pitchFamily="34" charset="0"/>
              </a:rPr>
              <a:t>Además de las relaciones sociales, la </a:t>
            </a:r>
            <a:r>
              <a:rPr lang="es-ES" sz="1300" b="1">
                <a:latin typeface="Arial" pitchFamily="34" charset="0"/>
                <a:cs typeface="Arial" pitchFamily="34" charset="0"/>
              </a:rPr>
              <a:t>mediación a través de instrumentos </a:t>
            </a:r>
            <a:r>
              <a:rPr lang="es-ES" sz="1300">
                <a:latin typeface="Arial" pitchFamily="34" charset="0"/>
                <a:cs typeface="Arial" pitchFamily="34" charset="0"/>
              </a:rPr>
              <a:t>( físicos y psicológicos como: lenguaje, escritura, libros, computadoras, manuales, etc.) permiten el desarrollo del alumno. Tomando en cuenta que estos se encuentran distribuidos en un flujo sociocultural del que también forma parte el sujeto que aprende.</a:t>
            </a:r>
            <a:endParaRPr lang="es-ES" sz="1300">
              <a:latin typeface="Arial Unicode MS" pitchFamily="34" charset="-128"/>
              <a:ea typeface="Arial Unicode MS" pitchFamily="34" charset="-128"/>
              <a:cs typeface="Arial Unicode MS" pitchFamily="34" charset="-128"/>
            </a:endParaRPr>
          </a:p>
          <a:p>
            <a:pPr>
              <a:lnSpc>
                <a:spcPct val="90000"/>
              </a:lnSpc>
            </a:pPr>
            <a:r>
              <a:rPr lang="es-ES" sz="1300">
                <a:latin typeface="Arial" pitchFamily="34" charset="0"/>
                <a:cs typeface="Arial" pitchFamily="34" charset="0"/>
              </a:rPr>
              <a:t>Por lo tanto, e</a:t>
            </a:r>
            <a:r>
              <a:rPr lang="es-ES" sz="1300">
                <a:latin typeface="Arial" pitchFamily="34" charset="0"/>
                <a:cs typeface="Times New Roman" pitchFamily="18" charset="0"/>
              </a:rPr>
              <a:t>l alumno reconstruye los saberes entremezclando procesos de construcción personal y proceso auténticos de co-construcción en colaboración con los otros que intervinieron, de una o de otra forma, en ese proceso.</a:t>
            </a:r>
          </a:p>
          <a:p>
            <a:pPr>
              <a:lnSpc>
                <a:spcPct val="90000"/>
              </a:lnSpc>
            </a:pPr>
            <a:r>
              <a:rPr lang="es-ES" sz="1300">
                <a:latin typeface="Arial" pitchFamily="34" charset="0"/>
                <a:cs typeface="Times New Roman" pitchFamily="18" charset="0"/>
              </a:rPr>
              <a:t>Los saberes que inicialmente fueron transmitidos, compartidos y hasta cierto punto regulados externamente por otros, posteriormente, gracias a los procesos de internacionalización, termina siendo propiedad de los educandos, al grado que estos pueden hacer uso activo de ellos de manera consciente y voluntaria.</a:t>
            </a:r>
            <a:r>
              <a:rPr lang="es-ES" sz="1300">
                <a:latin typeface="Arial" pitchFamily="34" charset="0"/>
                <a:cs typeface="Arial" pitchFamily="34" charset="0"/>
              </a:rPr>
              <a:t> </a:t>
            </a:r>
          </a:p>
        </p:txBody>
      </p:sp>
      <p:sp>
        <p:nvSpPr>
          <p:cNvPr id="10244" name="Rectangle 4"/>
          <p:cNvSpPr>
            <a:spLocks noChangeArrowheads="1"/>
          </p:cNvSpPr>
          <p:nvPr/>
        </p:nvSpPr>
        <p:spPr bwMode="auto">
          <a:xfrm>
            <a:off x="1219200" y="7620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IDEAS PRINCIPALES:</a:t>
            </a:r>
            <a:endParaRPr lang="es-ES" sz="2800">
              <a:solidFill>
                <a:schemeClr val="tx2"/>
              </a:solidFill>
              <a:latin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219200" y="152400"/>
            <a:ext cx="7772400" cy="533400"/>
          </a:xfrm>
        </p:spPr>
        <p:txBody>
          <a:bodyPr/>
          <a:lstStyle/>
          <a:p>
            <a:r>
              <a:rPr lang="es-ES" sz="2000"/>
              <a:t>PARADIGMA HISTÓRICO-SOCIAL</a:t>
            </a:r>
          </a:p>
        </p:txBody>
      </p:sp>
      <p:sp>
        <p:nvSpPr>
          <p:cNvPr id="11267" name="Rectangle 3"/>
          <p:cNvSpPr>
            <a:spLocks noGrp="1" noChangeArrowheads="1"/>
          </p:cNvSpPr>
          <p:nvPr>
            <p:ph type="body" idx="1"/>
          </p:nvPr>
        </p:nvSpPr>
        <p:spPr>
          <a:xfrm>
            <a:off x="914400" y="1524000"/>
            <a:ext cx="7772400" cy="1295400"/>
          </a:xfrm>
        </p:spPr>
        <p:txBody>
          <a:bodyPr/>
          <a:lstStyle/>
          <a:p>
            <a:r>
              <a:rPr lang="es-ES" sz="1500">
                <a:latin typeface="Arial" pitchFamily="34" charset="0"/>
                <a:cs typeface="Arial" pitchFamily="34" charset="0"/>
              </a:rPr>
              <a:t>El alumno debe ser entendido como un ser social, producto y protagonista de las múltiples interacciones sociales en que se involucra a lo largo de su vida escolar y extraescolar.</a:t>
            </a:r>
          </a:p>
        </p:txBody>
      </p:sp>
      <p:sp>
        <p:nvSpPr>
          <p:cNvPr id="11268" name="Rectangle 4"/>
          <p:cNvSpPr>
            <a:spLocks noChangeArrowheads="1"/>
          </p:cNvSpPr>
          <p:nvPr/>
        </p:nvSpPr>
        <p:spPr bwMode="auto">
          <a:xfrm>
            <a:off x="1219200" y="9144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CONCEPCIÓN DEL ALUMNO</a:t>
            </a:r>
            <a:r>
              <a:rPr lang="es-ES" sz="2800">
                <a:solidFill>
                  <a:schemeClr val="tx2"/>
                </a:solidFill>
                <a:latin typeface="Times New Roman" pitchFamily="18" charset="0"/>
              </a:rPr>
              <a:t>:</a:t>
            </a:r>
          </a:p>
        </p:txBody>
      </p:sp>
      <p:sp>
        <p:nvSpPr>
          <p:cNvPr id="11269" name="Rectangle 5"/>
          <p:cNvSpPr>
            <a:spLocks noChangeArrowheads="1"/>
          </p:cNvSpPr>
          <p:nvPr/>
        </p:nvSpPr>
        <p:spPr bwMode="auto">
          <a:xfrm>
            <a:off x="1219200" y="23622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CONCEPCIÓN DEL MAESTRO</a:t>
            </a:r>
            <a:r>
              <a:rPr lang="es-ES" sz="2800">
                <a:solidFill>
                  <a:schemeClr val="tx2"/>
                </a:solidFill>
                <a:latin typeface="Times New Roman" pitchFamily="18" charset="0"/>
              </a:rPr>
              <a:t>:</a:t>
            </a:r>
          </a:p>
        </p:txBody>
      </p:sp>
      <p:sp>
        <p:nvSpPr>
          <p:cNvPr id="11270" name="Rectangle 6"/>
          <p:cNvSpPr>
            <a:spLocks noChangeArrowheads="1"/>
          </p:cNvSpPr>
          <p:nvPr/>
        </p:nvSpPr>
        <p:spPr bwMode="auto">
          <a:xfrm>
            <a:off x="914400" y="2895600"/>
            <a:ext cx="7772400" cy="3124200"/>
          </a:xfrm>
          <a:prstGeom prst="rect">
            <a:avLst/>
          </a:prstGeom>
          <a:noFill/>
          <a:ln w="9525">
            <a:noFill/>
            <a:miter lim="800000"/>
            <a:headEnd/>
            <a:tailEnd/>
          </a:ln>
          <a:effectLst/>
        </p:spPr>
        <p:txBody>
          <a:bodyPr/>
          <a:lstStyle/>
          <a:p>
            <a:pPr marL="342900" indent="-342900">
              <a:spcBef>
                <a:spcPct val="20000"/>
              </a:spcBef>
              <a:buFontTx/>
              <a:buChar char="•"/>
            </a:pPr>
            <a:r>
              <a:rPr lang="es-ES" sz="1600">
                <a:latin typeface="Arial" pitchFamily="34" charset="0"/>
                <a:cs typeface="Arial" pitchFamily="34" charset="0"/>
              </a:rPr>
              <a:t>El profesor debe ser entendido como un agente cultural que enseña en un contexto de prácticas y medios socioculturalmente determinados, y como un mediador esencial entre el saber sociocultural y los procesos de apropiación de los alumnos. Así, a través de actividades conjuntas e interactivas, el docente procede promoviendo zonas de construcción para que el alumno se apropie de los saberes, gracias a sus aportes y ayudas estructurados en las actividades escolares siguiendo cierta dirección intencionalmente determinada.</a:t>
            </a:r>
            <a:endParaRPr lang="es-ES" sz="1600">
              <a:latin typeface="Arial Unicode MS" pitchFamily="34" charset="-128"/>
              <a:ea typeface="Arial Unicode MS" pitchFamily="34" charset="-128"/>
              <a:cs typeface="Arial Unicode MS" pitchFamily="34" charset="-128"/>
            </a:endParaRPr>
          </a:p>
          <a:p>
            <a:pPr marL="342900" indent="-342900">
              <a:spcBef>
                <a:spcPct val="20000"/>
              </a:spcBef>
              <a:buFontTx/>
              <a:buChar char="•"/>
            </a:pPr>
            <a:r>
              <a:rPr lang="es-ES" sz="1600">
                <a:latin typeface="Arial" pitchFamily="34" charset="0"/>
                <a:cs typeface="Arial" pitchFamily="34" charset="0"/>
              </a:rPr>
              <a:t>El profesor deberá intentar en su enseñanza, la creación y construcción conjunta de zona de desarrollo próximo con los alumnos, por medio de la estructura de sistemas de andamiaje flexibles y estratégicos.</a:t>
            </a:r>
            <a:endParaRPr lang="es-ES" sz="1600">
              <a:latin typeface="Arial Unicode MS" pitchFamily="34" charset="-128"/>
              <a:ea typeface="Arial Unicode MS" pitchFamily="34" charset="-128"/>
              <a:cs typeface="Arial Unicode MS" pitchFamily="34" charset="-128"/>
            </a:endParaRPr>
          </a:p>
          <a:p>
            <a:pPr marL="342900" indent="-342900">
              <a:spcBef>
                <a:spcPct val="20000"/>
              </a:spcBef>
              <a:buFontTx/>
              <a:buChar char="•"/>
            </a:pPr>
            <a:r>
              <a:rPr lang="es-ES" sz="1600">
                <a:latin typeface="Arial" pitchFamily="34" charset="0"/>
                <a:cs typeface="Arial" pitchFamily="34" charset="0"/>
              </a:rPr>
              <a:t>La educación formal debe estar dirigida en su diseño y en su concepción a promover el desarrollo de las </a:t>
            </a:r>
            <a:r>
              <a:rPr lang="es-ES" sz="1600" b="1">
                <a:latin typeface="Arial" pitchFamily="34" charset="0"/>
                <a:cs typeface="Arial" pitchFamily="34" charset="0"/>
              </a:rPr>
              <a:t>funciones psicológicas superiores y con ello el uso funcional, reflexivo y descontextualizado de los instrumentos (físicos y psicológicos) y tecnologías de mediación sociocultural (la escritura, las computadoras, etc.) en los educandos.</a:t>
            </a:r>
            <a:endParaRPr lang="es-ES" sz="160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19200" y="152400"/>
            <a:ext cx="7772400" cy="533400"/>
          </a:xfrm>
        </p:spPr>
        <p:txBody>
          <a:bodyPr/>
          <a:lstStyle/>
          <a:p>
            <a:r>
              <a:rPr lang="es-ES" sz="2000"/>
              <a:t>PARADIGMA CONSTRUCTIVISTA</a:t>
            </a:r>
          </a:p>
        </p:txBody>
      </p:sp>
      <p:sp>
        <p:nvSpPr>
          <p:cNvPr id="12291" name="Rectangle 3"/>
          <p:cNvSpPr>
            <a:spLocks noGrp="1" noChangeArrowheads="1"/>
          </p:cNvSpPr>
          <p:nvPr>
            <p:ph type="body" idx="1"/>
          </p:nvPr>
        </p:nvSpPr>
        <p:spPr>
          <a:xfrm>
            <a:off x="914400" y="1676400"/>
            <a:ext cx="7772400" cy="4724400"/>
          </a:xfrm>
        </p:spPr>
        <p:txBody>
          <a:bodyPr/>
          <a:lstStyle/>
          <a:p>
            <a:r>
              <a:rPr lang="es-ES" sz="1500">
                <a:latin typeface="Arial" pitchFamily="34" charset="0"/>
                <a:cs typeface="Arial" pitchFamily="34" charset="0"/>
              </a:rPr>
              <a:t>El constructivismo es una posición compartida por diferentes tendencias de la investigación psicológica y educativa. Entre ellas se encuentran las teorías de Piaget (1952), Vygotsky (1978), Ausubel (1963), Bruner (1960), y aun cuando ninguno de ellos se denominó como constructivista sus ideas y propuestas claramente ilustran las ideas de esta corriente. </a:t>
            </a:r>
            <a:endParaRPr lang="es-ES" sz="1500">
              <a:latin typeface="Arial Unicode MS" pitchFamily="34" charset="-128"/>
              <a:ea typeface="Arial Unicode MS" pitchFamily="34" charset="-128"/>
              <a:cs typeface="Arial Unicode MS" pitchFamily="34" charset="-128"/>
            </a:endParaRPr>
          </a:p>
          <a:p>
            <a:r>
              <a:rPr lang="es-ES" sz="1500">
                <a:latin typeface="Arial" pitchFamily="34" charset="0"/>
                <a:cs typeface="Arial" pitchFamily="34" charset="0"/>
              </a:rPr>
              <a:t>El constructivismo es en primer lugar </a:t>
            </a:r>
            <a:r>
              <a:rPr lang="es-ES" sz="1500" b="1">
                <a:latin typeface="Arial" pitchFamily="34" charset="0"/>
                <a:cs typeface="Arial" pitchFamily="34" charset="0"/>
              </a:rPr>
              <a:t>una epistemología, es decir, una teoría que intenta explicar cuál es la naturaleza del conocimiento humano</a:t>
            </a:r>
            <a:r>
              <a:rPr lang="es-ES" sz="1500">
                <a:latin typeface="Arial" pitchFamily="34" charset="0"/>
                <a:cs typeface="Arial" pitchFamily="34" charset="0"/>
              </a:rPr>
              <a:t>. El constructivismo asume que nada viene de nada. Es decir que conocimiento previo da nacimiento a conocimiento nuevo.</a:t>
            </a:r>
            <a:r>
              <a:rPr lang="es-ES" sz="1500"/>
              <a:t> </a:t>
            </a:r>
          </a:p>
        </p:txBody>
      </p:sp>
      <p:sp>
        <p:nvSpPr>
          <p:cNvPr id="12292" name="Rectangle 4"/>
          <p:cNvSpPr>
            <a:spLocks noChangeArrowheads="1"/>
          </p:cNvSpPr>
          <p:nvPr/>
        </p:nvSpPr>
        <p:spPr bwMode="auto">
          <a:xfrm>
            <a:off x="1219200" y="7620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ORÍGEN Y FUNDAMENTOS</a:t>
            </a:r>
            <a:r>
              <a:rPr lang="es-ES" sz="2800">
                <a:solidFill>
                  <a:schemeClr val="tx2"/>
                </a:solidFill>
                <a:latin typeface="Times New Roman" pitchFamily="18" charset="0"/>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219200" y="152400"/>
            <a:ext cx="7772400" cy="533400"/>
          </a:xfrm>
        </p:spPr>
        <p:txBody>
          <a:bodyPr/>
          <a:lstStyle/>
          <a:p>
            <a:r>
              <a:rPr lang="es-ES" sz="2000"/>
              <a:t>PARADIGMA CONSTRUCTIVISTA</a:t>
            </a:r>
          </a:p>
        </p:txBody>
      </p:sp>
      <p:sp>
        <p:nvSpPr>
          <p:cNvPr id="13315" name="Rectangle 3"/>
          <p:cNvSpPr>
            <a:spLocks noGrp="1" noChangeArrowheads="1"/>
          </p:cNvSpPr>
          <p:nvPr>
            <p:ph type="body" idx="1"/>
          </p:nvPr>
        </p:nvSpPr>
        <p:spPr>
          <a:xfrm>
            <a:off x="914400" y="1600200"/>
            <a:ext cx="7772400" cy="4724400"/>
          </a:xfrm>
        </p:spPr>
        <p:txBody>
          <a:bodyPr/>
          <a:lstStyle/>
          <a:p>
            <a:r>
              <a:rPr lang="es-ES" sz="1500">
                <a:latin typeface="Arial" pitchFamily="34" charset="0"/>
                <a:cs typeface="Arial" pitchFamily="34" charset="0"/>
              </a:rPr>
              <a:t>El constructivismo sostiene que </a:t>
            </a:r>
            <a:r>
              <a:rPr lang="es-ES" sz="1500" b="1">
                <a:latin typeface="Arial" pitchFamily="34" charset="0"/>
                <a:cs typeface="Arial" pitchFamily="34" charset="0"/>
              </a:rPr>
              <a:t>el aprendizaje es esencialmente activo</a:t>
            </a:r>
            <a:r>
              <a:rPr lang="es-ES" sz="1500">
                <a:latin typeface="Arial" pitchFamily="34" charset="0"/>
                <a:cs typeface="Arial" pitchFamily="34" charset="0"/>
              </a:rPr>
              <a:t>. Una persona que aprende algo nuevo, lo incorpora a sus experiencias previas y a sus propias estructuras mentales. Cada nueva información es asimilada y depositada en una red de conocimientos y experiencias que existen previamente en el sujeto, como resultado podemos decir que el aprendizaje no es ni pasivo ni objetivo, por el contrario es un proceso subjetivo que cada persona va modificando constantemente a la luz de sus experiencias (Abbott, 1999). </a:t>
            </a:r>
            <a:endParaRPr lang="es-ES" sz="1500">
              <a:latin typeface="Arial Unicode MS" pitchFamily="34" charset="-128"/>
              <a:ea typeface="Arial Unicode MS" pitchFamily="34" charset="-128"/>
              <a:cs typeface="Arial Unicode MS" pitchFamily="34" charset="-128"/>
            </a:endParaRPr>
          </a:p>
          <a:p>
            <a:r>
              <a:rPr lang="es-ES" sz="1500">
                <a:latin typeface="Arial" pitchFamily="34" charset="0"/>
                <a:cs typeface="Arial" pitchFamily="34" charset="0"/>
              </a:rPr>
              <a:t>El aprendizaje no es un sencillo asunto de transmisión y acumulación de conocimientos, sino "</a:t>
            </a:r>
            <a:r>
              <a:rPr lang="es-ES" sz="1500" b="1">
                <a:latin typeface="Arial" pitchFamily="34" charset="0"/>
                <a:cs typeface="Arial" pitchFamily="34" charset="0"/>
              </a:rPr>
              <a:t>un proceso activo</a:t>
            </a:r>
            <a:r>
              <a:rPr lang="es-ES" sz="1500">
                <a:latin typeface="Arial" pitchFamily="34" charset="0"/>
                <a:cs typeface="Arial" pitchFamily="34" charset="0"/>
              </a:rPr>
              <a:t>" por parte del alumno que </a:t>
            </a:r>
            <a:r>
              <a:rPr lang="es-ES" sz="1500" b="1">
                <a:latin typeface="Arial" pitchFamily="34" charset="0"/>
                <a:cs typeface="Arial" pitchFamily="34" charset="0"/>
              </a:rPr>
              <a:t>ensambla, extiende, restaura e interpreta, y por lo tanto "construye" conocimientos partiendo de su experiencia e integrándola con la información que recibe</a:t>
            </a:r>
            <a:r>
              <a:rPr lang="es-ES" sz="1500">
                <a:latin typeface="Arial" pitchFamily="34" charset="0"/>
                <a:cs typeface="Arial" pitchFamily="34" charset="0"/>
              </a:rPr>
              <a:t>. </a:t>
            </a:r>
            <a:endParaRPr lang="es-ES" sz="1500">
              <a:latin typeface="Arial Unicode MS" pitchFamily="34" charset="-128"/>
              <a:ea typeface="Arial Unicode MS" pitchFamily="34" charset="-128"/>
              <a:cs typeface="Arial Unicode MS" pitchFamily="34" charset="-128"/>
            </a:endParaRPr>
          </a:p>
          <a:p>
            <a:r>
              <a:rPr lang="es-ES" sz="1500">
                <a:latin typeface="Arial" pitchFamily="34" charset="0"/>
                <a:cs typeface="Arial" pitchFamily="34" charset="0"/>
              </a:rPr>
              <a:t>El constructivismo busca ayudar a los estudiantes a internalizar, reacomodar, o transformar la información nueva. Esta transformación ocurre a través de la creación de nuevos aprendizajes y esto resulta del surgimiento de nuevas estructuras cognitivas (Grennon y Brooks, 1999), que permiten enfrentarse a situaciones iguales o parecidas en la realidad. </a:t>
            </a:r>
            <a:endParaRPr lang="es-ES" sz="1500">
              <a:latin typeface="Arial Unicode MS" pitchFamily="34" charset="-128"/>
              <a:ea typeface="Arial Unicode MS" pitchFamily="34" charset="-128"/>
              <a:cs typeface="Arial Unicode MS" pitchFamily="34" charset="-128"/>
            </a:endParaRPr>
          </a:p>
          <a:p>
            <a:r>
              <a:rPr lang="es-ES" sz="1500">
                <a:latin typeface="Arial" pitchFamily="34" charset="0"/>
                <a:cs typeface="Arial" pitchFamily="34" charset="0"/>
              </a:rPr>
              <a:t>Así "el constructivismo" percibe </a:t>
            </a:r>
            <a:r>
              <a:rPr lang="es-ES" sz="1500" b="1">
                <a:latin typeface="Arial" pitchFamily="34" charset="0"/>
                <a:cs typeface="Arial" pitchFamily="34" charset="0"/>
              </a:rPr>
              <a:t>el aprendizaje como actividad personal enmarcada en contextos funcionales, significativos y auténticos.</a:t>
            </a:r>
          </a:p>
        </p:txBody>
      </p:sp>
      <p:sp>
        <p:nvSpPr>
          <p:cNvPr id="13316" name="Rectangle 4"/>
          <p:cNvSpPr>
            <a:spLocks noChangeArrowheads="1"/>
          </p:cNvSpPr>
          <p:nvPr/>
        </p:nvSpPr>
        <p:spPr bwMode="auto">
          <a:xfrm>
            <a:off x="1219200" y="7620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IDEAS PRINCIPALES:</a:t>
            </a:r>
            <a:endParaRPr lang="es-ES" sz="2800">
              <a:solidFill>
                <a:schemeClr val="tx2"/>
              </a:solidFill>
              <a:latin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219200" y="152400"/>
            <a:ext cx="7772400" cy="533400"/>
          </a:xfrm>
        </p:spPr>
        <p:txBody>
          <a:bodyPr/>
          <a:lstStyle/>
          <a:p>
            <a:r>
              <a:rPr lang="es-ES" sz="2000"/>
              <a:t>PARADIGMA CONSTRUCTIVISTA</a:t>
            </a:r>
          </a:p>
        </p:txBody>
      </p:sp>
      <p:sp>
        <p:nvSpPr>
          <p:cNvPr id="14340" name="Rectangle 4"/>
          <p:cNvSpPr>
            <a:spLocks noChangeArrowheads="1"/>
          </p:cNvSpPr>
          <p:nvPr/>
        </p:nvSpPr>
        <p:spPr bwMode="auto">
          <a:xfrm>
            <a:off x="1219200" y="9906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CONCEPCIÓN DEL ALUMNO Y MAESTRO</a:t>
            </a:r>
            <a:r>
              <a:rPr lang="es-ES" sz="2800">
                <a:solidFill>
                  <a:schemeClr val="tx2"/>
                </a:solidFill>
                <a:latin typeface="Times New Roman" pitchFamily="18" charset="0"/>
              </a:rPr>
              <a:t>:</a:t>
            </a:r>
          </a:p>
        </p:txBody>
      </p:sp>
      <p:sp>
        <p:nvSpPr>
          <p:cNvPr id="14342" name="Rectangle 6"/>
          <p:cNvSpPr>
            <a:spLocks noChangeArrowheads="1"/>
          </p:cNvSpPr>
          <p:nvPr/>
        </p:nvSpPr>
        <p:spPr bwMode="auto">
          <a:xfrm>
            <a:off x="914400" y="1676400"/>
            <a:ext cx="7772400" cy="4267200"/>
          </a:xfrm>
          <a:prstGeom prst="rect">
            <a:avLst/>
          </a:prstGeom>
          <a:noFill/>
          <a:ln w="9525">
            <a:noFill/>
            <a:miter lim="800000"/>
            <a:headEnd/>
            <a:tailEnd/>
          </a:ln>
          <a:effectLst/>
        </p:spPr>
        <p:txBody>
          <a:bodyPr/>
          <a:lstStyle/>
          <a:p>
            <a:pPr marL="342900" indent="-342900">
              <a:spcBef>
                <a:spcPct val="20000"/>
              </a:spcBef>
              <a:buFontTx/>
              <a:buChar char="•"/>
            </a:pPr>
            <a:r>
              <a:rPr lang="es-ES" sz="1600">
                <a:latin typeface="Arial" pitchFamily="34" charset="0"/>
                <a:cs typeface="Arial" pitchFamily="34" charset="0"/>
              </a:rPr>
              <a:t>En este proceso de aprendizaje constructivo, el </a:t>
            </a:r>
            <a:r>
              <a:rPr lang="es-ES" sz="1600" b="1">
                <a:latin typeface="Arial" pitchFamily="34" charset="0"/>
                <a:cs typeface="Arial" pitchFamily="34" charset="0"/>
              </a:rPr>
              <a:t>profesor cede su protagonismo al alumno </a:t>
            </a:r>
            <a:r>
              <a:rPr lang="es-ES" sz="1600">
                <a:latin typeface="Arial" pitchFamily="34" charset="0"/>
                <a:cs typeface="Arial" pitchFamily="34" charset="0"/>
              </a:rPr>
              <a:t>quien asume el papel fundamental en su propio proceso de formación. </a:t>
            </a:r>
          </a:p>
          <a:p>
            <a:pPr marL="342900" indent="-342900">
              <a:spcBef>
                <a:spcPct val="20000"/>
              </a:spcBef>
              <a:buFontTx/>
              <a:buChar char="•"/>
            </a:pPr>
            <a:r>
              <a:rPr lang="es-ES" sz="1600">
                <a:latin typeface="Arial" pitchFamily="34" charset="0"/>
                <a:cs typeface="Arial" pitchFamily="34" charset="0"/>
              </a:rPr>
              <a:t>Es el alumno quien se convierte en el </a:t>
            </a:r>
            <a:r>
              <a:rPr lang="es-ES" sz="1600" b="1">
                <a:latin typeface="Arial" pitchFamily="34" charset="0"/>
                <a:cs typeface="Arial" pitchFamily="34" charset="0"/>
              </a:rPr>
              <a:t>responsable de su propio aprendizaje,</a:t>
            </a:r>
            <a:r>
              <a:rPr lang="es-ES" sz="1600">
                <a:latin typeface="Arial" pitchFamily="34" charset="0"/>
                <a:cs typeface="Arial" pitchFamily="34" charset="0"/>
              </a:rPr>
              <a:t> mediante su participación y la colaboración con sus compañeros. Para esto habrá de automatizar nuevas y útiles estructuras intelectuales que le llevarán a desempeñarse con suficiencia no sólo en su entorno social inmediato, sino en su futuro profesional.</a:t>
            </a:r>
            <a:endParaRPr lang="es-ES" sz="1600">
              <a:latin typeface="Arial Unicode MS" pitchFamily="34" charset="-128"/>
              <a:ea typeface="Arial Unicode MS" pitchFamily="34" charset="-128"/>
              <a:cs typeface="Arial Unicode MS" pitchFamily="34" charset="-128"/>
            </a:endParaRPr>
          </a:p>
          <a:p>
            <a:pPr marL="342900" indent="-342900">
              <a:spcBef>
                <a:spcPct val="20000"/>
              </a:spcBef>
              <a:buFontTx/>
              <a:buChar char="•"/>
            </a:pPr>
            <a:r>
              <a:rPr lang="es-ES" sz="1600">
                <a:latin typeface="Arial" pitchFamily="34" charset="0"/>
                <a:cs typeface="Arial" pitchFamily="34" charset="0"/>
              </a:rPr>
              <a:t>Es el propio alumno quien habrá de lograr la </a:t>
            </a:r>
            <a:r>
              <a:rPr lang="es-ES" sz="1600" b="1">
                <a:latin typeface="Arial" pitchFamily="34" charset="0"/>
                <a:cs typeface="Arial" pitchFamily="34" charset="0"/>
              </a:rPr>
              <a:t>transferencia de lo teórico hacia ámbitos prácticos</a:t>
            </a:r>
            <a:r>
              <a:rPr lang="es-ES" sz="1600">
                <a:latin typeface="Arial" pitchFamily="34" charset="0"/>
                <a:cs typeface="Arial" pitchFamily="34" charset="0"/>
              </a:rPr>
              <a:t>, situados en contextos reales.</a:t>
            </a:r>
            <a:endParaRPr lang="es-ES" sz="1600">
              <a:latin typeface="Arial Unicode MS" pitchFamily="34" charset="-128"/>
              <a:ea typeface="Arial Unicode MS" pitchFamily="34" charset="-128"/>
              <a:cs typeface="Arial Unicode MS" pitchFamily="34" charset="-128"/>
            </a:endParaRPr>
          </a:p>
          <a:p>
            <a:pPr marL="342900" indent="-342900">
              <a:spcBef>
                <a:spcPct val="20000"/>
              </a:spcBef>
              <a:buFontTx/>
              <a:buChar char="•"/>
            </a:pPr>
            <a:r>
              <a:rPr lang="es-ES" sz="1600">
                <a:latin typeface="Arial" pitchFamily="34" charset="0"/>
                <a:cs typeface="Arial" pitchFamily="34" charset="0"/>
              </a:rPr>
              <a:t>Es éste el nuevo papel del alumno, un rol imprescindible para su propia formación, un protagonismo que es imposible ceder y que le habrá de proporcionar una infinidad de herramientas significativas que habrán de ponerse a prueba en el devenir de su propio y personal futuro. </a:t>
            </a:r>
            <a:endParaRPr lang="es-ES" sz="1600">
              <a:latin typeface="Arial Unicode MS" pitchFamily="34" charset="-128"/>
              <a:ea typeface="Arial Unicode MS" pitchFamily="34" charset="-128"/>
              <a:cs typeface="Arial Unicode MS" pitchFamily="34" charset="-128"/>
            </a:endParaRPr>
          </a:p>
          <a:p>
            <a:pPr marL="342900" indent="-342900">
              <a:spcBef>
                <a:spcPct val="20000"/>
              </a:spcBef>
              <a:buFontTx/>
              <a:buChar char="•"/>
            </a:pPr>
            <a:r>
              <a:rPr lang="es-ES" sz="1600">
                <a:latin typeface="Arial" pitchFamily="34" charset="0"/>
                <a:cs typeface="Arial" pitchFamily="34" charset="0"/>
              </a:rPr>
              <a:t>Todas estas ideas han tomado matices diferentes, podemos destacar dos de los autores más importantes que han aportado más al constructivismo: Piaget con el "constructivismo psicológico" y Vigotsky con el "constructivismo social".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219200" y="152400"/>
            <a:ext cx="7772400" cy="533400"/>
          </a:xfrm>
        </p:spPr>
        <p:txBody>
          <a:bodyPr/>
          <a:lstStyle/>
          <a:p>
            <a:r>
              <a:rPr lang="es-ES" sz="2000"/>
              <a:t>PARADIGMA CONSTRUCTIVISTA</a:t>
            </a:r>
          </a:p>
        </p:txBody>
      </p:sp>
      <p:sp>
        <p:nvSpPr>
          <p:cNvPr id="15363" name="Rectangle 3"/>
          <p:cNvSpPr>
            <a:spLocks noChangeArrowheads="1"/>
          </p:cNvSpPr>
          <p:nvPr/>
        </p:nvSpPr>
        <p:spPr bwMode="auto">
          <a:xfrm>
            <a:off x="1219200" y="8382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CONSTRUCTIVISMO PSICOLÓGICO</a:t>
            </a:r>
            <a:r>
              <a:rPr lang="es-ES" sz="2800">
                <a:solidFill>
                  <a:schemeClr val="tx2"/>
                </a:solidFill>
                <a:latin typeface="Times New Roman" pitchFamily="18" charset="0"/>
              </a:rPr>
              <a:t>:</a:t>
            </a:r>
          </a:p>
        </p:txBody>
      </p:sp>
      <p:sp>
        <p:nvSpPr>
          <p:cNvPr id="15364" name="Rectangle 4"/>
          <p:cNvSpPr>
            <a:spLocks noChangeArrowheads="1"/>
          </p:cNvSpPr>
          <p:nvPr/>
        </p:nvSpPr>
        <p:spPr bwMode="auto">
          <a:xfrm>
            <a:off x="914400" y="1600200"/>
            <a:ext cx="7772400" cy="4572000"/>
          </a:xfrm>
          <a:prstGeom prst="rect">
            <a:avLst/>
          </a:prstGeom>
          <a:noFill/>
          <a:ln w="9525">
            <a:noFill/>
            <a:miter lim="800000"/>
            <a:headEnd/>
            <a:tailEnd/>
          </a:ln>
          <a:effectLst/>
        </p:spPr>
        <p:txBody>
          <a:bodyPr/>
          <a:lstStyle/>
          <a:p>
            <a:pPr marL="342900" indent="-342900">
              <a:spcBef>
                <a:spcPct val="20000"/>
              </a:spcBef>
              <a:buFontTx/>
              <a:buChar char="•"/>
            </a:pPr>
            <a:r>
              <a:rPr lang="es-ES" sz="1600">
                <a:latin typeface="Arial" pitchFamily="34" charset="0"/>
                <a:cs typeface="Arial" pitchFamily="34" charset="0"/>
              </a:rPr>
              <a:t>Desde esta perspectiva el aprendizaje </a:t>
            </a:r>
            <a:r>
              <a:rPr lang="es-ES" sz="1600" b="1">
                <a:latin typeface="Arial" pitchFamily="34" charset="0"/>
                <a:cs typeface="Arial" pitchFamily="34" charset="0"/>
              </a:rPr>
              <a:t>es fundamentalmente un asunto personal</a:t>
            </a:r>
            <a:r>
              <a:rPr lang="es-ES" sz="1600">
                <a:latin typeface="Arial" pitchFamily="34" charset="0"/>
                <a:cs typeface="Arial" pitchFamily="34" charset="0"/>
              </a:rPr>
              <a:t>. Existe el individuo con su cerebro cuasi-omnipotente, generando hipótesis, usando procesos inductivos y deductivos para entender el mundo y poniendo estas hipótesis a prueba con su experiencia personal. </a:t>
            </a:r>
            <a:endParaRPr lang="es-ES" sz="1600">
              <a:latin typeface="Arial Unicode MS" pitchFamily="34" charset="-128"/>
              <a:ea typeface="Arial Unicode MS" pitchFamily="34" charset="-128"/>
              <a:cs typeface="Arial Unicode MS" pitchFamily="34" charset="-128"/>
            </a:endParaRPr>
          </a:p>
          <a:p>
            <a:pPr marL="342900" indent="-342900">
              <a:spcBef>
                <a:spcPct val="20000"/>
              </a:spcBef>
              <a:buFontTx/>
              <a:buChar char="•"/>
            </a:pPr>
            <a:r>
              <a:rPr lang="es-ES" sz="1600">
                <a:latin typeface="Arial" pitchFamily="34" charset="0"/>
                <a:cs typeface="Arial" pitchFamily="34" charset="0"/>
              </a:rPr>
              <a:t>El motor de esta actividad es el conflicto cognitivo. Una misteriosa fuerza, llamada "deseo de saber", nos irrita y nos empuja a encontrar explicaciones al mundo que nos rodea. Esto es, en toda actividad constructivista debe existir una circunstancia que haga tambalear las estructuras previas de conocimiento y obligue a un reacomodo del viejo conocimiento para asimilar el nuevo. Así, el individuo aprende a cambiar su conocimiento y creencias del mundo, para ajustar las nuevas realidades descubiertas y construir su conocimiento. </a:t>
            </a:r>
            <a:br>
              <a:rPr lang="es-ES" sz="1600">
                <a:latin typeface="Arial" pitchFamily="34" charset="0"/>
                <a:cs typeface="Arial" pitchFamily="34" charset="0"/>
              </a:rPr>
            </a:br>
            <a:r>
              <a:rPr lang="es-ES" sz="1600">
                <a:latin typeface="Arial" pitchFamily="34" charset="0"/>
                <a:cs typeface="Arial" pitchFamily="34" charset="0"/>
              </a:rPr>
              <a:t>Típicamente, en situaciones de aprendizaje académico, </a:t>
            </a:r>
            <a:r>
              <a:rPr lang="es-ES" sz="1600" b="1">
                <a:latin typeface="Arial" pitchFamily="34" charset="0"/>
                <a:cs typeface="Arial" pitchFamily="34" charset="0"/>
              </a:rPr>
              <a:t>se trata de que exista aprendizaje por descubrimiento, experimentación y manipulación de realidades concretas, pensamiento crítico, diálogo y cuestionamiento continuo.</a:t>
            </a:r>
            <a:r>
              <a:rPr lang="es-ES" sz="1600">
                <a:latin typeface="Arial" pitchFamily="34" charset="0"/>
                <a:cs typeface="Arial" pitchFamily="34" charset="0"/>
              </a:rPr>
              <a:t> Detrás de todas estas actividades descansa la suposición de que todo individuo, de alguna manera, será capaz de construir su conocimiento a través de tales actividades. </a:t>
            </a:r>
            <a:endParaRPr lang="es-ES" sz="160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219200" y="152400"/>
            <a:ext cx="7772400" cy="533400"/>
          </a:xfrm>
        </p:spPr>
        <p:txBody>
          <a:bodyPr/>
          <a:lstStyle/>
          <a:p>
            <a:r>
              <a:rPr lang="es-ES" sz="2000"/>
              <a:t>PARADIGMA CONSTRUCTIVISTA</a:t>
            </a:r>
          </a:p>
        </p:txBody>
      </p:sp>
      <p:sp>
        <p:nvSpPr>
          <p:cNvPr id="16387" name="Rectangle 3"/>
          <p:cNvSpPr>
            <a:spLocks noChangeArrowheads="1"/>
          </p:cNvSpPr>
          <p:nvPr/>
        </p:nvSpPr>
        <p:spPr bwMode="auto">
          <a:xfrm>
            <a:off x="1219200" y="8382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CONSTRUCTIVISMO PSICOLÓGICO</a:t>
            </a:r>
            <a:r>
              <a:rPr lang="es-ES" sz="2800">
                <a:solidFill>
                  <a:schemeClr val="tx2"/>
                </a:solidFill>
                <a:latin typeface="Times New Roman" pitchFamily="18" charset="0"/>
              </a:rPr>
              <a:t>:</a:t>
            </a:r>
          </a:p>
        </p:txBody>
      </p:sp>
      <p:sp>
        <p:nvSpPr>
          <p:cNvPr id="16388" name="Rectangle 4"/>
          <p:cNvSpPr>
            <a:spLocks noChangeArrowheads="1"/>
          </p:cNvSpPr>
          <p:nvPr/>
        </p:nvSpPr>
        <p:spPr bwMode="auto">
          <a:xfrm>
            <a:off x="914400" y="1676400"/>
            <a:ext cx="7772400" cy="4572000"/>
          </a:xfrm>
          <a:prstGeom prst="rect">
            <a:avLst/>
          </a:prstGeom>
          <a:noFill/>
          <a:ln w="9525">
            <a:noFill/>
            <a:miter lim="800000"/>
            <a:headEnd/>
            <a:tailEnd/>
          </a:ln>
          <a:effectLst/>
        </p:spPr>
        <p:txBody>
          <a:bodyPr/>
          <a:lstStyle/>
          <a:p>
            <a:pPr marL="342900" indent="-342900">
              <a:spcBef>
                <a:spcPct val="20000"/>
              </a:spcBef>
              <a:buFontTx/>
              <a:buChar char="•"/>
            </a:pPr>
            <a:r>
              <a:rPr lang="es-ES" sz="1600">
                <a:latin typeface="Arial" pitchFamily="34" charset="0"/>
                <a:cs typeface="Arial" pitchFamily="34" charset="0"/>
              </a:rPr>
              <a:t>Variables sociales como uso del lenguaje, clase social, aprendizaje en medios no académicos, concepciones de autoridad y estructura social no son consideradas en esta forma de constructivismo. No importa en que contexto este sumergida la mente del aprendiz, los procesos cognitivos tienen supuestamente una naturaleza casi inexorable en su objetivo de hacer significado de las vivencias del aprendiz. En síntesis, en esta visión del constructivismo la mente puede lograr sus cometidos estando descontextualizada.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219200" y="152400"/>
            <a:ext cx="7772400" cy="533400"/>
          </a:xfrm>
        </p:spPr>
        <p:txBody>
          <a:bodyPr/>
          <a:lstStyle/>
          <a:p>
            <a:r>
              <a:rPr lang="es-ES" sz="2000"/>
              <a:t>PARADIGMA CONSTRUCTIVISTA</a:t>
            </a:r>
          </a:p>
        </p:txBody>
      </p:sp>
      <p:sp>
        <p:nvSpPr>
          <p:cNvPr id="17411" name="Rectangle 3"/>
          <p:cNvSpPr>
            <a:spLocks noChangeArrowheads="1"/>
          </p:cNvSpPr>
          <p:nvPr/>
        </p:nvSpPr>
        <p:spPr bwMode="auto">
          <a:xfrm>
            <a:off x="1219200" y="8382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CONSTRUCTIVISMO SOCIAL</a:t>
            </a:r>
            <a:r>
              <a:rPr lang="es-ES" sz="2800">
                <a:solidFill>
                  <a:schemeClr val="tx2"/>
                </a:solidFill>
                <a:latin typeface="Times New Roman" pitchFamily="18" charset="0"/>
              </a:rPr>
              <a:t>:</a:t>
            </a:r>
          </a:p>
        </p:txBody>
      </p:sp>
      <p:sp>
        <p:nvSpPr>
          <p:cNvPr id="17412" name="Rectangle 4"/>
          <p:cNvSpPr>
            <a:spLocks noChangeArrowheads="1"/>
          </p:cNvSpPr>
          <p:nvPr/>
        </p:nvSpPr>
        <p:spPr bwMode="auto">
          <a:xfrm>
            <a:off x="914400" y="1600200"/>
            <a:ext cx="7772400" cy="4572000"/>
          </a:xfrm>
          <a:prstGeom prst="rect">
            <a:avLst/>
          </a:prstGeom>
          <a:noFill/>
          <a:ln w="9525">
            <a:noFill/>
            <a:miter lim="800000"/>
            <a:headEnd/>
            <a:tailEnd/>
          </a:ln>
          <a:effectLst/>
        </p:spPr>
        <p:txBody>
          <a:bodyPr/>
          <a:lstStyle/>
          <a:p>
            <a:pPr marL="342900" indent="-342900">
              <a:spcBef>
                <a:spcPct val="20000"/>
              </a:spcBef>
              <a:buFontTx/>
              <a:buChar char="•"/>
            </a:pPr>
            <a:r>
              <a:rPr lang="es-ES" sz="1600">
                <a:latin typeface="Arial" pitchFamily="34" charset="0"/>
                <a:cs typeface="Arial" pitchFamily="34" charset="0"/>
              </a:rPr>
              <a:t>En esta teoría, llamada también constructivismo situado, el aprendizaje tiene una interpretación audaz: Sólo en un contexto social se logra aprendizaje significativo. </a:t>
            </a:r>
          </a:p>
          <a:p>
            <a:pPr marL="342900" indent="-342900">
              <a:spcBef>
                <a:spcPct val="20000"/>
              </a:spcBef>
              <a:buFontTx/>
              <a:buChar char="•"/>
            </a:pPr>
            <a:r>
              <a:rPr lang="es-ES" sz="1600">
                <a:latin typeface="Arial" pitchFamily="34" charset="0"/>
                <a:cs typeface="Arial" pitchFamily="34" charset="0"/>
              </a:rPr>
              <a:t>Es decir, contrario a lo que está implícito en la teoría de Piaget, no es el sistema cognitivo lo que estructura significados, sino la interacción social. El intercambio social genera representaciones interpsicológicas que, eventualmente, se han de transformar en representaciones intrapsicológicas, siendo estas últimas, las estructuras de las que hablaba Piaget. </a:t>
            </a:r>
          </a:p>
          <a:p>
            <a:pPr marL="342900" indent="-342900">
              <a:spcBef>
                <a:spcPct val="20000"/>
              </a:spcBef>
              <a:buFontTx/>
              <a:buChar char="•"/>
            </a:pPr>
            <a:r>
              <a:rPr lang="es-ES" sz="1600">
                <a:latin typeface="Arial" pitchFamily="34" charset="0"/>
                <a:cs typeface="Arial" pitchFamily="34" charset="0"/>
              </a:rPr>
              <a:t>El constructivismo social no niega nada de las suposiciones del constructivismo psicológico, sin embargo considera que está incompleto. Lo que pasa en la mente del individuo es fundamentalmente un reflejo de lo que paso en la interacción social.</a:t>
            </a:r>
            <a:endParaRPr lang="es-ES" sz="1600">
              <a:latin typeface="Arial Unicode MS" pitchFamily="34" charset="-128"/>
              <a:ea typeface="Arial Unicode MS" pitchFamily="34" charset="-128"/>
              <a:cs typeface="Arial Unicode MS" pitchFamily="34" charset="-128"/>
            </a:endParaRPr>
          </a:p>
          <a:p>
            <a:pPr marL="342900" indent="-342900">
              <a:spcBef>
                <a:spcPct val="20000"/>
              </a:spcBef>
              <a:buFontTx/>
              <a:buChar char="•"/>
            </a:pPr>
            <a:r>
              <a:rPr lang="es-ES" sz="1600">
                <a:latin typeface="Arial" pitchFamily="34" charset="0"/>
                <a:cs typeface="Arial" pitchFamily="34" charset="0"/>
              </a:rPr>
              <a:t>El origen de todo conocimiento no es entonces la mente humana, sino </a:t>
            </a:r>
            <a:r>
              <a:rPr lang="es-ES" sz="1600" b="1">
                <a:latin typeface="Arial" pitchFamily="34" charset="0"/>
                <a:cs typeface="Arial" pitchFamily="34" charset="0"/>
              </a:rPr>
              <a:t>una sociedad dentro de una cultura dentro de una época histórica</a:t>
            </a:r>
            <a:r>
              <a:rPr lang="es-ES" sz="1600">
                <a:latin typeface="Arial" pitchFamily="34" charset="0"/>
                <a:cs typeface="Arial" pitchFamily="34" charset="0"/>
              </a:rPr>
              <a:t>. </a:t>
            </a:r>
            <a:r>
              <a:rPr lang="es-ES" sz="1600" b="1">
                <a:latin typeface="Arial" pitchFamily="34" charset="0"/>
                <a:cs typeface="Arial" pitchFamily="34" charset="0"/>
              </a:rPr>
              <a:t>El lenguaje es la herramienta cultural de aprendizaje por excelencia</a:t>
            </a:r>
            <a:r>
              <a:rPr lang="es-ES" sz="1600">
                <a:latin typeface="Arial" pitchFamily="34" charset="0"/>
                <a:cs typeface="Arial" pitchFamily="34" charset="0"/>
              </a:rPr>
              <a:t>. El individuo construye su conocimiento por que es capaz de leer, escribir y preguntar a otros y preguntarse a si mismo sobre aquellos asuntos que le interesan. Aun más importante es el hecho de que el individuo construye su conocimiento no por que sea una función natural de su cerebro sino por que literalmente se le ha enseñado a construir a través de un dialogo continuo con otros seres humanos.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219200" y="152400"/>
            <a:ext cx="7772400" cy="533400"/>
          </a:xfrm>
        </p:spPr>
        <p:txBody>
          <a:bodyPr/>
          <a:lstStyle/>
          <a:p>
            <a:r>
              <a:rPr lang="es-ES" sz="2000"/>
              <a:t>PARADIGMA CONSTRUCTIVISTA</a:t>
            </a:r>
          </a:p>
        </p:txBody>
      </p:sp>
      <p:sp>
        <p:nvSpPr>
          <p:cNvPr id="18435" name="Rectangle 3"/>
          <p:cNvSpPr>
            <a:spLocks noChangeArrowheads="1"/>
          </p:cNvSpPr>
          <p:nvPr/>
        </p:nvSpPr>
        <p:spPr bwMode="auto">
          <a:xfrm>
            <a:off x="1219200" y="8382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CONSTRUCTIVISMO SOCIAL</a:t>
            </a:r>
            <a:r>
              <a:rPr lang="es-ES" sz="2800">
                <a:solidFill>
                  <a:schemeClr val="tx2"/>
                </a:solidFill>
                <a:latin typeface="Times New Roman" pitchFamily="18" charset="0"/>
              </a:rPr>
              <a:t>:</a:t>
            </a:r>
          </a:p>
        </p:txBody>
      </p:sp>
      <p:sp>
        <p:nvSpPr>
          <p:cNvPr id="18436" name="Rectangle 4"/>
          <p:cNvSpPr>
            <a:spLocks noChangeArrowheads="1"/>
          </p:cNvSpPr>
          <p:nvPr/>
        </p:nvSpPr>
        <p:spPr bwMode="auto">
          <a:xfrm>
            <a:off x="914400" y="1676400"/>
            <a:ext cx="7772400" cy="4572000"/>
          </a:xfrm>
          <a:prstGeom prst="rect">
            <a:avLst/>
          </a:prstGeom>
          <a:noFill/>
          <a:ln w="9525">
            <a:noFill/>
            <a:miter lim="800000"/>
            <a:headEnd/>
            <a:tailEnd/>
          </a:ln>
          <a:effectLst/>
        </p:spPr>
        <p:txBody>
          <a:bodyPr/>
          <a:lstStyle/>
          <a:p>
            <a:pPr marL="342900" indent="-342900">
              <a:spcBef>
                <a:spcPct val="20000"/>
              </a:spcBef>
              <a:buFontTx/>
              <a:buChar char="•"/>
            </a:pPr>
            <a:r>
              <a:rPr lang="es-ES" sz="1600">
                <a:latin typeface="Arial" pitchFamily="34" charset="0"/>
                <a:cs typeface="Arial" pitchFamily="34" charset="0"/>
              </a:rPr>
              <a:t>No es que el individuo piense y de ahí construye, sino que piensa, comunica lo que ha pensado, confronta con otros sus ideas y de ahí construye. Desde la etapa de desarrollo infantil, el ser humano esta confrontando sus construcciones mentales con su medio ambiente.</a:t>
            </a:r>
            <a:endParaRPr lang="es-ES" sz="1600">
              <a:latin typeface="Arial Unicode MS" pitchFamily="34" charset="-128"/>
              <a:ea typeface="Arial Unicode MS" pitchFamily="34" charset="-128"/>
              <a:cs typeface="Arial Unicode MS" pitchFamily="34" charset="-128"/>
            </a:endParaRPr>
          </a:p>
          <a:p>
            <a:pPr marL="342900" indent="-342900">
              <a:spcBef>
                <a:spcPct val="20000"/>
              </a:spcBef>
              <a:buFontTx/>
              <a:buChar char="•"/>
            </a:pPr>
            <a:r>
              <a:rPr lang="es-ES" sz="1600">
                <a:latin typeface="Arial" pitchFamily="34" charset="0"/>
                <a:cs typeface="Arial" pitchFamily="34" charset="0"/>
              </a:rPr>
              <a:t>Hay un elemento probabilístico de importancia en el constructivismo social. No se niega que algunos individuos pueden ser más inteligentes que otros. Esto es, que en igualdad de circunstancias existan individuos que elaboren estructuras mentales más eficientes que otros. Pero para el constructivismo social esta diferencia es totalmente secundaria cuando se compara con el poder de la interacción social. La construcción mental de significados es altamente improbable si no existe el andamiaje externo dado por un agente social. </a:t>
            </a:r>
            <a:br>
              <a:rPr lang="es-ES" sz="1600">
                <a:latin typeface="Arial" pitchFamily="34" charset="0"/>
                <a:cs typeface="Arial" pitchFamily="34" charset="0"/>
              </a:rPr>
            </a:br>
            <a:r>
              <a:rPr lang="es-ES" sz="1600">
                <a:latin typeface="Arial" pitchFamily="34" charset="0"/>
                <a:cs typeface="Arial" pitchFamily="34" charset="0"/>
              </a:rPr>
              <a:t>La mente para lograr sus cometidos constructivistas, necesita no sólo de sí misma, sino del contexto social que la soporta. La mente, en resumen, tiene marcada con tinta imborrable los parámetros de pensamiento impuestos por un contexto social.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es-ES"/>
              <a:t>LOS PARADIGMAS DE LA EDUCACIÓN</a:t>
            </a:r>
          </a:p>
        </p:txBody>
      </p:sp>
      <p:sp>
        <p:nvSpPr>
          <p:cNvPr id="2051" name="Rectangle 3"/>
          <p:cNvSpPr>
            <a:spLocks noGrp="1" noChangeArrowheads="1"/>
          </p:cNvSpPr>
          <p:nvPr>
            <p:ph type="body" sz="half" idx="1"/>
          </p:nvPr>
        </p:nvSpPr>
        <p:spPr>
          <a:xfrm>
            <a:off x="1370013" y="1752600"/>
            <a:ext cx="3513137" cy="4114800"/>
          </a:xfrm>
        </p:spPr>
        <p:txBody>
          <a:bodyPr/>
          <a:lstStyle/>
          <a:p>
            <a:pPr algn="ctr">
              <a:lnSpc>
                <a:spcPct val="90000"/>
              </a:lnSpc>
              <a:buFont typeface="Wingdings" pitchFamily="2" charset="2"/>
              <a:buNone/>
            </a:pPr>
            <a:r>
              <a:rPr lang="es-ES" sz="1700" b="1"/>
              <a:t>PARADIGMA </a:t>
            </a:r>
          </a:p>
          <a:p>
            <a:pPr algn="ctr">
              <a:lnSpc>
                <a:spcPct val="90000"/>
              </a:lnSpc>
              <a:buFont typeface="Wingdings" pitchFamily="2" charset="2"/>
              <a:buNone/>
            </a:pPr>
            <a:r>
              <a:rPr lang="es-ES" sz="1700" b="1"/>
              <a:t>CONDUCTISTA</a:t>
            </a:r>
            <a:r>
              <a:rPr lang="es-ES" sz="1500"/>
              <a:t> </a:t>
            </a:r>
          </a:p>
          <a:p>
            <a:pPr algn="ctr">
              <a:lnSpc>
                <a:spcPct val="90000"/>
              </a:lnSpc>
              <a:buFont typeface="Wingdings" pitchFamily="2" charset="2"/>
              <a:buNone/>
            </a:pPr>
            <a:endParaRPr lang="es-ES" sz="1500"/>
          </a:p>
          <a:p>
            <a:pPr>
              <a:lnSpc>
                <a:spcPct val="90000"/>
              </a:lnSpc>
            </a:pPr>
            <a:r>
              <a:rPr lang="es-ES" sz="1500">
                <a:hlinkClick r:id="rId2" action="ppaction://hlinksldjump"/>
              </a:rPr>
              <a:t>ORÍGEN Y FUNDAMENTOS</a:t>
            </a:r>
            <a:endParaRPr lang="es-ES" sz="1500"/>
          </a:p>
          <a:p>
            <a:pPr>
              <a:lnSpc>
                <a:spcPct val="90000"/>
              </a:lnSpc>
            </a:pPr>
            <a:r>
              <a:rPr lang="es-ES" sz="1500">
                <a:hlinkClick r:id="rId3" action="ppaction://hlinksldjump"/>
              </a:rPr>
              <a:t>IDEAS PRINCIPALES</a:t>
            </a:r>
            <a:endParaRPr lang="es-ES" sz="1500"/>
          </a:p>
          <a:p>
            <a:pPr>
              <a:lnSpc>
                <a:spcPct val="90000"/>
              </a:lnSpc>
            </a:pPr>
            <a:r>
              <a:rPr lang="es-ES" sz="1500">
                <a:hlinkClick r:id="rId4" action="ppaction://hlinksldjump"/>
              </a:rPr>
              <a:t>CONCEPCIÓN DEL ALUMNO Y DEL MAESTRO</a:t>
            </a:r>
            <a:endParaRPr lang="es-ES" sz="1500"/>
          </a:p>
          <a:p>
            <a:pPr>
              <a:lnSpc>
                <a:spcPct val="90000"/>
              </a:lnSpc>
            </a:pPr>
            <a:endParaRPr lang="es-ES" sz="1500"/>
          </a:p>
          <a:p>
            <a:pPr algn="ctr">
              <a:lnSpc>
                <a:spcPct val="90000"/>
              </a:lnSpc>
              <a:buFont typeface="Wingdings" pitchFamily="2" charset="2"/>
              <a:buNone/>
            </a:pPr>
            <a:r>
              <a:rPr lang="es-ES" sz="1700" b="1"/>
              <a:t>PARADIGMA </a:t>
            </a:r>
          </a:p>
          <a:p>
            <a:pPr algn="ctr">
              <a:lnSpc>
                <a:spcPct val="90000"/>
              </a:lnSpc>
              <a:buFont typeface="Wingdings" pitchFamily="2" charset="2"/>
              <a:buNone/>
            </a:pPr>
            <a:r>
              <a:rPr lang="es-ES" sz="1700" b="1"/>
              <a:t>COGNITIVO</a:t>
            </a:r>
          </a:p>
          <a:p>
            <a:pPr algn="ctr">
              <a:lnSpc>
                <a:spcPct val="90000"/>
              </a:lnSpc>
              <a:buFont typeface="Wingdings" pitchFamily="2" charset="2"/>
              <a:buNone/>
            </a:pPr>
            <a:endParaRPr lang="es-ES" sz="1500"/>
          </a:p>
          <a:p>
            <a:pPr eaLnBrk="0" hangingPunct="0">
              <a:lnSpc>
                <a:spcPct val="90000"/>
              </a:lnSpc>
              <a:spcBef>
                <a:spcPct val="0"/>
              </a:spcBef>
            </a:pPr>
            <a:r>
              <a:rPr lang="es-ES" sz="1500">
                <a:hlinkClick r:id="rId5" action="ppaction://hlinksldjump"/>
              </a:rPr>
              <a:t>ORÍGEN Y FUNDAMENTOS </a:t>
            </a:r>
            <a:endParaRPr lang="es-ES" sz="1500"/>
          </a:p>
          <a:p>
            <a:pPr eaLnBrk="0" hangingPunct="0">
              <a:lnSpc>
                <a:spcPct val="90000"/>
              </a:lnSpc>
              <a:spcBef>
                <a:spcPct val="0"/>
              </a:spcBef>
            </a:pPr>
            <a:r>
              <a:rPr lang="es-ES" sz="1500">
                <a:hlinkClick r:id="rId6" action="ppaction://hlinksldjump"/>
              </a:rPr>
              <a:t>IDEAS PRINCIPALES</a:t>
            </a:r>
            <a:endParaRPr lang="es-ES" sz="1500"/>
          </a:p>
          <a:p>
            <a:pPr>
              <a:lnSpc>
                <a:spcPct val="90000"/>
              </a:lnSpc>
            </a:pPr>
            <a:r>
              <a:rPr lang="es-ES" sz="1500">
                <a:hlinkClick r:id="rId7" action="ppaction://hlinksldjump"/>
              </a:rPr>
              <a:t>CONCEPCIÓN DEL ALUMNO Y DEL MAESTRO</a:t>
            </a:r>
            <a:endParaRPr lang="es-ES" sz="1500"/>
          </a:p>
        </p:txBody>
      </p:sp>
      <p:sp>
        <p:nvSpPr>
          <p:cNvPr id="2053" name="Rectangle 5"/>
          <p:cNvSpPr>
            <a:spLocks noChangeArrowheads="1"/>
          </p:cNvSpPr>
          <p:nvPr/>
        </p:nvSpPr>
        <p:spPr bwMode="auto">
          <a:xfrm>
            <a:off x="4724400" y="1754188"/>
            <a:ext cx="3733800" cy="4114800"/>
          </a:xfrm>
          <a:prstGeom prst="rect">
            <a:avLst/>
          </a:prstGeom>
          <a:noFill/>
          <a:ln w="9525">
            <a:noFill/>
            <a:miter lim="800000"/>
            <a:headEnd/>
            <a:tailEnd/>
          </a:ln>
          <a:effectLst/>
        </p:spPr>
        <p:txBody>
          <a:bodyPr/>
          <a:lstStyle/>
          <a:p>
            <a:pPr marL="342900" indent="-342900" algn="ctr">
              <a:lnSpc>
                <a:spcPct val="90000"/>
              </a:lnSpc>
              <a:spcBef>
                <a:spcPct val="20000"/>
              </a:spcBef>
            </a:pPr>
            <a:r>
              <a:rPr lang="es-ES" sz="1700" b="1"/>
              <a:t>PARADIGMA </a:t>
            </a:r>
          </a:p>
          <a:p>
            <a:pPr marL="342900" indent="-342900" algn="ctr">
              <a:lnSpc>
                <a:spcPct val="90000"/>
              </a:lnSpc>
              <a:spcBef>
                <a:spcPct val="20000"/>
              </a:spcBef>
            </a:pPr>
            <a:r>
              <a:rPr lang="es-ES" sz="1700" b="1"/>
              <a:t>HISTÓRICO-SOCIAL</a:t>
            </a:r>
          </a:p>
          <a:p>
            <a:pPr marL="342900" indent="-342900" algn="ctr">
              <a:lnSpc>
                <a:spcPct val="90000"/>
              </a:lnSpc>
              <a:spcBef>
                <a:spcPct val="20000"/>
              </a:spcBef>
            </a:pPr>
            <a:endParaRPr lang="es-ES">
              <a:latin typeface="Times New Roman" pitchFamily="18" charset="0"/>
            </a:endParaRPr>
          </a:p>
          <a:p>
            <a:pPr marL="342900" indent="-342900">
              <a:lnSpc>
                <a:spcPct val="90000"/>
              </a:lnSpc>
              <a:spcBef>
                <a:spcPct val="20000"/>
              </a:spcBef>
              <a:buFontTx/>
              <a:buChar char="o"/>
            </a:pPr>
            <a:r>
              <a:rPr lang="es-ES" sz="1500">
                <a:hlinkClick r:id="rId8" action="ppaction://hlinksldjump"/>
              </a:rPr>
              <a:t>ORÍGEN Y FUNDAMENTOS</a:t>
            </a:r>
            <a:endParaRPr lang="es-ES" sz="1500"/>
          </a:p>
          <a:p>
            <a:pPr marL="342900" indent="-342900">
              <a:lnSpc>
                <a:spcPct val="90000"/>
              </a:lnSpc>
              <a:spcBef>
                <a:spcPct val="20000"/>
              </a:spcBef>
              <a:buFontTx/>
              <a:buChar char="o"/>
            </a:pPr>
            <a:r>
              <a:rPr lang="es-ES" sz="1500">
                <a:hlinkClick r:id="rId9" action="ppaction://hlinksldjump"/>
              </a:rPr>
              <a:t>IDEAS PRINCIPALES</a:t>
            </a:r>
            <a:endParaRPr lang="es-ES" sz="1500"/>
          </a:p>
          <a:p>
            <a:pPr marL="342900" indent="-342900">
              <a:lnSpc>
                <a:spcPct val="90000"/>
              </a:lnSpc>
              <a:spcBef>
                <a:spcPct val="20000"/>
              </a:spcBef>
              <a:buFontTx/>
              <a:buChar char="o"/>
            </a:pPr>
            <a:r>
              <a:rPr lang="es-ES" sz="1500">
                <a:hlinkClick r:id="rId10" action="ppaction://hlinksldjump"/>
              </a:rPr>
              <a:t>CONCEPCIÓN DEL ALUMNO Y DEL MAESTRO</a:t>
            </a:r>
            <a:endParaRPr lang="es-ES" sz="1500"/>
          </a:p>
          <a:p>
            <a:pPr marL="342900" indent="-342900">
              <a:lnSpc>
                <a:spcPct val="90000"/>
              </a:lnSpc>
              <a:spcBef>
                <a:spcPct val="20000"/>
              </a:spcBef>
              <a:buFontTx/>
              <a:buChar char="•"/>
            </a:pPr>
            <a:endParaRPr lang="es-ES" sz="1500" b="1"/>
          </a:p>
          <a:p>
            <a:pPr marL="342900" indent="-342900" algn="ctr">
              <a:lnSpc>
                <a:spcPct val="90000"/>
              </a:lnSpc>
              <a:spcBef>
                <a:spcPct val="20000"/>
              </a:spcBef>
            </a:pPr>
            <a:r>
              <a:rPr lang="es-ES" sz="1700" b="1"/>
              <a:t>PARADIGMA </a:t>
            </a:r>
          </a:p>
          <a:p>
            <a:pPr marL="342900" indent="-342900" algn="ctr">
              <a:lnSpc>
                <a:spcPct val="90000"/>
              </a:lnSpc>
              <a:spcBef>
                <a:spcPct val="20000"/>
              </a:spcBef>
            </a:pPr>
            <a:r>
              <a:rPr lang="es-ES" sz="1700" b="1"/>
              <a:t>CONSTRUCTIVISTA</a:t>
            </a:r>
          </a:p>
          <a:p>
            <a:pPr marL="342900" indent="-342900" algn="ctr">
              <a:lnSpc>
                <a:spcPct val="90000"/>
              </a:lnSpc>
              <a:spcBef>
                <a:spcPct val="20000"/>
              </a:spcBef>
            </a:pPr>
            <a:endParaRPr lang="es-ES" b="1">
              <a:latin typeface="Times New Roman" pitchFamily="18" charset="0"/>
            </a:endParaRPr>
          </a:p>
          <a:p>
            <a:pPr marL="342900" indent="-342900">
              <a:lnSpc>
                <a:spcPct val="90000"/>
              </a:lnSpc>
              <a:spcBef>
                <a:spcPct val="20000"/>
              </a:spcBef>
              <a:buFontTx/>
              <a:buChar char="o"/>
            </a:pPr>
            <a:r>
              <a:rPr lang="es-ES" sz="1500">
                <a:hlinkClick r:id="rId11" action="ppaction://hlinksldjump"/>
              </a:rPr>
              <a:t>ORÍGEN Y FUNDAMENTOS</a:t>
            </a:r>
            <a:endParaRPr lang="es-ES" sz="1500"/>
          </a:p>
          <a:p>
            <a:pPr marL="342900" indent="-342900">
              <a:lnSpc>
                <a:spcPct val="90000"/>
              </a:lnSpc>
              <a:spcBef>
                <a:spcPct val="20000"/>
              </a:spcBef>
              <a:buFontTx/>
              <a:buChar char="o"/>
            </a:pPr>
            <a:r>
              <a:rPr lang="es-ES" sz="1500">
                <a:hlinkClick r:id="rId12" action="ppaction://hlinksldjump"/>
              </a:rPr>
              <a:t>IDEAS PRINCIPALES</a:t>
            </a:r>
            <a:endParaRPr lang="es-ES" sz="1500"/>
          </a:p>
          <a:p>
            <a:pPr marL="342900" indent="-342900">
              <a:lnSpc>
                <a:spcPct val="90000"/>
              </a:lnSpc>
              <a:spcBef>
                <a:spcPct val="20000"/>
              </a:spcBef>
              <a:buFontTx/>
              <a:buChar char="o"/>
            </a:pPr>
            <a:r>
              <a:rPr lang="es-ES" sz="1500">
                <a:hlinkClick r:id="rId13" action="ppaction://hlinksldjump"/>
              </a:rPr>
              <a:t>CONCEPCIÓN DEL ALUMNO Y DEL MAESTRO</a:t>
            </a:r>
            <a:endParaRPr lang="es-ES" sz="1500"/>
          </a:p>
          <a:p>
            <a:pPr marL="342900" indent="-342900">
              <a:lnSpc>
                <a:spcPct val="90000"/>
              </a:lnSpc>
              <a:spcBef>
                <a:spcPct val="20000"/>
              </a:spcBef>
              <a:buFontTx/>
              <a:buChar char="o"/>
            </a:pPr>
            <a:r>
              <a:rPr lang="es-ES" sz="1500">
                <a:hlinkClick r:id="rId14" action="ppaction://hlinksldjump"/>
              </a:rPr>
              <a:t>CONSTRUCTIVISMO PSICOLOGICO</a:t>
            </a:r>
            <a:endParaRPr lang="es-ES" sz="1500"/>
          </a:p>
          <a:p>
            <a:pPr marL="342900" indent="-342900">
              <a:lnSpc>
                <a:spcPct val="90000"/>
              </a:lnSpc>
              <a:spcBef>
                <a:spcPct val="20000"/>
              </a:spcBef>
              <a:buFontTx/>
              <a:buChar char="o"/>
            </a:pPr>
            <a:r>
              <a:rPr lang="es-ES" sz="1500">
                <a:hlinkClick r:id="rId15" action="ppaction://hlinksldjump"/>
              </a:rPr>
              <a:t>CONSTRUCTIVISMO SOCIAL</a:t>
            </a:r>
            <a:endParaRPr lang="es-ES" sz="15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219200" y="152400"/>
            <a:ext cx="7772400" cy="533400"/>
          </a:xfrm>
        </p:spPr>
        <p:txBody>
          <a:bodyPr/>
          <a:lstStyle/>
          <a:p>
            <a:r>
              <a:rPr lang="es-ES" sz="2000"/>
              <a:t>PARADIGMA CONDUCTISTA</a:t>
            </a:r>
          </a:p>
        </p:txBody>
      </p:sp>
      <p:sp>
        <p:nvSpPr>
          <p:cNvPr id="3075" name="Rectangle 3"/>
          <p:cNvSpPr>
            <a:spLocks noGrp="1" noChangeArrowheads="1"/>
          </p:cNvSpPr>
          <p:nvPr>
            <p:ph type="body" idx="1"/>
          </p:nvPr>
        </p:nvSpPr>
        <p:spPr>
          <a:xfrm>
            <a:off x="1066800" y="1600200"/>
            <a:ext cx="7772400" cy="4724400"/>
          </a:xfrm>
        </p:spPr>
        <p:txBody>
          <a:bodyPr/>
          <a:lstStyle/>
          <a:p>
            <a:r>
              <a:rPr lang="es-ES" sz="1300">
                <a:latin typeface="Arial" pitchFamily="34" charset="0"/>
                <a:cs typeface="Arial" pitchFamily="34" charset="0"/>
              </a:rPr>
              <a:t>El conductismo surge como una teoría psicológica y posteriormente se adapta su uso en la educación. Esta es la primera teoría que viene a influenciar fuertemente la forma como se entiende el aprendizaje humano. Antes del surgimiento del conductismo el aprendizaje era concebido como un proceso interno y era investigado a través de un método llamado "introspección" en el que se le pedía a las personas que describieran qué era lo que estaban pensando.</a:t>
            </a:r>
            <a:endParaRPr lang="es-ES" sz="1300">
              <a:latin typeface="Arial Unicode MS" pitchFamily="34" charset="-128"/>
              <a:ea typeface="Arial Unicode MS" pitchFamily="34" charset="-128"/>
              <a:cs typeface="Arial Unicode MS" pitchFamily="34" charset="-128"/>
            </a:endParaRPr>
          </a:p>
          <a:p>
            <a:r>
              <a:rPr lang="es-ES" sz="1300">
                <a:latin typeface="Arial" pitchFamily="34" charset="0"/>
                <a:cs typeface="Arial" pitchFamily="34" charset="0"/>
              </a:rPr>
              <a:t>A partir de esto surge el conductismo, como un rechazo al método de "introspección" y con una propuesta de un enfoque externo, en la que las mediciones se realizan a través de fenómenos observables. </a:t>
            </a:r>
            <a:endParaRPr lang="es-ES" sz="1300">
              <a:latin typeface="Arial Unicode MS" pitchFamily="34" charset="-128"/>
              <a:ea typeface="Arial Unicode MS" pitchFamily="34" charset="-128"/>
              <a:cs typeface="Arial Unicode MS" pitchFamily="34" charset="-128"/>
            </a:endParaRPr>
          </a:p>
          <a:p>
            <a:r>
              <a:rPr lang="es-ES" sz="1300">
                <a:latin typeface="Arial" pitchFamily="34" charset="0"/>
                <a:cs typeface="Arial" pitchFamily="34" charset="0"/>
              </a:rPr>
              <a:t>Sus inicios se remontan a las primeras décadas del siglo XX, su fundador fué </a:t>
            </a:r>
            <a:r>
              <a:rPr lang="es-ES" sz="1300" b="1">
                <a:latin typeface="Arial" pitchFamily="34" charset="0"/>
                <a:cs typeface="Arial" pitchFamily="34" charset="0"/>
              </a:rPr>
              <a:t>J.B. Watson</a:t>
            </a:r>
            <a:r>
              <a:rPr lang="es-ES" sz="1300">
                <a:latin typeface="Arial" pitchFamily="34" charset="0"/>
                <a:cs typeface="Arial" pitchFamily="34" charset="0"/>
              </a:rPr>
              <a:t>. De acuerdo con Watson " para que la psicología lograra un estatus verdaderamente científico, tenía que olvidarse del estudio de la conciencia y los procesos mentales (procesos inobservables) y, en consecuencia, nombrar a la conducta (los procesos observables) su objeto de estudio". Las bases del conductismo watsoniano se encuentran en las obras de autores como </a:t>
            </a:r>
            <a:r>
              <a:rPr lang="es-ES" sz="1300" b="1">
                <a:latin typeface="Arial" pitchFamily="34" charset="0"/>
                <a:cs typeface="Arial" pitchFamily="34" charset="0"/>
              </a:rPr>
              <a:t>Pavlov y Thorndike. </a:t>
            </a:r>
            <a:endParaRPr lang="es-ES" sz="1300">
              <a:latin typeface="Arial Unicode MS" pitchFamily="34" charset="-128"/>
              <a:ea typeface="Arial Unicode MS" pitchFamily="34" charset="-128"/>
              <a:cs typeface="Arial Unicode MS" pitchFamily="34" charset="-128"/>
            </a:endParaRPr>
          </a:p>
          <a:p>
            <a:r>
              <a:rPr lang="es-ES" sz="1300">
                <a:latin typeface="Arial" pitchFamily="34" charset="0"/>
                <a:cs typeface="Arial" pitchFamily="34" charset="0"/>
              </a:rPr>
              <a:t>En los años 20 el conductismo watsoniano tuvo gran aceptación entre los estudiosos de la materia y rápidamente se asocio a otras escuelas con principios similares, tal fué el caso de </a:t>
            </a:r>
            <a:r>
              <a:rPr lang="es-ES" sz="1300" b="1">
                <a:latin typeface="Arial" pitchFamily="34" charset="0"/>
                <a:cs typeface="Arial" pitchFamily="34" charset="0"/>
              </a:rPr>
              <a:t>B.F. Skinner</a:t>
            </a:r>
            <a:r>
              <a:rPr lang="es-ES" sz="1300">
                <a:latin typeface="Arial" pitchFamily="34" charset="0"/>
                <a:cs typeface="Arial" pitchFamily="34" charset="0"/>
              </a:rPr>
              <a:t> con el conductismo operante, cuyas ideas llegaron a convertirse en la principal corriente del conductismo.</a:t>
            </a:r>
            <a:endParaRPr lang="es-ES" sz="1300">
              <a:latin typeface="Arial Unicode MS" pitchFamily="34" charset="-128"/>
              <a:ea typeface="Arial Unicode MS" pitchFamily="34" charset="-128"/>
              <a:cs typeface="Arial Unicode MS" pitchFamily="34" charset="-128"/>
            </a:endParaRPr>
          </a:p>
          <a:p>
            <a:r>
              <a:rPr lang="es-ES" sz="1300">
                <a:latin typeface="Arial" pitchFamily="34" charset="0"/>
                <a:cs typeface="Arial" pitchFamily="34" charset="0"/>
              </a:rPr>
              <a:t>Desde una perspectiva conductista el aprendizaje es definido como un cambio observable en el comportamiento, los procesos internos (procesos mentales superiores) son considerados irrelevantes para el estudio del aprendizaje humano ya que estos no pueden ser medibles ni observables de manera directa.</a:t>
            </a:r>
            <a:endParaRPr lang="es-ES" sz="1300"/>
          </a:p>
        </p:txBody>
      </p:sp>
      <p:sp>
        <p:nvSpPr>
          <p:cNvPr id="3076" name="Rectangle 4"/>
          <p:cNvSpPr>
            <a:spLocks noChangeArrowheads="1"/>
          </p:cNvSpPr>
          <p:nvPr/>
        </p:nvSpPr>
        <p:spPr bwMode="auto">
          <a:xfrm>
            <a:off x="1219200" y="7620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ORÍGEN Y FUNDAMENTOS</a:t>
            </a:r>
            <a:r>
              <a:rPr lang="es-ES" sz="2800">
                <a:solidFill>
                  <a:schemeClr val="tx2"/>
                </a:solidFill>
                <a:latin typeface="Times New Roman" pitchFamily="18"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19200" y="152400"/>
            <a:ext cx="7772400" cy="533400"/>
          </a:xfrm>
        </p:spPr>
        <p:txBody>
          <a:bodyPr/>
          <a:lstStyle/>
          <a:p>
            <a:r>
              <a:rPr lang="es-ES" sz="2000"/>
              <a:t>PARADIGMA CONDUCTISTA</a:t>
            </a:r>
          </a:p>
        </p:txBody>
      </p:sp>
      <p:sp>
        <p:nvSpPr>
          <p:cNvPr id="4099" name="Rectangle 3"/>
          <p:cNvSpPr>
            <a:spLocks noGrp="1" noChangeArrowheads="1"/>
          </p:cNvSpPr>
          <p:nvPr>
            <p:ph type="body" idx="1"/>
          </p:nvPr>
        </p:nvSpPr>
        <p:spPr>
          <a:xfrm>
            <a:off x="1066800" y="1600200"/>
            <a:ext cx="7772400" cy="4724400"/>
          </a:xfrm>
        </p:spPr>
        <p:txBody>
          <a:bodyPr/>
          <a:lstStyle/>
          <a:p>
            <a:pPr>
              <a:lnSpc>
                <a:spcPct val="90000"/>
              </a:lnSpc>
            </a:pPr>
            <a:r>
              <a:rPr lang="es-ES" sz="1300">
                <a:latin typeface="Arial" pitchFamily="34" charset="0"/>
                <a:cs typeface="Arial" pitchFamily="34" charset="0"/>
              </a:rPr>
              <a:t>El estudio del aprendizaje debe enfocarse en fenómenos observables y medibles. Sus fundamentos nos hablan de un aprendizaje producto de una relación "</a:t>
            </a:r>
            <a:r>
              <a:rPr lang="es-ES" sz="1300" b="1">
                <a:latin typeface="Arial" pitchFamily="34" charset="0"/>
                <a:cs typeface="Arial" pitchFamily="34" charset="0"/>
              </a:rPr>
              <a:t>estímulo - respuesta</a:t>
            </a:r>
            <a:r>
              <a:rPr lang="es-ES" sz="1300">
                <a:latin typeface="Arial" pitchFamily="34" charset="0"/>
                <a:cs typeface="Arial" pitchFamily="34" charset="0"/>
              </a:rPr>
              <a:t>". Los procesos internos tales como el pensamiento y la motivación, no pueden ser observados ni medidos directamente por lo que no son relevantes a la investigación científica del aprendizaje. </a:t>
            </a:r>
            <a:br>
              <a:rPr lang="es-ES" sz="1300">
                <a:latin typeface="Arial" pitchFamily="34" charset="0"/>
                <a:cs typeface="Arial" pitchFamily="34" charset="0"/>
              </a:rPr>
            </a:br>
            <a:r>
              <a:rPr lang="es-ES" sz="1300">
                <a:latin typeface="Arial" pitchFamily="34" charset="0"/>
                <a:cs typeface="Arial" pitchFamily="34" charset="0"/>
              </a:rPr>
              <a:t>El aprendizaje únicamente ocurre cuando se observa un cambio en el comportamiento. Si no hay c</a:t>
            </a:r>
            <a:r>
              <a:rPr lang="es-ES" sz="1300" b="1">
                <a:latin typeface="Arial" pitchFamily="34" charset="0"/>
                <a:cs typeface="Arial" pitchFamily="34" charset="0"/>
              </a:rPr>
              <a:t>ambio observable no hay aprendizaje. </a:t>
            </a:r>
            <a:endParaRPr lang="es-ES" sz="1300">
              <a:latin typeface="Arial Unicode MS" pitchFamily="34" charset="-128"/>
              <a:ea typeface="Arial Unicode MS" pitchFamily="34" charset="-128"/>
              <a:cs typeface="Arial Unicode MS" pitchFamily="34" charset="-128"/>
            </a:endParaRPr>
          </a:p>
          <a:p>
            <a:pPr>
              <a:lnSpc>
                <a:spcPct val="90000"/>
              </a:lnSpc>
            </a:pPr>
            <a:r>
              <a:rPr lang="es-ES" sz="1300">
                <a:latin typeface="Arial" pitchFamily="34" charset="0"/>
                <a:cs typeface="Arial" pitchFamily="34" charset="0"/>
              </a:rPr>
              <a:t>El mayor legado del conductismo consiste en sus aportaciones científicas sobre el comportamiento humano, en sus esfuerzos por resolver problemas relacionados con la conducta humana y el modelamiento de conductas, que si bien no pueden solucionarse totalmente a base de "premio-castigo", nos enseña que el uso de refuerzos pueden fortalecer conductas apropiadas y su desuso debilitar las no deseadas. </a:t>
            </a:r>
            <a:r>
              <a:rPr lang="es-ES" sz="1300" b="1">
                <a:latin typeface="Arial" pitchFamily="34" charset="0"/>
                <a:cs typeface="Arial" pitchFamily="34" charset="0"/>
              </a:rPr>
              <a:t>La asignación de calificaciones, recompensas y castigos son también aportaciones de esta teoría</a:t>
            </a:r>
            <a:r>
              <a:rPr lang="es-ES" sz="1300">
                <a:latin typeface="Arial" pitchFamily="34" charset="0"/>
                <a:cs typeface="Arial" pitchFamily="34" charset="0"/>
              </a:rPr>
              <a:t>. </a:t>
            </a:r>
            <a:endParaRPr lang="es-ES" sz="1300">
              <a:latin typeface="Arial Unicode MS" pitchFamily="34" charset="-128"/>
              <a:ea typeface="Arial Unicode MS" pitchFamily="34" charset="-128"/>
              <a:cs typeface="Arial Unicode MS" pitchFamily="34" charset="-128"/>
            </a:endParaRPr>
          </a:p>
          <a:p>
            <a:pPr>
              <a:lnSpc>
                <a:spcPct val="90000"/>
              </a:lnSpc>
            </a:pPr>
            <a:r>
              <a:rPr lang="es-ES" sz="1300">
                <a:latin typeface="Arial" pitchFamily="34" charset="0"/>
                <a:cs typeface="Arial" pitchFamily="34" charset="0"/>
              </a:rPr>
              <a:t>Los principios de las ideas conductistas pueden aplicarse con éxito en la adquisición de conocimientos memorísticos, que suponen niveles primarios de comprensión, como por ejemplo el aprendizaje de las capitales del mundo o las tablas de multiplicar. Sin embargo esto presenta una limitación importante: que la repetición no garantiza asimilación de la nueva conducta, sino sólo su ejecución (sabe multiplicar pero no sabe cuando debe hacerlo, se sabe las tablas de multiplicar pero no sabe resolver un problema en el que tiene que utilizar la multiplicación), esto indica que la situación aprendida no es fácilmente traspasable a otras situaciones.</a:t>
            </a:r>
            <a:endParaRPr lang="es-ES" sz="1300">
              <a:latin typeface="Arial Unicode MS" pitchFamily="34" charset="-128"/>
              <a:ea typeface="Arial Unicode MS" pitchFamily="34" charset="-128"/>
              <a:cs typeface="Arial Unicode MS" pitchFamily="34" charset="-128"/>
            </a:endParaRPr>
          </a:p>
          <a:p>
            <a:pPr>
              <a:lnSpc>
                <a:spcPct val="90000"/>
              </a:lnSpc>
            </a:pPr>
            <a:r>
              <a:rPr lang="es-ES" sz="1300">
                <a:latin typeface="Arial" pitchFamily="34" charset="0"/>
                <a:cs typeface="Arial" pitchFamily="34" charset="0"/>
              </a:rPr>
              <a:t>También los principios conductistas pueden aplicarse eficazmente en el entrenamiento de adultos para determinados trabajos, donde la preparación "</a:t>
            </a:r>
            <a:r>
              <a:rPr lang="es-ES" sz="1300" b="1">
                <a:latin typeface="Arial" pitchFamily="34" charset="0"/>
                <a:cs typeface="Arial" pitchFamily="34" charset="0"/>
              </a:rPr>
              <a:t>estímulo-respuesta"</a:t>
            </a:r>
            <a:r>
              <a:rPr lang="es-ES" sz="1300">
                <a:latin typeface="Arial" pitchFamily="34" charset="0"/>
                <a:cs typeface="Arial" pitchFamily="34" charset="0"/>
              </a:rPr>
              <a:t> es útil e incluso imprescindible, por ejemplo: preparar maquinistas de tren o pilotos en una línea área para afrontar una situación de emergencia, en la que cual la rapidez de respuestas es una de las exigencias para el éxito y lleva consigo un adiestramiento estímulo-respuesta.</a:t>
            </a:r>
            <a:endParaRPr lang="es-ES" sz="1300"/>
          </a:p>
        </p:txBody>
      </p:sp>
      <p:sp>
        <p:nvSpPr>
          <p:cNvPr id="4100" name="Rectangle 4"/>
          <p:cNvSpPr>
            <a:spLocks noChangeArrowheads="1"/>
          </p:cNvSpPr>
          <p:nvPr/>
        </p:nvSpPr>
        <p:spPr bwMode="auto">
          <a:xfrm>
            <a:off x="1219200" y="7620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IDEAS PRINCIPALES</a:t>
            </a:r>
            <a:r>
              <a:rPr lang="es-ES" sz="2800">
                <a:solidFill>
                  <a:schemeClr val="tx2"/>
                </a:solidFill>
                <a:latin typeface="Times New Roman" pitchFamily="18" charset="0"/>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219200" y="152400"/>
            <a:ext cx="7772400" cy="533400"/>
          </a:xfrm>
        </p:spPr>
        <p:txBody>
          <a:bodyPr/>
          <a:lstStyle/>
          <a:p>
            <a:r>
              <a:rPr lang="es-ES" sz="2000"/>
              <a:t>PARADIGMA CONDUCTISTA</a:t>
            </a:r>
          </a:p>
        </p:txBody>
      </p:sp>
      <p:sp>
        <p:nvSpPr>
          <p:cNvPr id="5123" name="Rectangle 3"/>
          <p:cNvSpPr>
            <a:spLocks noGrp="1" noChangeArrowheads="1"/>
          </p:cNvSpPr>
          <p:nvPr>
            <p:ph type="body" idx="1"/>
          </p:nvPr>
        </p:nvSpPr>
        <p:spPr>
          <a:xfrm>
            <a:off x="1066800" y="1600200"/>
            <a:ext cx="7772400" cy="1066800"/>
          </a:xfrm>
        </p:spPr>
        <p:txBody>
          <a:bodyPr/>
          <a:lstStyle/>
          <a:p>
            <a:r>
              <a:rPr lang="es-ES" sz="1500">
                <a:latin typeface="Arial" pitchFamily="34" charset="0"/>
                <a:cs typeface="Arial" pitchFamily="34" charset="0"/>
              </a:rPr>
              <a:t>Se ve al alumno como un sujeto cuyo desempeño y aprendizaje escolar pueden ser arreglados o rearreglados desde el exterior (la situación instruccional, los métodos, los contenidos, etc.), basta con programar adecuadamente los insumos educativos, para que se logre el aprendizaje de conductas académicas deseables. </a:t>
            </a:r>
          </a:p>
        </p:txBody>
      </p:sp>
      <p:sp>
        <p:nvSpPr>
          <p:cNvPr id="5124" name="Rectangle 4"/>
          <p:cNvSpPr>
            <a:spLocks noChangeArrowheads="1"/>
          </p:cNvSpPr>
          <p:nvPr/>
        </p:nvSpPr>
        <p:spPr bwMode="auto">
          <a:xfrm>
            <a:off x="1219200" y="9144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CONCEPCIÓN DEL ALUMNO</a:t>
            </a:r>
            <a:r>
              <a:rPr lang="es-ES" sz="2800">
                <a:solidFill>
                  <a:schemeClr val="tx2"/>
                </a:solidFill>
                <a:latin typeface="Times New Roman" pitchFamily="18" charset="0"/>
              </a:rPr>
              <a:t>:</a:t>
            </a:r>
          </a:p>
        </p:txBody>
      </p:sp>
      <p:sp>
        <p:nvSpPr>
          <p:cNvPr id="5125" name="Rectangle 5"/>
          <p:cNvSpPr>
            <a:spLocks noChangeArrowheads="1"/>
          </p:cNvSpPr>
          <p:nvPr/>
        </p:nvSpPr>
        <p:spPr bwMode="auto">
          <a:xfrm>
            <a:off x="1219200" y="27432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CONCEPCIÓN DEL MAESTRO</a:t>
            </a:r>
            <a:r>
              <a:rPr lang="es-ES" sz="2800">
                <a:solidFill>
                  <a:schemeClr val="tx2"/>
                </a:solidFill>
                <a:latin typeface="Times New Roman" pitchFamily="18" charset="0"/>
              </a:rPr>
              <a:t>:</a:t>
            </a:r>
          </a:p>
        </p:txBody>
      </p:sp>
      <p:sp>
        <p:nvSpPr>
          <p:cNvPr id="5126" name="Rectangle 6"/>
          <p:cNvSpPr>
            <a:spLocks noChangeArrowheads="1"/>
          </p:cNvSpPr>
          <p:nvPr/>
        </p:nvSpPr>
        <p:spPr bwMode="auto">
          <a:xfrm>
            <a:off x="1066800" y="3352800"/>
            <a:ext cx="7772400" cy="3124200"/>
          </a:xfrm>
          <a:prstGeom prst="rect">
            <a:avLst/>
          </a:prstGeom>
          <a:noFill/>
          <a:ln w="9525">
            <a:noFill/>
            <a:miter lim="800000"/>
            <a:headEnd/>
            <a:tailEnd/>
          </a:ln>
          <a:effectLst/>
        </p:spPr>
        <p:txBody>
          <a:bodyPr/>
          <a:lstStyle/>
          <a:p>
            <a:pPr marL="342900" indent="-342900">
              <a:spcBef>
                <a:spcPct val="20000"/>
              </a:spcBef>
              <a:buFontTx/>
              <a:buChar char="•"/>
            </a:pPr>
            <a:r>
              <a:rPr lang="es-ES" sz="1600">
                <a:latin typeface="Arial" pitchFamily="34" charset="0"/>
                <a:cs typeface="Arial" pitchFamily="34" charset="0"/>
              </a:rPr>
              <a:t>El trabajo del maestro consiste en desarrollar una adecuada serie de arreglos de contingencia de reforzamiento y control de estímulos para enseñar.</a:t>
            </a:r>
            <a:endParaRPr lang="es-ES" sz="1600">
              <a:latin typeface="Arial Unicode MS" pitchFamily="34" charset="-128"/>
              <a:ea typeface="Arial Unicode MS" pitchFamily="34" charset="-128"/>
              <a:cs typeface="Arial Unicode MS" pitchFamily="34" charset="-128"/>
            </a:endParaRPr>
          </a:p>
          <a:p>
            <a:pPr marL="342900" indent="-342900">
              <a:spcBef>
                <a:spcPct val="20000"/>
              </a:spcBef>
              <a:buFontTx/>
              <a:buChar char="•"/>
            </a:pPr>
            <a:r>
              <a:rPr lang="es-ES" sz="1600">
                <a:latin typeface="Arial" pitchFamily="34" charset="0"/>
                <a:cs typeface="Times New Roman" pitchFamily="18" charset="0"/>
              </a:rPr>
              <a:t>El conductismo, es uno de los paradigmas que se ha mantenido durante más años y de mayor tradición. Y aún cuando el conductismo no encaja totalmente en los nuevos paradigmas educativos y ha sido constantemente criticado, entre otras cosas porque percibe al aprendizaje como algo mecánico, deshumano y reducccionista, aún tiene gran vigencia en nuestra cultura y deja a nuestro arbitrio una gama de prácticas que todavía se utilizan en muchos sistemas escolares.</a:t>
            </a:r>
          </a:p>
          <a:p>
            <a:pPr marL="342900" indent="-342900">
              <a:spcBef>
                <a:spcPct val="20000"/>
              </a:spcBef>
              <a:buFontTx/>
              <a:buChar char="•"/>
            </a:pPr>
            <a:r>
              <a:rPr lang="es-ES" sz="1600" b="1">
                <a:latin typeface="Arial" pitchFamily="34" charset="0"/>
                <a:cs typeface="Times New Roman" pitchFamily="18" charset="0"/>
              </a:rPr>
              <a:t>No debemos olvidar que este cuerpo de conocimientos sirvió de base para la consolidación de los actuales paradigmas educativos y que su legado prevalece todavía entre nosotros.</a:t>
            </a:r>
            <a:r>
              <a:rPr lang="es-ES" sz="1600">
                <a:latin typeface="Arial" pitchFamily="34" charset="0"/>
                <a:cs typeface="Arial" pitchFamily="34" charset="0"/>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219200" y="152400"/>
            <a:ext cx="7772400" cy="533400"/>
          </a:xfrm>
        </p:spPr>
        <p:txBody>
          <a:bodyPr/>
          <a:lstStyle/>
          <a:p>
            <a:r>
              <a:rPr lang="es-ES" sz="2000"/>
              <a:t>PARADIGMA COGNITIVO</a:t>
            </a:r>
          </a:p>
        </p:txBody>
      </p:sp>
      <p:sp>
        <p:nvSpPr>
          <p:cNvPr id="6147" name="Rectangle 3"/>
          <p:cNvSpPr>
            <a:spLocks noGrp="1" noChangeArrowheads="1"/>
          </p:cNvSpPr>
          <p:nvPr>
            <p:ph type="body" idx="1"/>
          </p:nvPr>
        </p:nvSpPr>
        <p:spPr>
          <a:xfrm>
            <a:off x="1066800" y="1600200"/>
            <a:ext cx="7772400" cy="4724400"/>
          </a:xfrm>
        </p:spPr>
        <p:txBody>
          <a:bodyPr/>
          <a:lstStyle/>
          <a:p>
            <a:r>
              <a:rPr lang="es-ES" sz="1300">
                <a:latin typeface="Arial" pitchFamily="34" charset="0"/>
                <a:cs typeface="Arial" pitchFamily="34" charset="0"/>
              </a:rPr>
              <a:t>Los estudios de enfoque cognitivo surgen a comienzos de los años sesenta y se presentan como la teoría que ha de sustituir a las perspectivas conductistas que había dirigido hasta entonces la psicología. </a:t>
            </a:r>
            <a:endParaRPr lang="es-ES" sz="1300">
              <a:latin typeface="Arial Unicode MS" pitchFamily="34" charset="-128"/>
              <a:ea typeface="Arial Unicode MS" pitchFamily="34" charset="-128"/>
              <a:cs typeface="Arial Unicode MS" pitchFamily="34" charset="-128"/>
            </a:endParaRPr>
          </a:p>
          <a:p>
            <a:r>
              <a:rPr lang="es-ES" sz="1300">
                <a:latin typeface="Arial" pitchFamily="34" charset="0"/>
                <a:cs typeface="Arial" pitchFamily="34" charset="0"/>
              </a:rPr>
              <a:t>Todas sus ideas fueron aportadas y enriquecidas por diferentes investigadores y teóricos, que han influido en la conformación de este paradigma, tales como: </a:t>
            </a:r>
            <a:r>
              <a:rPr lang="es-ES" sz="1300" b="1">
                <a:latin typeface="Arial" pitchFamily="34" charset="0"/>
                <a:cs typeface="Arial" pitchFamily="34" charset="0"/>
              </a:rPr>
              <a:t>Piaget</a:t>
            </a:r>
            <a:r>
              <a:rPr lang="es-ES" sz="1300">
                <a:latin typeface="Arial" pitchFamily="34" charset="0"/>
                <a:cs typeface="Arial" pitchFamily="34" charset="0"/>
              </a:rPr>
              <a:t> y la psicología genética, </a:t>
            </a:r>
            <a:r>
              <a:rPr lang="es-ES" sz="1300" b="1">
                <a:latin typeface="Arial" pitchFamily="34" charset="0"/>
                <a:cs typeface="Arial" pitchFamily="34" charset="0"/>
              </a:rPr>
              <a:t>Ausubel</a:t>
            </a:r>
            <a:r>
              <a:rPr lang="es-ES" sz="1300">
                <a:latin typeface="Arial" pitchFamily="34" charset="0"/>
                <a:cs typeface="Arial" pitchFamily="34" charset="0"/>
              </a:rPr>
              <a:t> y el aprendizaje significativo, la teoría de la </a:t>
            </a:r>
            <a:r>
              <a:rPr lang="es-ES" sz="1300" b="1">
                <a:latin typeface="Arial" pitchFamily="34" charset="0"/>
                <a:cs typeface="Arial" pitchFamily="34" charset="0"/>
              </a:rPr>
              <a:t>Gestalt</a:t>
            </a:r>
            <a:r>
              <a:rPr lang="es-ES" sz="1300">
                <a:latin typeface="Arial" pitchFamily="34" charset="0"/>
                <a:cs typeface="Arial" pitchFamily="34" charset="0"/>
              </a:rPr>
              <a:t> , </a:t>
            </a:r>
            <a:r>
              <a:rPr lang="es-ES" sz="1300" b="1">
                <a:latin typeface="Arial" pitchFamily="34" charset="0"/>
                <a:cs typeface="Arial" pitchFamily="34" charset="0"/>
              </a:rPr>
              <a:t>Bruner</a:t>
            </a:r>
            <a:r>
              <a:rPr lang="es-ES" sz="1300">
                <a:latin typeface="Arial" pitchFamily="34" charset="0"/>
                <a:cs typeface="Arial" pitchFamily="34" charset="0"/>
              </a:rPr>
              <a:t> y el aprendizaje por descubrimiento y las aportaciones de </a:t>
            </a:r>
            <a:r>
              <a:rPr lang="es-ES" sz="1300" b="1">
                <a:latin typeface="Arial" pitchFamily="34" charset="0"/>
                <a:cs typeface="Arial" pitchFamily="34" charset="0"/>
              </a:rPr>
              <a:t>Vygotsky</a:t>
            </a:r>
            <a:r>
              <a:rPr lang="es-ES" sz="1300">
                <a:latin typeface="Arial" pitchFamily="34" charset="0"/>
                <a:cs typeface="Arial" pitchFamily="34" charset="0"/>
              </a:rPr>
              <a:t>, sobre la socialización en los procesos cognitivos superiores y la importancia de la "zona de desarrollo próximo", por citar a los mas reconocidos. </a:t>
            </a:r>
            <a:endParaRPr lang="es-ES" sz="1300">
              <a:latin typeface="Arial Unicode MS" pitchFamily="34" charset="-128"/>
              <a:ea typeface="Arial Unicode MS" pitchFamily="34" charset="-128"/>
              <a:cs typeface="Arial Unicode MS" pitchFamily="34" charset="-128"/>
            </a:endParaRPr>
          </a:p>
          <a:p>
            <a:r>
              <a:rPr lang="es-ES" sz="1300">
                <a:latin typeface="Arial" pitchFamily="34" charset="0"/>
                <a:cs typeface="Arial" pitchFamily="34" charset="0"/>
              </a:rPr>
              <a:t>Las ideas de estos autores tienen en común el haberse enfocado en una o más de las dimensiones de lo cognitivo (atención, percepción, memoria, inteligencia, lenguaje, pensamiento, etc.) aunque también subraya que existen diferencias importantes entre ellos. </a:t>
            </a:r>
            <a:endParaRPr lang="es-ES" sz="1300">
              <a:latin typeface="Arial Unicode MS" pitchFamily="34" charset="-128"/>
              <a:ea typeface="Arial Unicode MS" pitchFamily="34" charset="-128"/>
              <a:cs typeface="Arial Unicode MS" pitchFamily="34" charset="-128"/>
            </a:endParaRPr>
          </a:p>
          <a:p>
            <a:r>
              <a:rPr lang="es-ES" sz="1300">
                <a:latin typeface="Arial" pitchFamily="34" charset="0"/>
                <a:cs typeface="Arial" pitchFamily="34" charset="0"/>
              </a:rPr>
              <a:t>Desde los años cincuenta y hasta la década de los ochentas, sobre las bases del paradigma cognitivo se desarrollaron muchas líneas de investigación y modelos teóricos sobre las distintas facetas de la cognición. Por lo tanto se puede afirmar, que en la actualidad ya no es un paradigma con una aproximación monolítica, ya que existen </a:t>
            </a:r>
            <a:r>
              <a:rPr lang="es-ES" sz="1300" b="1">
                <a:latin typeface="Arial" pitchFamily="34" charset="0"/>
                <a:cs typeface="Arial" pitchFamily="34" charset="0"/>
              </a:rPr>
              <a:t>diversas corrientes desarrolladas dentro de este enfoque</a:t>
            </a:r>
            <a:r>
              <a:rPr lang="es-ES" sz="1300">
                <a:latin typeface="Arial" pitchFamily="34" charset="0"/>
                <a:cs typeface="Arial" pitchFamily="34" charset="0"/>
              </a:rPr>
              <a:t>, por ejemplo: el constructivismo, la propuesta socio cultural, entre otras. </a:t>
            </a:r>
            <a:endParaRPr lang="es-ES" sz="1300">
              <a:latin typeface="Arial Unicode MS" pitchFamily="34" charset="-128"/>
              <a:ea typeface="Arial Unicode MS" pitchFamily="34" charset="-128"/>
              <a:cs typeface="Arial Unicode MS" pitchFamily="34" charset="-128"/>
            </a:endParaRPr>
          </a:p>
          <a:p>
            <a:r>
              <a:rPr lang="es-ES" sz="1300">
                <a:latin typeface="Arial" pitchFamily="34" charset="0"/>
                <a:cs typeface="Arial" pitchFamily="34" charset="0"/>
              </a:rPr>
              <a:t>En la actualidad, es difícil distinguir con claridad (debido a las múltiples influencias de otras disciplinas) donde termina el paradigma congnitivo y donde empieza otro paradigma. Porque pueden encontrarse líneas y autores con concepciones e ideas de distinto orden teórico, metodológico, etc. que integran ideas de varias tradiciones e incluso ideas de paradigmas alternativos, por ello se observan diversos matices entre ellos.</a:t>
            </a:r>
          </a:p>
        </p:txBody>
      </p:sp>
      <p:sp>
        <p:nvSpPr>
          <p:cNvPr id="6148" name="Rectangle 4"/>
          <p:cNvSpPr>
            <a:spLocks noChangeArrowheads="1"/>
          </p:cNvSpPr>
          <p:nvPr/>
        </p:nvSpPr>
        <p:spPr bwMode="auto">
          <a:xfrm>
            <a:off x="1219200" y="7620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ORÍGEN Y FUNDAMENTOS</a:t>
            </a:r>
            <a:r>
              <a:rPr lang="es-ES" sz="2800">
                <a:solidFill>
                  <a:schemeClr val="tx2"/>
                </a:solidFill>
                <a:latin typeface="Times New Roman" pitchFamily="18"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219200" y="152400"/>
            <a:ext cx="7772400" cy="533400"/>
          </a:xfrm>
        </p:spPr>
        <p:txBody>
          <a:bodyPr/>
          <a:lstStyle/>
          <a:p>
            <a:r>
              <a:rPr lang="es-ES" sz="2000"/>
              <a:t>PARADIGMA COGNITIVO</a:t>
            </a:r>
          </a:p>
        </p:txBody>
      </p:sp>
      <p:sp>
        <p:nvSpPr>
          <p:cNvPr id="7171" name="Rectangle 3"/>
          <p:cNvSpPr>
            <a:spLocks noGrp="1" noChangeArrowheads="1"/>
          </p:cNvSpPr>
          <p:nvPr>
            <p:ph type="body" idx="1"/>
          </p:nvPr>
        </p:nvSpPr>
        <p:spPr>
          <a:xfrm>
            <a:off x="990600" y="1600200"/>
            <a:ext cx="7772400" cy="4724400"/>
          </a:xfrm>
        </p:spPr>
        <p:txBody>
          <a:bodyPr/>
          <a:lstStyle/>
          <a:p>
            <a:r>
              <a:rPr lang="es-ES" sz="1300">
                <a:latin typeface="Arial" pitchFamily="34" charset="0"/>
                <a:cs typeface="Arial" pitchFamily="34" charset="0"/>
              </a:rPr>
              <a:t>La teoría cognitiva, proporciona grandes aportaciones al estudio de los proceso de enseñanza y aprendizaje, como la contribución al conocimiento preciso de algunas capacidades esenciales para el aprendizaje, tales como: la atención, la memoria y el razonamiento. </a:t>
            </a:r>
          </a:p>
          <a:p>
            <a:r>
              <a:rPr lang="es-ES" sz="1300">
                <a:latin typeface="Arial" pitchFamily="34" charset="0"/>
                <a:cs typeface="Arial" pitchFamily="34" charset="0"/>
              </a:rPr>
              <a:t>Muestra una nueva visión del ser humano, al considerarlo como un organismo que realiza una actividad basada fundamentalmente en el</a:t>
            </a:r>
            <a:r>
              <a:rPr lang="es-ES" sz="1300" b="1">
                <a:latin typeface="Arial" pitchFamily="34" charset="0"/>
                <a:cs typeface="Arial" pitchFamily="34" charset="0"/>
              </a:rPr>
              <a:t> procesamiento de la información</a:t>
            </a:r>
            <a:r>
              <a:rPr lang="es-ES" sz="1300">
                <a:latin typeface="Arial" pitchFamily="34" charset="0"/>
                <a:cs typeface="Arial" pitchFamily="34" charset="0"/>
              </a:rPr>
              <a:t>, muy diferente a la visión reactiva y simplista que hasta entonces había defendido y divulgado el conductismo.</a:t>
            </a:r>
            <a:endParaRPr lang="es-ES" sz="1300">
              <a:latin typeface="Arial Unicode MS" pitchFamily="34" charset="-128"/>
              <a:ea typeface="Arial Unicode MS" pitchFamily="34" charset="-128"/>
              <a:cs typeface="Arial Unicode MS" pitchFamily="34" charset="-128"/>
            </a:endParaRPr>
          </a:p>
          <a:p>
            <a:r>
              <a:rPr lang="es-ES" sz="1300">
                <a:latin typeface="Arial" pitchFamily="34" charset="0"/>
                <a:cs typeface="Arial" pitchFamily="34" charset="0"/>
              </a:rPr>
              <a:t>Reconoce la importancia de cómo las personas </a:t>
            </a:r>
            <a:r>
              <a:rPr lang="es-ES" sz="1300" b="1">
                <a:latin typeface="Arial" pitchFamily="34" charset="0"/>
                <a:cs typeface="Arial" pitchFamily="34" charset="0"/>
              </a:rPr>
              <a:t>organizan, filtran, codifican, categorizan, y evalúan la información y la forma en que estas herramientas, estructuras o esquemas mentales son empleadas para acceder e interpretar la realidad.</a:t>
            </a:r>
            <a:endParaRPr lang="es-ES" sz="1300">
              <a:latin typeface="Arial" pitchFamily="34" charset="0"/>
              <a:cs typeface="Arial" pitchFamily="34" charset="0"/>
            </a:endParaRPr>
          </a:p>
          <a:p>
            <a:r>
              <a:rPr lang="es-ES" sz="1300">
                <a:latin typeface="Arial" pitchFamily="34" charset="0"/>
                <a:cs typeface="Arial" pitchFamily="34" charset="0"/>
              </a:rPr>
              <a:t>Considera que cada individuo tendrá diferentes representaciones del mundo, las que dependerán de sus propios esquemas y de su interacción con la realidad, e irán cambiando y serán cada vez más sofisticadas.</a:t>
            </a:r>
            <a:endParaRPr lang="es-ES" sz="1300">
              <a:latin typeface="Arial Unicode MS" pitchFamily="34" charset="-128"/>
              <a:ea typeface="Arial Unicode MS" pitchFamily="34" charset="-128"/>
              <a:cs typeface="Arial Unicode MS" pitchFamily="34" charset="-128"/>
            </a:endParaRPr>
          </a:p>
          <a:p>
            <a:r>
              <a:rPr lang="es-ES" sz="1300">
                <a:latin typeface="Arial" pitchFamily="34" charset="0"/>
                <a:cs typeface="Arial" pitchFamily="34" charset="0"/>
              </a:rPr>
              <a:t>En conclusión, la teoría cognitiva determina que: "aprender" constituye la síntesis de la forma y contenido recibido por las percepciones, las cuales actúan en forma relativa y personal en cada individuo, y que a su vez se encuentran influidas por sus </a:t>
            </a:r>
            <a:r>
              <a:rPr lang="es-ES" sz="1300" b="1">
                <a:latin typeface="Arial" pitchFamily="34" charset="0"/>
                <a:cs typeface="Arial" pitchFamily="34" charset="0"/>
              </a:rPr>
              <a:t>antecedentes, actitudes y motivaciones individuales.</a:t>
            </a:r>
            <a:r>
              <a:rPr lang="es-ES" sz="1300">
                <a:latin typeface="Arial" pitchFamily="34" charset="0"/>
                <a:cs typeface="Arial" pitchFamily="34" charset="0"/>
              </a:rPr>
              <a:t> El </a:t>
            </a:r>
            <a:r>
              <a:rPr lang="es-ES" sz="1300" b="1">
                <a:latin typeface="Arial" pitchFamily="34" charset="0"/>
                <a:cs typeface="Arial" pitchFamily="34" charset="0"/>
              </a:rPr>
              <a:t>aprendizaje a través de una visión cognositivista es mucho más que un simple cambio observable en el comportamiento.</a:t>
            </a:r>
            <a:endParaRPr lang="es-ES" sz="1300">
              <a:latin typeface="Arial Unicode MS" pitchFamily="34" charset="-128"/>
              <a:ea typeface="Arial Unicode MS" pitchFamily="34" charset="-128"/>
              <a:cs typeface="Arial Unicode MS" pitchFamily="34" charset="-128"/>
            </a:endParaRPr>
          </a:p>
          <a:p>
            <a:r>
              <a:rPr lang="es-ES" sz="1300">
                <a:latin typeface="Arial" pitchFamily="34" charset="0"/>
                <a:cs typeface="Arial" pitchFamily="34" charset="0"/>
              </a:rPr>
              <a:t>Dos de las cuestiones centrales que ha interesado resaltar a los psicólogos educativos, son las que señalan que la educación debería orientarse al logro de </a:t>
            </a:r>
            <a:r>
              <a:rPr lang="es-ES" sz="1300" b="1">
                <a:latin typeface="Arial" pitchFamily="34" charset="0"/>
                <a:cs typeface="Arial" pitchFamily="34" charset="0"/>
              </a:rPr>
              <a:t>aprendizaje significativo </a:t>
            </a:r>
            <a:r>
              <a:rPr lang="es-ES" sz="1300">
                <a:latin typeface="Arial" pitchFamily="34" charset="0"/>
                <a:cs typeface="Arial" pitchFamily="34" charset="0"/>
              </a:rPr>
              <a:t>con sentido y al desarrollo de </a:t>
            </a:r>
            <a:r>
              <a:rPr lang="es-ES" sz="1300" b="1">
                <a:latin typeface="Arial" pitchFamily="34" charset="0"/>
                <a:cs typeface="Arial" pitchFamily="34" charset="0"/>
              </a:rPr>
              <a:t>habilidades estratégicas generales y específicas de aprendizaje</a:t>
            </a:r>
            <a:r>
              <a:rPr lang="es-ES" sz="1300">
                <a:latin typeface="Arial" pitchFamily="34" charset="0"/>
                <a:cs typeface="Arial" pitchFamily="34" charset="0"/>
              </a:rPr>
              <a:t>. </a:t>
            </a:r>
            <a:endParaRPr lang="es-ES" sz="1300">
              <a:latin typeface="Arial Unicode MS" pitchFamily="34" charset="-128"/>
              <a:ea typeface="Arial Unicode MS" pitchFamily="34" charset="-128"/>
              <a:cs typeface="Arial Unicode MS" pitchFamily="34" charset="-128"/>
            </a:endParaRPr>
          </a:p>
        </p:txBody>
      </p:sp>
      <p:sp>
        <p:nvSpPr>
          <p:cNvPr id="7172" name="Rectangle 4"/>
          <p:cNvSpPr>
            <a:spLocks noChangeArrowheads="1"/>
          </p:cNvSpPr>
          <p:nvPr/>
        </p:nvSpPr>
        <p:spPr bwMode="auto">
          <a:xfrm>
            <a:off x="1219200" y="7620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IDEAS PRINCIPALES:</a:t>
            </a:r>
            <a:endParaRPr lang="es-ES" sz="2800">
              <a:solidFill>
                <a:schemeClr val="tx2"/>
              </a:solidFill>
              <a:latin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219200" y="152400"/>
            <a:ext cx="7772400" cy="533400"/>
          </a:xfrm>
        </p:spPr>
        <p:txBody>
          <a:bodyPr/>
          <a:lstStyle/>
          <a:p>
            <a:r>
              <a:rPr lang="es-ES" sz="2000"/>
              <a:t>PARADIGMA COGNITIVO</a:t>
            </a:r>
          </a:p>
        </p:txBody>
      </p:sp>
      <p:sp>
        <p:nvSpPr>
          <p:cNvPr id="8195" name="Rectangle 3"/>
          <p:cNvSpPr>
            <a:spLocks noGrp="1" noChangeArrowheads="1"/>
          </p:cNvSpPr>
          <p:nvPr>
            <p:ph type="body" idx="1"/>
          </p:nvPr>
        </p:nvSpPr>
        <p:spPr>
          <a:xfrm>
            <a:off x="914400" y="1600200"/>
            <a:ext cx="7772400" cy="1295400"/>
          </a:xfrm>
        </p:spPr>
        <p:txBody>
          <a:bodyPr/>
          <a:lstStyle/>
          <a:p>
            <a:r>
              <a:rPr lang="es-ES" sz="1500">
                <a:latin typeface="Arial" pitchFamily="34" charset="0"/>
                <a:cs typeface="Arial" pitchFamily="34" charset="0"/>
              </a:rPr>
              <a:t>El alumno es un sujeto activo procesador de información, que posee competencia cognitiva para aprender y solucionar problemas; dicha competencia, a su vez, debe ser considerada y desarrollada usando nuevos aprendizajes y habilidades estratégicas. </a:t>
            </a:r>
          </a:p>
        </p:txBody>
      </p:sp>
      <p:sp>
        <p:nvSpPr>
          <p:cNvPr id="8196" name="Rectangle 4"/>
          <p:cNvSpPr>
            <a:spLocks noChangeArrowheads="1"/>
          </p:cNvSpPr>
          <p:nvPr/>
        </p:nvSpPr>
        <p:spPr bwMode="auto">
          <a:xfrm>
            <a:off x="1219200" y="9144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CONCEPCIÓN DEL ALUMNO</a:t>
            </a:r>
            <a:r>
              <a:rPr lang="es-ES" sz="2800">
                <a:solidFill>
                  <a:schemeClr val="tx2"/>
                </a:solidFill>
                <a:latin typeface="Times New Roman" pitchFamily="18" charset="0"/>
              </a:rPr>
              <a:t>:</a:t>
            </a:r>
          </a:p>
        </p:txBody>
      </p:sp>
      <p:sp>
        <p:nvSpPr>
          <p:cNvPr id="8197" name="Rectangle 5"/>
          <p:cNvSpPr>
            <a:spLocks noChangeArrowheads="1"/>
          </p:cNvSpPr>
          <p:nvPr/>
        </p:nvSpPr>
        <p:spPr bwMode="auto">
          <a:xfrm>
            <a:off x="1219200" y="27432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CONCEPCIÓN DEL MAESTRO</a:t>
            </a:r>
            <a:r>
              <a:rPr lang="es-ES" sz="2800">
                <a:solidFill>
                  <a:schemeClr val="tx2"/>
                </a:solidFill>
                <a:latin typeface="Times New Roman" pitchFamily="18" charset="0"/>
              </a:rPr>
              <a:t>:</a:t>
            </a:r>
          </a:p>
        </p:txBody>
      </p:sp>
      <p:sp>
        <p:nvSpPr>
          <p:cNvPr id="8198" name="Rectangle 6"/>
          <p:cNvSpPr>
            <a:spLocks noChangeArrowheads="1"/>
          </p:cNvSpPr>
          <p:nvPr/>
        </p:nvSpPr>
        <p:spPr bwMode="auto">
          <a:xfrm>
            <a:off x="914400" y="3352800"/>
            <a:ext cx="7772400" cy="3124200"/>
          </a:xfrm>
          <a:prstGeom prst="rect">
            <a:avLst/>
          </a:prstGeom>
          <a:noFill/>
          <a:ln w="9525">
            <a:noFill/>
            <a:miter lim="800000"/>
            <a:headEnd/>
            <a:tailEnd/>
          </a:ln>
          <a:effectLst/>
        </p:spPr>
        <p:txBody>
          <a:bodyPr/>
          <a:lstStyle/>
          <a:p>
            <a:pPr marL="342900" indent="-342900">
              <a:spcBef>
                <a:spcPct val="20000"/>
              </a:spcBef>
              <a:buFontTx/>
              <a:buChar char="•"/>
            </a:pPr>
            <a:r>
              <a:rPr lang="es-ES" sz="1600">
                <a:latin typeface="Arial" pitchFamily="34" charset="0"/>
                <a:cs typeface="Arial" pitchFamily="34" charset="0"/>
              </a:rPr>
              <a:t>El profesor parte de la idea de que un alumno activo que aprende significativamente, que puede aprender a aprender y a pensar. El docente se centra especialmente en la confección y la organización de experiencias didácticas para lograr esos fines. No debe desempeñar el papel protagónico en detrimento de la participación cognitiva de los alumnos.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219200" y="152400"/>
            <a:ext cx="7772400" cy="533400"/>
          </a:xfrm>
        </p:spPr>
        <p:txBody>
          <a:bodyPr/>
          <a:lstStyle/>
          <a:p>
            <a:r>
              <a:rPr lang="es-ES" sz="2000"/>
              <a:t>PARADIGMA HISTÓRICO-SOCIAL</a:t>
            </a:r>
          </a:p>
        </p:txBody>
      </p:sp>
      <p:sp>
        <p:nvSpPr>
          <p:cNvPr id="9219" name="Rectangle 3"/>
          <p:cNvSpPr>
            <a:spLocks noGrp="1" noChangeArrowheads="1"/>
          </p:cNvSpPr>
          <p:nvPr>
            <p:ph type="body" idx="1"/>
          </p:nvPr>
        </p:nvSpPr>
        <p:spPr>
          <a:xfrm>
            <a:off x="914400" y="1600200"/>
            <a:ext cx="7772400" cy="4724400"/>
          </a:xfrm>
        </p:spPr>
        <p:txBody>
          <a:bodyPr/>
          <a:lstStyle/>
          <a:p>
            <a:r>
              <a:rPr lang="es-ES" sz="1300">
                <a:latin typeface="Arial" pitchFamily="34" charset="0"/>
                <a:cs typeface="Arial" pitchFamily="34" charset="0"/>
              </a:rPr>
              <a:t>El paradigma histórico-social, también llamado paradigma sociocultural o histórico- cultural, fué desarrollado por L.S. </a:t>
            </a:r>
            <a:r>
              <a:rPr lang="es-ES" sz="1300" b="1">
                <a:latin typeface="Arial" pitchFamily="34" charset="0"/>
                <a:cs typeface="Arial" pitchFamily="34" charset="0"/>
              </a:rPr>
              <a:t>Vigotsky</a:t>
            </a:r>
            <a:r>
              <a:rPr lang="es-ES" sz="1300">
                <a:latin typeface="Arial" pitchFamily="34" charset="0"/>
                <a:cs typeface="Arial" pitchFamily="34" charset="0"/>
              </a:rPr>
              <a:t> a partir de la década de 1920. Aún cuando Vigostky desarrolla estas ideas hace varios años, es sólo hasta hace unas cuantas décadas cuando realmente se dan a conocer. Actualmente se encuentra en pleno desarrollo.</a:t>
            </a:r>
            <a:endParaRPr lang="es-ES" sz="1300">
              <a:latin typeface="Arial Unicode MS" pitchFamily="34" charset="-128"/>
              <a:ea typeface="Arial Unicode MS" pitchFamily="34" charset="-128"/>
              <a:cs typeface="Arial Unicode MS" pitchFamily="34" charset="-128"/>
            </a:endParaRPr>
          </a:p>
          <a:p>
            <a:r>
              <a:rPr lang="es-ES" sz="1300">
                <a:latin typeface="Arial" pitchFamily="34" charset="0"/>
                <a:cs typeface="Arial" pitchFamily="34" charset="0"/>
              </a:rPr>
              <a:t>Para los seguidores del paradigma histórico-social:"</a:t>
            </a:r>
            <a:r>
              <a:rPr lang="es-ES" sz="1300" b="1">
                <a:latin typeface="Arial" pitchFamily="34" charset="0"/>
                <a:cs typeface="Arial" pitchFamily="34" charset="0"/>
              </a:rPr>
              <a:t>el individuo aunque importante no es la única variable en el aprendizaje. Su historia personal, su clase social y consecuentemente sus oportunidades sociales, su época histórica, las herramientas que tenga a su disposición, son variables que no solo apoyan el aprendizaje sino que son parte integral de él</a:t>
            </a:r>
            <a:r>
              <a:rPr lang="es-ES" sz="1300">
                <a:latin typeface="Arial" pitchFamily="34" charset="0"/>
                <a:cs typeface="Arial" pitchFamily="34" charset="0"/>
              </a:rPr>
              <a:t>", estas ideas lo diferencia de otros paradigmas.</a:t>
            </a:r>
            <a:endParaRPr lang="es-ES" sz="1300">
              <a:latin typeface="Arial Unicode MS" pitchFamily="34" charset="-128"/>
              <a:ea typeface="Arial Unicode MS" pitchFamily="34" charset="-128"/>
              <a:cs typeface="Arial Unicode MS" pitchFamily="34" charset="-128"/>
            </a:endParaRPr>
          </a:p>
          <a:p>
            <a:r>
              <a:rPr lang="es-ES" sz="1300">
                <a:latin typeface="Arial" pitchFamily="34" charset="0"/>
                <a:cs typeface="Arial" pitchFamily="34" charset="0"/>
              </a:rPr>
              <a:t>Una premisa central de este paradigma es que el proceso de desarrollo cognitivo individual no es independiente o autónomo de los procesos socioculturales en general, ni de los procesos educacionales en particular. No es posible estudiar ningún proceso de desarrollo psicológico sin tomar en cuenta el </a:t>
            </a:r>
            <a:r>
              <a:rPr lang="es-ES" sz="1300" b="1">
                <a:latin typeface="Arial" pitchFamily="34" charset="0"/>
                <a:cs typeface="Arial" pitchFamily="34" charset="0"/>
              </a:rPr>
              <a:t>contexto histórico-cultural </a:t>
            </a:r>
            <a:r>
              <a:rPr lang="es-ES" sz="1300">
                <a:latin typeface="Arial" pitchFamily="34" charset="0"/>
                <a:cs typeface="Arial" pitchFamily="34" charset="0"/>
              </a:rPr>
              <a:t>en el que se encuentra inmerso, el cual trae consigo una serie de instrumentos y prácticas sociales históricamente determinados y organizados.</a:t>
            </a:r>
            <a:endParaRPr lang="es-ES" sz="1300">
              <a:latin typeface="Arial Unicode MS" pitchFamily="34" charset="-128"/>
              <a:ea typeface="Arial Unicode MS" pitchFamily="34" charset="-128"/>
              <a:cs typeface="Arial Unicode MS" pitchFamily="34" charset="-128"/>
            </a:endParaRPr>
          </a:p>
          <a:p>
            <a:r>
              <a:rPr lang="es-ES" sz="1300">
                <a:latin typeface="Arial" pitchFamily="34" charset="0"/>
                <a:cs typeface="Arial" pitchFamily="34" charset="0"/>
              </a:rPr>
              <a:t>Para Vigotsky la relación entre sujeto y objeto de conocimiento no es una relación bipolar como en otros paradigmas, para él se convierte en un triangulo abierto en el que las tres vértices se representan por </a:t>
            </a:r>
            <a:r>
              <a:rPr lang="es-ES" sz="1300" b="1">
                <a:latin typeface="Arial" pitchFamily="34" charset="0"/>
                <a:cs typeface="Arial" pitchFamily="34" charset="0"/>
              </a:rPr>
              <a:t>sujeto</a:t>
            </a:r>
            <a:r>
              <a:rPr lang="es-ES" sz="1300">
                <a:latin typeface="Arial" pitchFamily="34" charset="0"/>
                <a:cs typeface="Arial" pitchFamily="34" charset="0"/>
              </a:rPr>
              <a:t>, </a:t>
            </a:r>
            <a:r>
              <a:rPr lang="es-ES" sz="1300" b="1">
                <a:latin typeface="Arial" pitchFamily="34" charset="0"/>
                <a:cs typeface="Arial" pitchFamily="34" charset="0"/>
              </a:rPr>
              <a:t>objeto</a:t>
            </a:r>
            <a:r>
              <a:rPr lang="es-ES" sz="1300">
                <a:latin typeface="Arial" pitchFamily="34" charset="0"/>
                <a:cs typeface="Arial" pitchFamily="34" charset="0"/>
              </a:rPr>
              <a:t> </a:t>
            </a:r>
            <a:r>
              <a:rPr lang="es-ES" sz="1300" b="1">
                <a:latin typeface="Arial" pitchFamily="34" charset="0"/>
                <a:cs typeface="Arial" pitchFamily="34" charset="0"/>
              </a:rPr>
              <a:t>de</a:t>
            </a:r>
            <a:r>
              <a:rPr lang="es-ES" sz="1300">
                <a:latin typeface="Arial" pitchFamily="34" charset="0"/>
                <a:cs typeface="Arial" pitchFamily="34" charset="0"/>
              </a:rPr>
              <a:t> </a:t>
            </a:r>
            <a:r>
              <a:rPr lang="es-ES" sz="1300" b="1">
                <a:latin typeface="Arial" pitchFamily="34" charset="0"/>
                <a:cs typeface="Arial" pitchFamily="34" charset="0"/>
              </a:rPr>
              <a:t>conocimiento</a:t>
            </a:r>
            <a:r>
              <a:rPr lang="es-ES" sz="1300">
                <a:latin typeface="Arial" pitchFamily="34" charset="0"/>
                <a:cs typeface="Arial" pitchFamily="34" charset="0"/>
              </a:rPr>
              <a:t> y los </a:t>
            </a:r>
            <a:r>
              <a:rPr lang="es-ES" sz="1300" b="1">
                <a:latin typeface="Arial" pitchFamily="34" charset="0"/>
                <a:cs typeface="Arial" pitchFamily="34" charset="0"/>
              </a:rPr>
              <a:t>artefactos</a:t>
            </a:r>
            <a:r>
              <a:rPr lang="es-ES" sz="1300">
                <a:latin typeface="Arial" pitchFamily="34" charset="0"/>
                <a:cs typeface="Arial" pitchFamily="34" charset="0"/>
              </a:rPr>
              <a:t> o </a:t>
            </a:r>
            <a:r>
              <a:rPr lang="es-ES" sz="1300" b="1">
                <a:latin typeface="Arial" pitchFamily="34" charset="0"/>
                <a:cs typeface="Arial" pitchFamily="34" charset="0"/>
              </a:rPr>
              <a:t>instrumentos socioculturales</a:t>
            </a:r>
            <a:r>
              <a:rPr lang="es-ES" sz="1300">
                <a:latin typeface="Arial" pitchFamily="34" charset="0"/>
                <a:cs typeface="Arial" pitchFamily="34" charset="0"/>
              </a:rPr>
              <a:t>. Y se encuentra abierto a la influencia de su contexto cultural. De esta manera la influencia del contexto cultural pasa a desempeñar un papel esencial y determinante en el desarrollo del sujeto quien no recibe pasivamente la influencia sino que la reconstruye activamente.</a:t>
            </a:r>
            <a:r>
              <a:rPr lang="es-ES" sz="1300"/>
              <a:t> </a:t>
            </a:r>
          </a:p>
        </p:txBody>
      </p:sp>
      <p:sp>
        <p:nvSpPr>
          <p:cNvPr id="9220" name="Rectangle 4"/>
          <p:cNvSpPr>
            <a:spLocks noChangeArrowheads="1"/>
          </p:cNvSpPr>
          <p:nvPr/>
        </p:nvSpPr>
        <p:spPr bwMode="auto">
          <a:xfrm>
            <a:off x="1219200" y="762000"/>
            <a:ext cx="7772400" cy="381000"/>
          </a:xfrm>
          <a:prstGeom prst="rect">
            <a:avLst/>
          </a:prstGeom>
          <a:noFill/>
          <a:ln w="9525">
            <a:noFill/>
            <a:miter lim="800000"/>
            <a:headEnd/>
            <a:tailEnd/>
          </a:ln>
          <a:effectLst/>
        </p:spPr>
        <p:txBody>
          <a:bodyPr anchor="ctr"/>
          <a:lstStyle/>
          <a:p>
            <a:r>
              <a:rPr lang="es-ES" sz="2000">
                <a:solidFill>
                  <a:schemeClr val="tx2"/>
                </a:solidFill>
                <a:latin typeface="Times New Roman" pitchFamily="18" charset="0"/>
              </a:rPr>
              <a:t>ORÍGEN Y FUNDAMENTOS</a:t>
            </a:r>
            <a:r>
              <a:rPr lang="es-ES" sz="2800">
                <a:solidFill>
                  <a:schemeClr val="tx2"/>
                </a:solidFill>
                <a:latin typeface="Times New Roman" pitchFamily="18" charset="0"/>
              </a:rPr>
              <a:t>:</a:t>
            </a:r>
          </a:p>
        </p:txBody>
      </p:sp>
    </p:spTree>
  </p:cSld>
  <p:clrMapOvr>
    <a:masterClrMapping/>
  </p:clrMapOvr>
</p:sld>
</file>

<file path=ppt/theme/theme1.xml><?xml version="1.0" encoding="utf-8"?>
<a:theme xmlns:a="http://schemas.openxmlformats.org/drawingml/2006/main" name="Bonifaz">
  <a:themeElements>
    <a:clrScheme name="">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FF9900"/>
      </a:hlink>
      <a:folHlink>
        <a:srgbClr val="CC6600"/>
      </a:folHlink>
    </a:clrScheme>
    <a:fontScheme name="Bonifaz">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onifaz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Bonifaz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Bonifaz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Bonifaz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Bonifaz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Bonifaz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Bonifaz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Bonifaz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Bonifaz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Bonifaz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C:\Documents and Settings\rodolfo.bonifaz2\Datos de programa\Microsoft\Plantillas\Bonifaz.pot</Template>
  <TotalTime>164</TotalTime>
  <Words>3393</Words>
  <Application>Microsoft Office PowerPoint</Application>
  <PresentationFormat>Presentación en pantalla (4:3)</PresentationFormat>
  <Paragraphs>128</Paragraphs>
  <Slides>18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Times New Roman</vt:lpstr>
      <vt:lpstr>Arial</vt:lpstr>
      <vt:lpstr>Verdana</vt:lpstr>
      <vt:lpstr>Wingdings</vt:lpstr>
      <vt:lpstr>Arial Unicode MS</vt:lpstr>
      <vt:lpstr>Bonifaz</vt:lpstr>
      <vt:lpstr>LOS PARADIGMAS DE LA EDUCACIÓN</vt:lpstr>
      <vt:lpstr>LOS PARADIGMAS DE LA EDUCACIÓN</vt:lpstr>
      <vt:lpstr>PARADIGMA CONDUCTISTA</vt:lpstr>
      <vt:lpstr>PARADIGMA CONDUCTISTA</vt:lpstr>
      <vt:lpstr>PARADIGMA CONDUCTISTA</vt:lpstr>
      <vt:lpstr>PARADIGMA COGNITIVO</vt:lpstr>
      <vt:lpstr>PARADIGMA COGNITIVO</vt:lpstr>
      <vt:lpstr>PARADIGMA COGNITIVO</vt:lpstr>
      <vt:lpstr>PARADIGMA HISTÓRICO-SOCIAL</vt:lpstr>
      <vt:lpstr>PARADIGMA HISTÓRICO-SOCIAL</vt:lpstr>
      <vt:lpstr>PARADIGMA HISTÓRICO-SOCIAL</vt:lpstr>
      <vt:lpstr>PARADIGMA CONSTRUCTIVISTA</vt:lpstr>
      <vt:lpstr>PARADIGMA CONSTRUCTIVISTA</vt:lpstr>
      <vt:lpstr>PARADIGMA CONSTRUCTIVISTA</vt:lpstr>
      <vt:lpstr>PARADIGMA CONSTRUCTIVISTA</vt:lpstr>
      <vt:lpstr>PARADIGMA CONSTRUCTIVISTA</vt:lpstr>
      <vt:lpstr>PARADIGMA CONSTRUCTIVISTA</vt:lpstr>
      <vt:lpstr>PARADIGMA CONSTRUCTIVISTA</vt:lpstr>
    </vt:vector>
  </TitlesOfParts>
  <Company>CPEIP - MINEDUC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PARADIGMAS DE LA EDUCACIÓN</dc:title>
  <dc:creator>rodolfo.bonifaz2</dc:creator>
  <cp:lastModifiedBy>felix23</cp:lastModifiedBy>
  <cp:revision>18</cp:revision>
  <dcterms:created xsi:type="dcterms:W3CDTF">2004-10-15T15:31:46Z</dcterms:created>
  <dcterms:modified xsi:type="dcterms:W3CDTF">2011-11-24T05:20:21Z</dcterms:modified>
</cp:coreProperties>
</file>