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37"/>
  </p:notesMasterIdLst>
  <p:sldIdLst>
    <p:sldId id="284" r:id="rId2"/>
    <p:sldId id="294" r:id="rId3"/>
    <p:sldId id="256" r:id="rId4"/>
    <p:sldId id="278" r:id="rId5"/>
    <p:sldId id="280" r:id="rId6"/>
    <p:sldId id="283" r:id="rId7"/>
    <p:sldId id="265" r:id="rId8"/>
    <p:sldId id="295" r:id="rId9"/>
    <p:sldId id="275" r:id="rId10"/>
    <p:sldId id="276" r:id="rId11"/>
    <p:sldId id="264" r:id="rId12"/>
    <p:sldId id="266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79" r:id="rId22"/>
    <p:sldId id="281" r:id="rId23"/>
    <p:sldId id="282" r:id="rId24"/>
    <p:sldId id="257" r:id="rId25"/>
    <p:sldId id="258" r:id="rId26"/>
    <p:sldId id="259" r:id="rId27"/>
    <p:sldId id="260" r:id="rId28"/>
    <p:sldId id="261" r:id="rId29"/>
    <p:sldId id="268" r:id="rId30"/>
    <p:sldId id="296" r:id="rId31"/>
    <p:sldId id="269" r:id="rId32"/>
    <p:sldId id="271" r:id="rId33"/>
    <p:sldId id="272" r:id="rId34"/>
    <p:sldId id="293" r:id="rId35"/>
    <p:sldId id="263" r:id="rId3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0000"/>
    <a:srgbClr val="FFCC66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40084" autoAdjust="0"/>
    <p:restoredTop sz="90929"/>
  </p:normalViewPr>
  <p:slideViewPr>
    <p:cSldViewPr>
      <p:cViewPr varScale="1">
        <p:scale>
          <a:sx n="30" d="100"/>
          <a:sy n="30" d="100"/>
        </p:scale>
        <p:origin x="-13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/>
          </a:p>
        </p:txBody>
      </p:sp>
      <p:sp>
        <p:nvSpPr>
          <p:cNvPr id="1126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98BDBD4-E3FD-41AA-9DCB-8FF457866618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A988A8-4D37-4BB0-980F-49D0E18C9921}" type="slidenum">
              <a:rPr lang="es-ES"/>
              <a:pPr/>
              <a:t>7</a:t>
            </a:fld>
            <a:endParaRPr lang="es-ES"/>
          </a:p>
        </p:txBody>
      </p:sp>
      <p:sp>
        <p:nvSpPr>
          <p:cNvPr id="1741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D42ABD-93F6-4376-AD87-FA3DC1DB0BDA}" type="slidenum">
              <a:rPr lang="es-ES"/>
              <a:pPr/>
              <a:t>11</a:t>
            </a:fld>
            <a:endParaRPr lang="es-ES"/>
          </a:p>
        </p:txBody>
      </p:sp>
      <p:sp>
        <p:nvSpPr>
          <p:cNvPr id="1536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35843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35844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45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46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47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48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49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50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51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52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53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54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55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56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57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58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59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60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61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5862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</p:grpSp>
        <p:sp>
          <p:nvSpPr>
            <p:cNvPr id="35863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5864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 w="9525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</p:grpSp>
      <p:sp>
        <p:nvSpPr>
          <p:cNvPr id="35865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98438"/>
            <a:ext cx="7772400" cy="2286000"/>
          </a:xfrm>
        </p:spPr>
        <p:txBody>
          <a:bodyPr anchor="b">
            <a:spAutoFit/>
          </a:bodyPr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5866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4000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35867" name="Rectangle 27"/>
          <p:cNvSpPr>
            <a:spLocks noGrp="1" noChangeArrowheads="1"/>
          </p:cNvSpPr>
          <p:nvPr>
            <p:ph type="dt" sz="half" idx="2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s-ES"/>
          </a:p>
        </p:txBody>
      </p:sp>
      <p:sp>
        <p:nvSpPr>
          <p:cNvPr id="35868" name="Rectangle 2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s-ES"/>
          </a:p>
        </p:txBody>
      </p:sp>
      <p:sp>
        <p:nvSpPr>
          <p:cNvPr id="35869" name="Rectangle 2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4785A6D5-3D36-4F06-A3B3-FF0C66B8C43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A9617-8154-4C8A-B606-F771F41FD87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FBEA82-6DCB-409E-BB37-91082B4C004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ítulo y texto encima de l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1173163" y="1981200"/>
            <a:ext cx="7772400" cy="198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173163" y="4114800"/>
            <a:ext cx="7772400" cy="1981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173163" y="62658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764E574-4BC9-40E9-82CF-746785A5274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ítulo y texto e imágenes prediseña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imágenes prediseñadas"/>
          <p:cNvSpPr>
            <a:spLocks noGrp="1"/>
          </p:cNvSpPr>
          <p:nvPr>
            <p:ph type="clipArt"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/>
          <a:p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173163" y="62658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03DCB9F-375F-4E1D-853F-288BAB4631C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4D1F2D-D92E-4CC9-B5F3-1667D3C651D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B548AC-4FC5-4A47-8A9F-071C3B1B737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5B51A-F61E-491C-9A3A-82B44039451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4ACC66-F926-4DEE-A202-5467E1129A3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492F70-AEFB-4EB7-BF23-22B7AE7D160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DB603E-4255-4491-B302-FDE3811EA5A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D03F88-D8FE-4F63-ACA8-BE8C13B34B7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C727D7-D062-43F4-9491-B5632854EBAC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34819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34820" name="Freeform 4"/>
              <p:cNvSpPr>
                <a:spLocks/>
              </p:cNvSpPr>
              <p:nvPr/>
            </p:nvSpPr>
            <p:spPr bwMode="ltGray">
              <a:xfrm rot="-5400000">
                <a:off x="2559" y="-993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21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22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23" name="Freeform 7"/>
              <p:cNvSpPr>
                <a:spLocks/>
              </p:cNvSpPr>
              <p:nvPr/>
            </p:nvSpPr>
            <p:spPr bwMode="ltGray">
              <a:xfrm rot="-5400000">
                <a:off x="-57" y="1752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24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25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26" name="Freeform 10"/>
              <p:cNvSpPr>
                <a:spLocks/>
              </p:cNvSpPr>
              <p:nvPr/>
            </p:nvSpPr>
            <p:spPr bwMode="ltGray">
              <a:xfrm rot="-5400000">
                <a:off x="156" y="1726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27" name="Freeform 11"/>
              <p:cNvSpPr>
                <a:spLocks/>
              </p:cNvSpPr>
              <p:nvPr/>
            </p:nvSpPr>
            <p:spPr bwMode="ltGray">
              <a:xfrm rot="-5400000">
                <a:off x="3211" y="1664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28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29" name="Freeform 13"/>
              <p:cNvSpPr>
                <a:spLocks/>
              </p:cNvSpPr>
              <p:nvPr/>
            </p:nvSpPr>
            <p:spPr bwMode="ltGray">
              <a:xfrm rot="-5400000">
                <a:off x="1830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30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31" name="Freeform 15"/>
              <p:cNvSpPr>
                <a:spLocks/>
              </p:cNvSpPr>
              <p:nvPr/>
            </p:nvSpPr>
            <p:spPr bwMode="ltGray">
              <a:xfrm rot="-5400000">
                <a:off x="2330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32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33" name="Freeform 17"/>
              <p:cNvSpPr>
                <a:spLocks/>
              </p:cNvSpPr>
              <p:nvPr/>
            </p:nvSpPr>
            <p:spPr bwMode="ltGray">
              <a:xfrm rot="-5400000">
                <a:off x="4077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34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35" name="Freeform 19"/>
              <p:cNvSpPr>
                <a:spLocks/>
              </p:cNvSpPr>
              <p:nvPr/>
            </p:nvSpPr>
            <p:spPr bwMode="ltGray">
              <a:xfrm rot="-5400000">
                <a:off x="4584" y="1747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36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37" name="Freeform 21"/>
              <p:cNvSpPr>
                <a:spLocks/>
              </p:cNvSpPr>
              <p:nvPr/>
            </p:nvSpPr>
            <p:spPr bwMode="ltGray">
              <a:xfrm rot="-5400000">
                <a:off x="5084" y="1694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34838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MX"/>
              </a:p>
            </p:txBody>
          </p:sp>
        </p:grpSp>
        <p:sp>
          <p:nvSpPr>
            <p:cNvPr id="34839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34840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</p:grpSp>
      <p:sp>
        <p:nvSpPr>
          <p:cNvPr id="34841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34842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34843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34844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34845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fld id="{09D76603-EF36-4CE1-A8A9-D46A796A904F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transition spd="med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057400" y="2895600"/>
            <a:ext cx="4851400" cy="289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000000"/>
              </a:buClr>
              <a:buSzPct val="140000"/>
              <a:buFontTx/>
              <a:buChar char="•"/>
            </a:pPr>
            <a:r>
              <a:rPr lang="es-MX" sz="3600" b="1">
                <a:solidFill>
                  <a:srgbClr val="000066"/>
                </a:solidFill>
                <a:latin typeface="Arial" pitchFamily="34" charset="0"/>
              </a:rPr>
              <a:t>  INDIVIDUAL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0000"/>
              </a:buClr>
              <a:buSzPct val="140000"/>
              <a:buFontTx/>
              <a:buChar char="•"/>
            </a:pPr>
            <a:r>
              <a:rPr lang="es-MX" sz="3600" b="1">
                <a:solidFill>
                  <a:srgbClr val="000066"/>
                </a:solidFill>
                <a:latin typeface="Arial" pitchFamily="34" charset="0"/>
              </a:rPr>
              <a:t>  GRUPAL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0000"/>
              </a:buClr>
              <a:buSzPct val="140000"/>
              <a:buFontTx/>
              <a:buChar char="•"/>
            </a:pPr>
            <a:r>
              <a:rPr lang="es-MX" sz="3600" b="1">
                <a:solidFill>
                  <a:srgbClr val="000066"/>
                </a:solidFill>
                <a:latin typeface="Arial" pitchFamily="34" charset="0"/>
              </a:rPr>
              <a:t>  ORGANIZACIONAL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000000"/>
              </a:buClr>
              <a:buSzPct val="140000"/>
              <a:buFontTx/>
              <a:buChar char="•"/>
            </a:pPr>
            <a:r>
              <a:rPr lang="es-MX" sz="3600" b="1">
                <a:solidFill>
                  <a:srgbClr val="000066"/>
                </a:solidFill>
                <a:latin typeface="Arial" pitchFamily="34" charset="0"/>
              </a:rPr>
              <a:t>  ESTADO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533400" y="838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s-MX" sz="3600" b="1">
                <a:solidFill>
                  <a:schemeClr val="tx2"/>
                </a:solidFill>
              </a:rPr>
              <a:t>CLASIFICACION DE CONFLICTOS</a:t>
            </a:r>
            <a:br>
              <a:rPr lang="es-MX" sz="3600" b="1">
                <a:solidFill>
                  <a:schemeClr val="tx2"/>
                </a:solidFill>
              </a:rPr>
            </a:br>
            <a:r>
              <a:rPr lang="es-MX" sz="3200" b="1">
                <a:solidFill>
                  <a:schemeClr val="tx2"/>
                </a:solidFill>
              </a:rPr>
              <a:t>Según el Nivel o Sistema Involucrado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75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3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autoUpdateAnimBg="0"/>
      <p:bldP spid="2970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>
            <p:ph type="body" sz="half" idx="1"/>
          </p:nvPr>
        </p:nvSpPr>
        <p:spPr>
          <a:xfrm>
            <a:off x="1371600" y="838200"/>
            <a:ext cx="7772400" cy="1371600"/>
          </a:xfrm>
          <a:noFill/>
          <a:ln/>
        </p:spPr>
        <p:txBody>
          <a:bodyPr lIns="92075" tIns="46038" rIns="92075" bIns="46038"/>
          <a:lstStyle/>
          <a:p>
            <a:r>
              <a:rPr lang="es-ES_tradnl" sz="2800">
                <a:solidFill>
                  <a:srgbClr val="006600"/>
                </a:solidFill>
              </a:rPr>
              <a:t>PROBLEMA</a:t>
            </a:r>
            <a:endParaRPr lang="es-ES" sz="2800">
              <a:solidFill>
                <a:srgbClr val="006600"/>
              </a:solidFill>
            </a:endParaRPr>
          </a:p>
          <a:p>
            <a:pPr lvl="1"/>
            <a:r>
              <a:rPr lang="es-ES_tradnl" sz="2400">
                <a:solidFill>
                  <a:srgbClr val="006600"/>
                </a:solidFill>
              </a:rPr>
              <a:t>Obstáculo que se visualiza dinámicamente en un movimiento de superación</a:t>
            </a:r>
            <a:endParaRPr lang="es-ES" sz="2400">
              <a:solidFill>
                <a:srgbClr val="006600"/>
              </a:solidFill>
            </a:endParaRP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2057400" y="5029200"/>
            <a:ext cx="5410200" cy="1143000"/>
            <a:chOff x="1296" y="3168"/>
            <a:chExt cx="3408" cy="720"/>
          </a:xfrm>
        </p:grpSpPr>
        <p:grpSp>
          <p:nvGrpSpPr>
            <p:cNvPr id="14340" name="Group 4"/>
            <p:cNvGrpSpPr>
              <a:grpSpLocks/>
            </p:cNvGrpSpPr>
            <p:nvPr/>
          </p:nvGrpSpPr>
          <p:grpSpPr bwMode="auto">
            <a:xfrm>
              <a:off x="3120" y="3168"/>
              <a:ext cx="1227" cy="533"/>
              <a:chOff x="1948" y="2672"/>
              <a:chExt cx="2783" cy="1029"/>
            </a:xfrm>
          </p:grpSpPr>
          <p:sp>
            <p:nvSpPr>
              <p:cNvPr id="14341" name="Freeform 5"/>
              <p:cNvSpPr>
                <a:spLocks noChangeAspect="1"/>
              </p:cNvSpPr>
              <p:nvPr/>
            </p:nvSpPr>
            <p:spPr bwMode="auto">
              <a:xfrm>
                <a:off x="2179" y="3264"/>
                <a:ext cx="701" cy="437"/>
              </a:xfrm>
              <a:custGeom>
                <a:avLst/>
                <a:gdLst/>
                <a:ahLst/>
                <a:cxnLst>
                  <a:cxn ang="0">
                    <a:pos x="0" y="300"/>
                  </a:cxn>
                  <a:cxn ang="0">
                    <a:pos x="0" y="480"/>
                  </a:cxn>
                  <a:cxn ang="0">
                    <a:pos x="816" y="480"/>
                  </a:cxn>
                  <a:cxn ang="0">
                    <a:pos x="816" y="0"/>
                  </a:cxn>
                  <a:cxn ang="0">
                    <a:pos x="738" y="51"/>
                  </a:cxn>
                  <a:cxn ang="0">
                    <a:pos x="645" y="102"/>
                  </a:cxn>
                  <a:cxn ang="0">
                    <a:pos x="573" y="129"/>
                  </a:cxn>
                  <a:cxn ang="0">
                    <a:pos x="456" y="165"/>
                  </a:cxn>
                  <a:cxn ang="0">
                    <a:pos x="339" y="201"/>
                  </a:cxn>
                  <a:cxn ang="0">
                    <a:pos x="207" y="243"/>
                  </a:cxn>
                  <a:cxn ang="0">
                    <a:pos x="81" y="279"/>
                  </a:cxn>
                  <a:cxn ang="0">
                    <a:pos x="0" y="300"/>
                  </a:cxn>
                </a:cxnLst>
                <a:rect l="0" t="0" r="r" b="b"/>
                <a:pathLst>
                  <a:path w="816" h="480">
                    <a:moveTo>
                      <a:pt x="0" y="300"/>
                    </a:moveTo>
                    <a:lnTo>
                      <a:pt x="0" y="480"/>
                    </a:lnTo>
                    <a:lnTo>
                      <a:pt x="816" y="480"/>
                    </a:lnTo>
                    <a:lnTo>
                      <a:pt x="816" y="0"/>
                    </a:lnTo>
                    <a:lnTo>
                      <a:pt x="738" y="51"/>
                    </a:lnTo>
                    <a:lnTo>
                      <a:pt x="645" y="102"/>
                    </a:lnTo>
                    <a:lnTo>
                      <a:pt x="573" y="129"/>
                    </a:lnTo>
                    <a:lnTo>
                      <a:pt x="456" y="165"/>
                    </a:lnTo>
                    <a:lnTo>
                      <a:pt x="339" y="201"/>
                    </a:lnTo>
                    <a:lnTo>
                      <a:pt x="207" y="243"/>
                    </a:lnTo>
                    <a:lnTo>
                      <a:pt x="81" y="279"/>
                    </a:lnTo>
                    <a:lnTo>
                      <a:pt x="0" y="300"/>
                    </a:lnTo>
                    <a:close/>
                  </a:path>
                </a:pathLst>
              </a:custGeom>
              <a:solidFill>
                <a:srgbClr val="333399"/>
              </a:solidFill>
              <a:ln w="12700" cap="sq" cmpd="sng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14342" name="Freeform 6"/>
              <p:cNvSpPr>
                <a:spLocks noChangeAspect="1"/>
              </p:cNvSpPr>
              <p:nvPr/>
            </p:nvSpPr>
            <p:spPr bwMode="auto">
              <a:xfrm>
                <a:off x="2815" y="2672"/>
                <a:ext cx="689" cy="1029"/>
              </a:xfrm>
              <a:custGeom>
                <a:avLst/>
                <a:gdLst/>
                <a:ahLst/>
                <a:cxnLst>
                  <a:cxn ang="0">
                    <a:pos x="867" y="0"/>
                  </a:cxn>
                  <a:cxn ang="0">
                    <a:pos x="866" y="1418"/>
                  </a:cxn>
                  <a:cxn ang="0">
                    <a:pos x="0" y="1416"/>
                  </a:cxn>
                  <a:cxn ang="0">
                    <a:pos x="0" y="882"/>
                  </a:cxn>
                  <a:cxn ang="0">
                    <a:pos x="84" y="804"/>
                  </a:cxn>
                  <a:cxn ang="0">
                    <a:pos x="156" y="735"/>
                  </a:cxn>
                  <a:cxn ang="0">
                    <a:pos x="222" y="657"/>
                  </a:cxn>
                  <a:cxn ang="0">
                    <a:pos x="297" y="558"/>
                  </a:cxn>
                  <a:cxn ang="0">
                    <a:pos x="381" y="453"/>
                  </a:cxn>
                  <a:cxn ang="0">
                    <a:pos x="486" y="318"/>
                  </a:cxn>
                  <a:cxn ang="0">
                    <a:pos x="543" y="240"/>
                  </a:cxn>
                  <a:cxn ang="0">
                    <a:pos x="630" y="129"/>
                  </a:cxn>
                  <a:cxn ang="0">
                    <a:pos x="687" y="72"/>
                  </a:cxn>
                  <a:cxn ang="0">
                    <a:pos x="753" y="27"/>
                  </a:cxn>
                  <a:cxn ang="0">
                    <a:pos x="801" y="16"/>
                  </a:cxn>
                  <a:cxn ang="0">
                    <a:pos x="867" y="0"/>
                  </a:cxn>
                </a:cxnLst>
                <a:rect l="0" t="0" r="r" b="b"/>
                <a:pathLst>
                  <a:path w="867" h="1418">
                    <a:moveTo>
                      <a:pt x="867" y="0"/>
                    </a:moveTo>
                    <a:lnTo>
                      <a:pt x="866" y="1418"/>
                    </a:lnTo>
                    <a:lnTo>
                      <a:pt x="0" y="1416"/>
                    </a:lnTo>
                    <a:lnTo>
                      <a:pt x="0" y="882"/>
                    </a:lnTo>
                    <a:lnTo>
                      <a:pt x="84" y="804"/>
                    </a:lnTo>
                    <a:lnTo>
                      <a:pt x="156" y="735"/>
                    </a:lnTo>
                    <a:lnTo>
                      <a:pt x="222" y="657"/>
                    </a:lnTo>
                    <a:lnTo>
                      <a:pt x="297" y="558"/>
                    </a:lnTo>
                    <a:lnTo>
                      <a:pt x="381" y="453"/>
                    </a:lnTo>
                    <a:lnTo>
                      <a:pt x="486" y="318"/>
                    </a:lnTo>
                    <a:lnTo>
                      <a:pt x="543" y="240"/>
                    </a:lnTo>
                    <a:lnTo>
                      <a:pt x="630" y="129"/>
                    </a:lnTo>
                    <a:lnTo>
                      <a:pt x="687" y="72"/>
                    </a:lnTo>
                    <a:lnTo>
                      <a:pt x="753" y="27"/>
                    </a:lnTo>
                    <a:lnTo>
                      <a:pt x="801" y="16"/>
                    </a:lnTo>
                    <a:lnTo>
                      <a:pt x="867" y="0"/>
                    </a:lnTo>
                    <a:close/>
                  </a:path>
                </a:pathLst>
              </a:custGeom>
              <a:solidFill>
                <a:srgbClr val="333399"/>
              </a:solidFill>
              <a:ln w="12700" cap="sq" cmpd="sng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14343" name="Freeform 7"/>
              <p:cNvSpPr>
                <a:spLocks noChangeAspect="1"/>
              </p:cNvSpPr>
              <p:nvPr/>
            </p:nvSpPr>
            <p:spPr bwMode="auto">
              <a:xfrm>
                <a:off x="1948" y="3504"/>
                <a:ext cx="308" cy="197"/>
              </a:xfrm>
              <a:custGeom>
                <a:avLst/>
                <a:gdLst/>
                <a:ahLst/>
                <a:cxnLst>
                  <a:cxn ang="0">
                    <a:pos x="0" y="123"/>
                  </a:cxn>
                  <a:cxn ang="0">
                    <a:pos x="0" y="174"/>
                  </a:cxn>
                  <a:cxn ang="0">
                    <a:pos x="366" y="174"/>
                  </a:cxn>
                  <a:cxn ang="0">
                    <a:pos x="366" y="0"/>
                  </a:cxn>
                  <a:cxn ang="0">
                    <a:pos x="320" y="18"/>
                  </a:cxn>
                  <a:cxn ang="0">
                    <a:pos x="267" y="39"/>
                  </a:cxn>
                  <a:cxn ang="0">
                    <a:pos x="198" y="61"/>
                  </a:cxn>
                  <a:cxn ang="0">
                    <a:pos x="132" y="86"/>
                  </a:cxn>
                  <a:cxn ang="0">
                    <a:pos x="74" y="106"/>
                  </a:cxn>
                  <a:cxn ang="0">
                    <a:pos x="0" y="123"/>
                  </a:cxn>
                </a:cxnLst>
                <a:rect l="0" t="0" r="r" b="b"/>
                <a:pathLst>
                  <a:path w="366" h="174">
                    <a:moveTo>
                      <a:pt x="0" y="123"/>
                    </a:moveTo>
                    <a:lnTo>
                      <a:pt x="0" y="174"/>
                    </a:lnTo>
                    <a:lnTo>
                      <a:pt x="366" y="174"/>
                    </a:lnTo>
                    <a:lnTo>
                      <a:pt x="366" y="0"/>
                    </a:lnTo>
                    <a:lnTo>
                      <a:pt x="320" y="18"/>
                    </a:lnTo>
                    <a:lnTo>
                      <a:pt x="267" y="39"/>
                    </a:lnTo>
                    <a:lnTo>
                      <a:pt x="198" y="61"/>
                    </a:lnTo>
                    <a:lnTo>
                      <a:pt x="132" y="86"/>
                    </a:lnTo>
                    <a:lnTo>
                      <a:pt x="74" y="106"/>
                    </a:lnTo>
                    <a:lnTo>
                      <a:pt x="0" y="123"/>
                    </a:lnTo>
                    <a:close/>
                  </a:path>
                </a:pathLst>
              </a:custGeom>
              <a:solidFill>
                <a:srgbClr val="333399"/>
              </a:solidFill>
              <a:ln w="12700" cap="sq" cmpd="sng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14344" name="Freeform 8"/>
              <p:cNvSpPr>
                <a:spLocks noChangeAspect="1"/>
              </p:cNvSpPr>
              <p:nvPr/>
            </p:nvSpPr>
            <p:spPr bwMode="auto">
              <a:xfrm flipH="1">
                <a:off x="4080" y="3312"/>
                <a:ext cx="651" cy="389"/>
              </a:xfrm>
              <a:custGeom>
                <a:avLst/>
                <a:gdLst/>
                <a:ahLst/>
                <a:cxnLst>
                  <a:cxn ang="0">
                    <a:pos x="0" y="300"/>
                  </a:cxn>
                  <a:cxn ang="0">
                    <a:pos x="0" y="480"/>
                  </a:cxn>
                  <a:cxn ang="0">
                    <a:pos x="816" y="480"/>
                  </a:cxn>
                  <a:cxn ang="0">
                    <a:pos x="816" y="0"/>
                  </a:cxn>
                  <a:cxn ang="0">
                    <a:pos x="738" y="51"/>
                  </a:cxn>
                  <a:cxn ang="0">
                    <a:pos x="645" y="102"/>
                  </a:cxn>
                  <a:cxn ang="0">
                    <a:pos x="573" y="129"/>
                  </a:cxn>
                  <a:cxn ang="0">
                    <a:pos x="456" y="165"/>
                  </a:cxn>
                  <a:cxn ang="0">
                    <a:pos x="339" y="201"/>
                  </a:cxn>
                  <a:cxn ang="0">
                    <a:pos x="207" y="243"/>
                  </a:cxn>
                  <a:cxn ang="0">
                    <a:pos x="81" y="279"/>
                  </a:cxn>
                  <a:cxn ang="0">
                    <a:pos x="0" y="300"/>
                  </a:cxn>
                </a:cxnLst>
                <a:rect l="0" t="0" r="r" b="b"/>
                <a:pathLst>
                  <a:path w="816" h="480">
                    <a:moveTo>
                      <a:pt x="0" y="300"/>
                    </a:moveTo>
                    <a:lnTo>
                      <a:pt x="0" y="480"/>
                    </a:lnTo>
                    <a:lnTo>
                      <a:pt x="816" y="480"/>
                    </a:lnTo>
                    <a:lnTo>
                      <a:pt x="816" y="0"/>
                    </a:lnTo>
                    <a:lnTo>
                      <a:pt x="738" y="51"/>
                    </a:lnTo>
                    <a:lnTo>
                      <a:pt x="645" y="102"/>
                    </a:lnTo>
                    <a:lnTo>
                      <a:pt x="573" y="129"/>
                    </a:lnTo>
                    <a:lnTo>
                      <a:pt x="456" y="165"/>
                    </a:lnTo>
                    <a:lnTo>
                      <a:pt x="339" y="201"/>
                    </a:lnTo>
                    <a:lnTo>
                      <a:pt x="207" y="243"/>
                    </a:lnTo>
                    <a:lnTo>
                      <a:pt x="81" y="279"/>
                    </a:lnTo>
                    <a:lnTo>
                      <a:pt x="0" y="300"/>
                    </a:lnTo>
                    <a:close/>
                  </a:path>
                </a:pathLst>
              </a:custGeom>
              <a:solidFill>
                <a:srgbClr val="333399"/>
              </a:solidFill>
              <a:ln w="12700" cap="sq" cmpd="sng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14345" name="Freeform 9"/>
              <p:cNvSpPr>
                <a:spLocks noChangeAspect="1"/>
              </p:cNvSpPr>
              <p:nvPr/>
            </p:nvSpPr>
            <p:spPr bwMode="auto">
              <a:xfrm flipH="1">
                <a:off x="3476" y="2672"/>
                <a:ext cx="629" cy="1029"/>
              </a:xfrm>
              <a:custGeom>
                <a:avLst/>
                <a:gdLst/>
                <a:ahLst/>
                <a:cxnLst>
                  <a:cxn ang="0">
                    <a:pos x="867" y="0"/>
                  </a:cxn>
                  <a:cxn ang="0">
                    <a:pos x="866" y="1418"/>
                  </a:cxn>
                  <a:cxn ang="0">
                    <a:pos x="0" y="1416"/>
                  </a:cxn>
                  <a:cxn ang="0">
                    <a:pos x="0" y="882"/>
                  </a:cxn>
                  <a:cxn ang="0">
                    <a:pos x="84" y="804"/>
                  </a:cxn>
                  <a:cxn ang="0">
                    <a:pos x="156" y="735"/>
                  </a:cxn>
                  <a:cxn ang="0">
                    <a:pos x="222" y="657"/>
                  </a:cxn>
                  <a:cxn ang="0">
                    <a:pos x="297" y="558"/>
                  </a:cxn>
                  <a:cxn ang="0">
                    <a:pos x="381" y="453"/>
                  </a:cxn>
                  <a:cxn ang="0">
                    <a:pos x="486" y="318"/>
                  </a:cxn>
                  <a:cxn ang="0">
                    <a:pos x="543" y="240"/>
                  </a:cxn>
                  <a:cxn ang="0">
                    <a:pos x="630" y="129"/>
                  </a:cxn>
                  <a:cxn ang="0">
                    <a:pos x="687" y="72"/>
                  </a:cxn>
                  <a:cxn ang="0">
                    <a:pos x="753" y="27"/>
                  </a:cxn>
                  <a:cxn ang="0">
                    <a:pos x="801" y="16"/>
                  </a:cxn>
                  <a:cxn ang="0">
                    <a:pos x="867" y="0"/>
                  </a:cxn>
                </a:cxnLst>
                <a:rect l="0" t="0" r="r" b="b"/>
                <a:pathLst>
                  <a:path w="867" h="1418">
                    <a:moveTo>
                      <a:pt x="867" y="0"/>
                    </a:moveTo>
                    <a:lnTo>
                      <a:pt x="866" y="1418"/>
                    </a:lnTo>
                    <a:lnTo>
                      <a:pt x="0" y="1416"/>
                    </a:lnTo>
                    <a:lnTo>
                      <a:pt x="0" y="882"/>
                    </a:lnTo>
                    <a:lnTo>
                      <a:pt x="84" y="804"/>
                    </a:lnTo>
                    <a:lnTo>
                      <a:pt x="156" y="735"/>
                    </a:lnTo>
                    <a:lnTo>
                      <a:pt x="222" y="657"/>
                    </a:lnTo>
                    <a:lnTo>
                      <a:pt x="297" y="558"/>
                    </a:lnTo>
                    <a:lnTo>
                      <a:pt x="381" y="453"/>
                    </a:lnTo>
                    <a:lnTo>
                      <a:pt x="486" y="318"/>
                    </a:lnTo>
                    <a:lnTo>
                      <a:pt x="543" y="240"/>
                    </a:lnTo>
                    <a:lnTo>
                      <a:pt x="630" y="129"/>
                    </a:lnTo>
                    <a:lnTo>
                      <a:pt x="687" y="72"/>
                    </a:lnTo>
                    <a:lnTo>
                      <a:pt x="753" y="27"/>
                    </a:lnTo>
                    <a:lnTo>
                      <a:pt x="801" y="16"/>
                    </a:lnTo>
                    <a:lnTo>
                      <a:pt x="867" y="0"/>
                    </a:lnTo>
                    <a:close/>
                  </a:path>
                </a:pathLst>
              </a:custGeom>
              <a:solidFill>
                <a:srgbClr val="333399"/>
              </a:solidFill>
              <a:ln w="12700" cap="sq" cmpd="sng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</p:grpSp>
        <p:sp>
          <p:nvSpPr>
            <p:cNvPr id="14346" name="AutoShape 10"/>
            <p:cNvSpPr>
              <a:spLocks noChangeArrowheads="1"/>
            </p:cNvSpPr>
            <p:nvPr/>
          </p:nvSpPr>
          <p:spPr bwMode="auto">
            <a:xfrm>
              <a:off x="1296" y="3744"/>
              <a:ext cx="3408" cy="144"/>
            </a:xfrm>
            <a:prstGeom prst="rightArrow">
              <a:avLst>
                <a:gd name="adj1" fmla="val 40000"/>
                <a:gd name="adj2" fmla="val 216944"/>
              </a:avLst>
            </a:prstGeom>
            <a:solidFill>
              <a:srgbClr val="C0C0C0"/>
            </a:solidFill>
            <a:ln w="12700" cap="sq">
              <a:solidFill>
                <a:srgbClr val="80808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</p:grpSp>
      <p:grpSp>
        <p:nvGrpSpPr>
          <p:cNvPr id="14347" name="Group 11"/>
          <p:cNvGrpSpPr>
            <a:grpSpLocks/>
          </p:cNvGrpSpPr>
          <p:nvPr/>
        </p:nvGrpSpPr>
        <p:grpSpPr bwMode="auto">
          <a:xfrm>
            <a:off x="2057400" y="4343400"/>
            <a:ext cx="2895600" cy="914400"/>
            <a:chOff x="1296" y="2736"/>
            <a:chExt cx="1824" cy="576"/>
          </a:xfrm>
        </p:grpSpPr>
        <p:sp>
          <p:nvSpPr>
            <p:cNvPr id="14348" name="Text Box 12"/>
            <p:cNvSpPr txBox="1">
              <a:spLocks noChangeArrowheads="1"/>
            </p:cNvSpPr>
            <p:nvPr/>
          </p:nvSpPr>
          <p:spPr bwMode="auto">
            <a:xfrm>
              <a:off x="1632" y="2736"/>
              <a:ext cx="105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/>
              <a:r>
                <a:rPr kumimoji="1" lang="es-ES_tradnl" sz="1800" b="1">
                  <a:solidFill>
                    <a:srgbClr val="006600"/>
                  </a:solidFill>
                  <a:latin typeface="Arial" pitchFamily="34" charset="0"/>
                </a:rPr>
                <a:t>PROBLEMA</a:t>
              </a:r>
              <a:endParaRPr kumimoji="1" lang="es-ES" sz="1800" b="1">
                <a:solidFill>
                  <a:srgbClr val="006600"/>
                </a:solidFill>
                <a:latin typeface="Arial" pitchFamily="34" charset="0"/>
              </a:endParaRPr>
            </a:p>
          </p:txBody>
        </p:sp>
        <p:grpSp>
          <p:nvGrpSpPr>
            <p:cNvPr id="14349" name="Group 13"/>
            <p:cNvGrpSpPr>
              <a:grpSpLocks/>
            </p:cNvGrpSpPr>
            <p:nvPr/>
          </p:nvGrpSpPr>
          <p:grpSpPr bwMode="auto">
            <a:xfrm>
              <a:off x="1296" y="2880"/>
              <a:ext cx="1824" cy="432"/>
              <a:chOff x="1296" y="2880"/>
              <a:chExt cx="1824" cy="432"/>
            </a:xfrm>
          </p:grpSpPr>
          <p:sp>
            <p:nvSpPr>
              <p:cNvPr id="14350" name="AutoShape 14"/>
              <p:cNvSpPr>
                <a:spLocks noChangeArrowheads="1"/>
              </p:cNvSpPr>
              <p:nvPr/>
            </p:nvSpPr>
            <p:spPr bwMode="auto">
              <a:xfrm rot="5390224">
                <a:off x="2725" y="2917"/>
                <a:ext cx="432" cy="358"/>
              </a:xfrm>
              <a:custGeom>
                <a:avLst/>
                <a:gdLst>
                  <a:gd name="G0" fmla="+- 7128 0 0"/>
                  <a:gd name="G1" fmla="+- 9215 0 0"/>
                  <a:gd name="G2" fmla="+- 5373 0 0"/>
                  <a:gd name="G3" fmla="+- 21600 0 7128"/>
                  <a:gd name="G4" fmla="+- 21600 0 9215"/>
                  <a:gd name="G5" fmla="*/ G0 21600 G3"/>
                  <a:gd name="G6" fmla="*/ G1 21600 G3"/>
                  <a:gd name="G7" fmla="*/ G2 G3 21600"/>
                  <a:gd name="G8" fmla="*/ 10800 21600 G3"/>
                  <a:gd name="G9" fmla="*/ G4 21600 G3"/>
                  <a:gd name="G10" fmla="+- 21600 0 G7"/>
                  <a:gd name="G11" fmla="+- G5 0 G8"/>
                  <a:gd name="G12" fmla="+- G6 0 G8"/>
                  <a:gd name="G13" fmla="*/ G12 G7 G11"/>
                  <a:gd name="G14" fmla="+- 21600 0 G13"/>
                  <a:gd name="G15" fmla="+- G0 0 10800"/>
                  <a:gd name="G16" fmla="+- G1 0 10800"/>
                  <a:gd name="G17" fmla="*/ G2 G16 G15"/>
                  <a:gd name="T0" fmla="*/ 10800 w 21600"/>
                  <a:gd name="T1" fmla="*/ 0 h 21600"/>
                  <a:gd name="T2" fmla="*/ 0 w 21600"/>
                  <a:gd name="T3" fmla="*/ 16119 h 21600"/>
                  <a:gd name="T4" fmla="*/ 10800 w 21600"/>
                  <a:gd name="T5" fmla="*/ 18485 h 21600"/>
                  <a:gd name="T6" fmla="*/ 21600 w 21600"/>
                  <a:gd name="T7" fmla="*/ 16119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G13 w 21600"/>
                  <a:gd name="T13" fmla="*/ G6 h 21600"/>
                  <a:gd name="T14" fmla="*/ G14 w 21600"/>
                  <a:gd name="T15" fmla="*/ G9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800" y="0"/>
                    </a:moveTo>
                    <a:lnTo>
                      <a:pt x="7128" y="5373"/>
                    </a:lnTo>
                    <a:lnTo>
                      <a:pt x="9215" y="5373"/>
                    </a:lnTo>
                    <a:lnTo>
                      <a:pt x="9215" y="13754"/>
                    </a:lnTo>
                    <a:lnTo>
                      <a:pt x="3600" y="13754"/>
                    </a:lnTo>
                    <a:lnTo>
                      <a:pt x="3600" y="10639"/>
                    </a:lnTo>
                    <a:lnTo>
                      <a:pt x="0" y="16119"/>
                    </a:lnTo>
                    <a:lnTo>
                      <a:pt x="3600" y="21600"/>
                    </a:lnTo>
                    <a:lnTo>
                      <a:pt x="3600" y="18485"/>
                    </a:lnTo>
                    <a:lnTo>
                      <a:pt x="18000" y="18485"/>
                    </a:lnTo>
                    <a:lnTo>
                      <a:pt x="18000" y="21600"/>
                    </a:lnTo>
                    <a:lnTo>
                      <a:pt x="21600" y="16119"/>
                    </a:lnTo>
                    <a:lnTo>
                      <a:pt x="18000" y="10639"/>
                    </a:lnTo>
                    <a:lnTo>
                      <a:pt x="18000" y="13754"/>
                    </a:lnTo>
                    <a:lnTo>
                      <a:pt x="12385" y="13754"/>
                    </a:lnTo>
                    <a:lnTo>
                      <a:pt x="12385" y="5373"/>
                    </a:lnTo>
                    <a:lnTo>
                      <a:pt x="14472" y="5373"/>
                    </a:lnTo>
                    <a:close/>
                  </a:path>
                </a:pathLst>
              </a:custGeom>
              <a:solidFill>
                <a:srgbClr val="339933"/>
              </a:solidFill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14351" name="Rectangle 15"/>
              <p:cNvSpPr>
                <a:spLocks noChangeArrowheads="1"/>
              </p:cNvSpPr>
              <p:nvPr/>
            </p:nvSpPr>
            <p:spPr bwMode="auto">
              <a:xfrm>
                <a:off x="1296" y="3058"/>
                <a:ext cx="1549" cy="76"/>
              </a:xfrm>
              <a:prstGeom prst="rect">
                <a:avLst/>
              </a:prstGeom>
              <a:solidFill>
                <a:srgbClr val="339966"/>
              </a:solidFill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</p:grpSp>
      </p:grp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1371600" y="2514600"/>
            <a:ext cx="7772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s-ES_tradnl" sz="2800" b="1">
                <a:solidFill>
                  <a:srgbClr val="6600CC"/>
                </a:solidFill>
                <a:latin typeface="Arial" pitchFamily="34" charset="0"/>
              </a:rPr>
              <a:t>OBSTÁCULO</a:t>
            </a:r>
            <a:endParaRPr lang="es-ES" sz="2800" b="1">
              <a:solidFill>
                <a:srgbClr val="6600CC"/>
              </a:solidFill>
              <a:latin typeface="Arial" pitchFamily="34" charset="0"/>
            </a:endParaRP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s-ES_tradnl" b="1">
                <a:solidFill>
                  <a:srgbClr val="6600CC"/>
                </a:solidFill>
                <a:latin typeface="Arial" pitchFamily="34" charset="0"/>
              </a:rPr>
              <a:t>Barrera que detiene e inmoviliza</a:t>
            </a:r>
            <a:endParaRPr lang="es-ES" b="1">
              <a:solidFill>
                <a:srgbClr val="6600CC"/>
              </a:solidFill>
              <a:latin typeface="Arial" pitchFamily="34" charset="0"/>
            </a:endParaRPr>
          </a:p>
        </p:txBody>
      </p:sp>
      <p:grpSp>
        <p:nvGrpSpPr>
          <p:cNvPr id="14353" name="Group 17"/>
          <p:cNvGrpSpPr>
            <a:grpSpLocks/>
          </p:cNvGrpSpPr>
          <p:nvPr/>
        </p:nvGrpSpPr>
        <p:grpSpPr bwMode="auto">
          <a:xfrm>
            <a:off x="2057400" y="4978400"/>
            <a:ext cx="2744788" cy="1270000"/>
            <a:chOff x="1392" y="2928"/>
            <a:chExt cx="1729" cy="800"/>
          </a:xfrm>
        </p:grpSpPr>
        <p:sp>
          <p:nvSpPr>
            <p:cNvPr id="14354" name="Text Box 18"/>
            <p:cNvSpPr txBox="1">
              <a:spLocks noChangeArrowheads="1"/>
            </p:cNvSpPr>
            <p:nvPr/>
          </p:nvSpPr>
          <p:spPr bwMode="auto">
            <a:xfrm>
              <a:off x="1584" y="2928"/>
              <a:ext cx="105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anchor="ctr">
              <a:spAutoFit/>
            </a:bodyPr>
            <a:lstStyle/>
            <a:p>
              <a:pPr algn="ctr" eaLnBrk="0" hangingPunct="0"/>
              <a:r>
                <a:rPr kumimoji="1" lang="es-ES_tradnl" sz="1800" b="1">
                  <a:solidFill>
                    <a:srgbClr val="6600CC"/>
                  </a:solidFill>
                  <a:latin typeface="Arial" pitchFamily="34" charset="0"/>
                </a:rPr>
                <a:t>OBSTÁCULO</a:t>
              </a:r>
              <a:endParaRPr kumimoji="1" lang="es-ES" sz="1800" b="1">
                <a:solidFill>
                  <a:srgbClr val="6600CC"/>
                </a:solidFill>
                <a:latin typeface="Arial" pitchFamily="34" charset="0"/>
              </a:endParaRPr>
            </a:p>
          </p:txBody>
        </p:sp>
        <p:grpSp>
          <p:nvGrpSpPr>
            <p:cNvPr id="14355" name="Group 19"/>
            <p:cNvGrpSpPr>
              <a:grpSpLocks/>
            </p:cNvGrpSpPr>
            <p:nvPr/>
          </p:nvGrpSpPr>
          <p:grpSpPr bwMode="auto">
            <a:xfrm>
              <a:off x="1392" y="3216"/>
              <a:ext cx="1729" cy="512"/>
              <a:chOff x="960" y="2256"/>
              <a:chExt cx="1729" cy="512"/>
            </a:xfrm>
          </p:grpSpPr>
          <p:sp>
            <p:nvSpPr>
              <p:cNvPr id="14356" name="AutoShape 20"/>
              <p:cNvSpPr>
                <a:spLocks noChangeArrowheads="1"/>
              </p:cNvSpPr>
              <p:nvPr/>
            </p:nvSpPr>
            <p:spPr bwMode="auto">
              <a:xfrm rot="5393287">
                <a:off x="2160" y="2239"/>
                <a:ext cx="512" cy="546"/>
              </a:xfrm>
              <a:custGeom>
                <a:avLst/>
                <a:gdLst>
                  <a:gd name="G0" fmla="+- 15126 0 0"/>
                  <a:gd name="G1" fmla="+- 2912 0 0"/>
                  <a:gd name="G2" fmla="+- 12158 0 2912"/>
                  <a:gd name="G3" fmla="+- G2 0 2912"/>
                  <a:gd name="G4" fmla="*/ G3 32768 32059"/>
                  <a:gd name="G5" fmla="*/ G4 1 2"/>
                  <a:gd name="G6" fmla="+- 21600 0 15126"/>
                  <a:gd name="G7" fmla="*/ G6 2912 6079"/>
                  <a:gd name="G8" fmla="+- G7 15126 0"/>
                  <a:gd name="T0" fmla="*/ 15126 w 21600"/>
                  <a:gd name="T1" fmla="*/ 0 h 21600"/>
                  <a:gd name="T2" fmla="*/ 15126 w 21600"/>
                  <a:gd name="T3" fmla="*/ 12158 h 21600"/>
                  <a:gd name="T4" fmla="*/ 3237 w 21600"/>
                  <a:gd name="T5" fmla="*/ 21600 h 21600"/>
                  <a:gd name="T6" fmla="*/ 21600 w 21600"/>
                  <a:gd name="T7" fmla="*/ 6079 h 21600"/>
                  <a:gd name="T8" fmla="*/ 17694720 60000 65536"/>
                  <a:gd name="T9" fmla="*/ 5898240 60000 65536"/>
                  <a:gd name="T10" fmla="*/ 5898240 60000 65536"/>
                  <a:gd name="T11" fmla="*/ 0 60000 65536"/>
                  <a:gd name="T12" fmla="*/ 12427 w 21600"/>
                  <a:gd name="T13" fmla="*/ G1 h 21600"/>
                  <a:gd name="T14" fmla="*/ G8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21600" y="6079"/>
                    </a:moveTo>
                    <a:lnTo>
                      <a:pt x="15126" y="0"/>
                    </a:lnTo>
                    <a:lnTo>
                      <a:pt x="15126" y="2912"/>
                    </a:lnTo>
                    <a:lnTo>
                      <a:pt x="12427" y="2912"/>
                    </a:lnTo>
                    <a:cubicBezTo>
                      <a:pt x="5564" y="2912"/>
                      <a:pt x="0" y="7052"/>
                      <a:pt x="0" y="12158"/>
                    </a:cubicBezTo>
                    <a:lnTo>
                      <a:pt x="0" y="21600"/>
                    </a:lnTo>
                    <a:lnTo>
                      <a:pt x="6474" y="21600"/>
                    </a:lnTo>
                    <a:lnTo>
                      <a:pt x="6474" y="12158"/>
                    </a:lnTo>
                    <a:cubicBezTo>
                      <a:pt x="6474" y="10550"/>
                      <a:pt x="9139" y="9246"/>
                      <a:pt x="12427" y="9246"/>
                    </a:cubicBezTo>
                    <a:lnTo>
                      <a:pt x="15126" y="9246"/>
                    </a:lnTo>
                    <a:lnTo>
                      <a:pt x="15126" y="12158"/>
                    </a:lnTo>
                    <a:close/>
                  </a:path>
                </a:pathLst>
              </a:custGeom>
              <a:solidFill>
                <a:srgbClr val="6600CC"/>
              </a:solidFill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14357" name="Rectangle 21"/>
              <p:cNvSpPr>
                <a:spLocks noChangeArrowheads="1"/>
              </p:cNvSpPr>
              <p:nvPr/>
            </p:nvSpPr>
            <p:spPr bwMode="auto">
              <a:xfrm>
                <a:off x="960" y="2256"/>
                <a:ext cx="1200" cy="144"/>
              </a:xfrm>
              <a:prstGeom prst="rect">
                <a:avLst/>
              </a:prstGeom>
              <a:solidFill>
                <a:srgbClr val="6600CC"/>
              </a:solidFill>
              <a:ln w="12700" cap="sq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14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 autoUpdateAnimBg="0"/>
      <p:bldP spid="14352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304800"/>
            <a:ext cx="7772400" cy="1143000"/>
          </a:xfrm>
        </p:spPr>
        <p:txBody>
          <a:bodyPr/>
          <a:lstStyle/>
          <a:p>
            <a:r>
              <a:rPr lang="es-ES_tradnl" sz="3600" b="1"/>
              <a:t>Sistemas de atribuciones frente a los problemas</a:t>
            </a:r>
            <a:endParaRPr lang="es-ES" sz="3600" b="1"/>
          </a:p>
        </p:txBody>
      </p:sp>
      <p:grpSp>
        <p:nvGrpSpPr>
          <p:cNvPr id="18435" name="Group 3"/>
          <p:cNvGrpSpPr>
            <a:grpSpLocks/>
          </p:cNvGrpSpPr>
          <p:nvPr/>
        </p:nvGrpSpPr>
        <p:grpSpPr bwMode="auto">
          <a:xfrm>
            <a:off x="1676400" y="1295400"/>
            <a:ext cx="7239000" cy="1509713"/>
            <a:chOff x="1056" y="912"/>
            <a:chExt cx="4560" cy="951"/>
          </a:xfrm>
        </p:grpSpPr>
        <p:sp>
          <p:nvSpPr>
            <p:cNvPr id="18436" name="Oval 4"/>
            <p:cNvSpPr>
              <a:spLocks noChangeArrowheads="1"/>
            </p:cNvSpPr>
            <p:nvPr/>
          </p:nvSpPr>
          <p:spPr bwMode="auto">
            <a:xfrm>
              <a:off x="2640" y="960"/>
              <a:ext cx="1008" cy="864"/>
            </a:xfrm>
            <a:prstGeom prst="ellipse">
              <a:avLst/>
            </a:prstGeom>
            <a:solidFill>
              <a:srgbClr val="333399"/>
            </a:solidFill>
            <a:ln w="12700" cap="sq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kumimoji="1" lang="es-ES_tradnl" b="1">
                  <a:solidFill>
                    <a:schemeClr val="bg1"/>
                  </a:solidFill>
                  <a:latin typeface="Arial" pitchFamily="34" charset="0"/>
                </a:rPr>
                <a:t>Problema</a:t>
              </a:r>
              <a:endParaRPr kumimoji="1" lang="es-ES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8437" name="Text Box 5"/>
            <p:cNvSpPr txBox="1">
              <a:spLocks noChangeArrowheads="1"/>
            </p:cNvSpPr>
            <p:nvPr/>
          </p:nvSpPr>
          <p:spPr bwMode="auto">
            <a:xfrm>
              <a:off x="1056" y="1081"/>
              <a:ext cx="1136" cy="526"/>
            </a:xfrm>
            <a:prstGeom prst="rect">
              <a:avLst/>
            </a:prstGeom>
            <a:noFill/>
            <a:ln w="12700" cap="sq">
              <a:solidFill>
                <a:srgbClr val="333333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kumimoji="1" lang="es-ES_tradnl" b="1">
                  <a:latin typeface="Arial" pitchFamily="34" charset="0"/>
                </a:rPr>
                <a:t>Atribución</a:t>
              </a:r>
              <a:r>
                <a:rPr kumimoji="1" lang="es-ES_tradnl">
                  <a:latin typeface="Arial" pitchFamily="34" charset="0"/>
                </a:rPr>
                <a:t> </a:t>
              </a:r>
            </a:p>
            <a:p>
              <a:r>
                <a:rPr kumimoji="1" lang="es-ES_tradnl" b="1" i="1">
                  <a:latin typeface="Arial" pitchFamily="34" charset="0"/>
                </a:rPr>
                <a:t>Externa</a:t>
              </a:r>
              <a:endParaRPr kumimoji="1" lang="es-ES" b="1" i="1">
                <a:latin typeface="Arial" pitchFamily="34" charset="0"/>
              </a:endParaRPr>
            </a:p>
          </p:txBody>
        </p:sp>
        <p:sp>
          <p:nvSpPr>
            <p:cNvPr id="18438" name="AutoShape 6"/>
            <p:cNvSpPr>
              <a:spLocks noChangeArrowheads="1"/>
            </p:cNvSpPr>
            <p:nvPr/>
          </p:nvSpPr>
          <p:spPr bwMode="auto">
            <a:xfrm>
              <a:off x="2208" y="1248"/>
              <a:ext cx="336" cy="192"/>
            </a:xfrm>
            <a:prstGeom prst="rightArrow">
              <a:avLst>
                <a:gd name="adj1" fmla="val 50000"/>
                <a:gd name="adj2" fmla="val 43750"/>
              </a:avLst>
            </a:prstGeom>
            <a:solidFill>
              <a:srgbClr val="333333"/>
            </a:solidFill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8439" name="AutoShape 7"/>
            <p:cNvSpPr>
              <a:spLocks noChangeArrowheads="1"/>
            </p:cNvSpPr>
            <p:nvPr/>
          </p:nvSpPr>
          <p:spPr bwMode="auto">
            <a:xfrm>
              <a:off x="3648" y="1296"/>
              <a:ext cx="336" cy="192"/>
            </a:xfrm>
            <a:prstGeom prst="rightArrow">
              <a:avLst>
                <a:gd name="adj1" fmla="val 50000"/>
                <a:gd name="adj2" fmla="val 43750"/>
              </a:avLst>
            </a:prstGeom>
            <a:solidFill>
              <a:srgbClr val="808080"/>
            </a:solidFill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8440" name="Text Box 8"/>
            <p:cNvSpPr txBox="1">
              <a:spLocks noChangeArrowheads="1"/>
            </p:cNvSpPr>
            <p:nvPr/>
          </p:nvSpPr>
          <p:spPr bwMode="auto">
            <a:xfrm>
              <a:off x="4080" y="912"/>
              <a:ext cx="1536" cy="951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es-ES_tradnl" sz="2000" b="1">
                  <a:latin typeface="Arial" pitchFamily="34" charset="0"/>
                </a:rPr>
                <a:t>Víctima. </a:t>
              </a:r>
            </a:p>
            <a:p>
              <a:pPr>
                <a:spcBef>
                  <a:spcPct val="50000"/>
                </a:spcBef>
              </a:pPr>
              <a:r>
                <a:rPr kumimoji="1" lang="es-ES_tradnl" sz="1600">
                  <a:latin typeface="Arial" pitchFamily="34" charset="0"/>
                </a:rPr>
                <a:t>Impotencia. Pasividad. Reacción. Resentimiento. Malestar.</a:t>
              </a:r>
              <a:endParaRPr kumimoji="1" lang="es-ES" sz="1600">
                <a:latin typeface="Arial" pitchFamily="34" charset="0"/>
              </a:endParaRPr>
            </a:p>
          </p:txBody>
        </p:sp>
      </p:grpSp>
      <p:grpSp>
        <p:nvGrpSpPr>
          <p:cNvPr id="18441" name="Group 9"/>
          <p:cNvGrpSpPr>
            <a:grpSpLocks/>
          </p:cNvGrpSpPr>
          <p:nvPr/>
        </p:nvGrpSpPr>
        <p:grpSpPr bwMode="auto">
          <a:xfrm>
            <a:off x="1676400" y="2971800"/>
            <a:ext cx="7239000" cy="1509713"/>
            <a:chOff x="1056" y="912"/>
            <a:chExt cx="4560" cy="951"/>
          </a:xfrm>
        </p:grpSpPr>
        <p:sp>
          <p:nvSpPr>
            <p:cNvPr id="18442" name="Oval 10"/>
            <p:cNvSpPr>
              <a:spLocks noChangeArrowheads="1"/>
            </p:cNvSpPr>
            <p:nvPr/>
          </p:nvSpPr>
          <p:spPr bwMode="auto">
            <a:xfrm>
              <a:off x="2640" y="960"/>
              <a:ext cx="1008" cy="864"/>
            </a:xfrm>
            <a:prstGeom prst="ellipse">
              <a:avLst/>
            </a:prstGeom>
            <a:solidFill>
              <a:srgbClr val="333399"/>
            </a:solidFill>
            <a:ln w="12700" cap="sq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kumimoji="1" lang="es-ES_tradnl" b="1">
                  <a:solidFill>
                    <a:schemeClr val="bg1"/>
                  </a:solidFill>
                  <a:latin typeface="Arial" pitchFamily="34" charset="0"/>
                </a:rPr>
                <a:t>Problema</a:t>
              </a:r>
              <a:endParaRPr kumimoji="1" lang="es-ES" b="1">
                <a:solidFill>
                  <a:schemeClr val="bg1"/>
                </a:solidFill>
                <a:latin typeface="Arial" pitchFamily="34" charset="0"/>
              </a:endParaRPr>
            </a:p>
            <a:p>
              <a:pPr algn="ctr"/>
              <a:endParaRPr kumimoji="1" lang="es-ES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1056" y="1081"/>
              <a:ext cx="1136" cy="526"/>
            </a:xfrm>
            <a:prstGeom prst="rect">
              <a:avLst/>
            </a:prstGeom>
            <a:noFill/>
            <a:ln w="12700" cap="sq">
              <a:solidFill>
                <a:srgbClr val="333333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kumimoji="1" lang="es-ES_tradnl" b="1">
                  <a:latin typeface="Arial" pitchFamily="34" charset="0"/>
                </a:rPr>
                <a:t>Atribución</a:t>
              </a:r>
              <a:r>
                <a:rPr kumimoji="1" lang="es-ES_tradnl">
                  <a:latin typeface="Arial" pitchFamily="34" charset="0"/>
                </a:rPr>
                <a:t> </a:t>
              </a:r>
            </a:p>
            <a:p>
              <a:r>
                <a:rPr kumimoji="1" lang="es-ES_tradnl" b="1" i="1">
                  <a:latin typeface="Arial" pitchFamily="34" charset="0"/>
                </a:rPr>
                <a:t>Interna</a:t>
              </a:r>
              <a:endParaRPr kumimoji="1" lang="es-ES" b="1" i="1">
                <a:latin typeface="Arial" pitchFamily="34" charset="0"/>
              </a:endParaRPr>
            </a:p>
          </p:txBody>
        </p:sp>
        <p:sp>
          <p:nvSpPr>
            <p:cNvPr id="18444" name="AutoShape 12"/>
            <p:cNvSpPr>
              <a:spLocks noChangeArrowheads="1"/>
            </p:cNvSpPr>
            <p:nvPr/>
          </p:nvSpPr>
          <p:spPr bwMode="auto">
            <a:xfrm>
              <a:off x="2208" y="1248"/>
              <a:ext cx="336" cy="192"/>
            </a:xfrm>
            <a:prstGeom prst="rightArrow">
              <a:avLst>
                <a:gd name="adj1" fmla="val 50000"/>
                <a:gd name="adj2" fmla="val 43750"/>
              </a:avLst>
            </a:prstGeom>
            <a:solidFill>
              <a:srgbClr val="333333"/>
            </a:solidFill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8445" name="AutoShape 13"/>
            <p:cNvSpPr>
              <a:spLocks noChangeArrowheads="1"/>
            </p:cNvSpPr>
            <p:nvPr/>
          </p:nvSpPr>
          <p:spPr bwMode="auto">
            <a:xfrm>
              <a:off x="3648" y="1296"/>
              <a:ext cx="336" cy="192"/>
            </a:xfrm>
            <a:prstGeom prst="rightArrow">
              <a:avLst>
                <a:gd name="adj1" fmla="val 50000"/>
                <a:gd name="adj2" fmla="val 43750"/>
              </a:avLst>
            </a:prstGeom>
            <a:solidFill>
              <a:srgbClr val="808080"/>
            </a:solidFill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8446" name="Text Box 14"/>
            <p:cNvSpPr txBox="1">
              <a:spLocks noChangeArrowheads="1"/>
            </p:cNvSpPr>
            <p:nvPr/>
          </p:nvSpPr>
          <p:spPr bwMode="auto">
            <a:xfrm>
              <a:off x="4080" y="912"/>
              <a:ext cx="1536" cy="951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es-ES_tradnl" sz="2000" b="1">
                  <a:latin typeface="Arial" pitchFamily="34" charset="0"/>
                </a:rPr>
                <a:t>Culpable. </a:t>
              </a:r>
            </a:p>
            <a:p>
              <a:pPr>
                <a:spcBef>
                  <a:spcPct val="50000"/>
                </a:spcBef>
              </a:pPr>
              <a:r>
                <a:rPr kumimoji="1" lang="es-ES_tradnl" sz="1600">
                  <a:latin typeface="Arial" pitchFamily="34" charset="0"/>
                </a:rPr>
                <a:t>Omnipotencia. Malestar. Individualismo.         Falta de conciencia sociohistórica. </a:t>
              </a:r>
              <a:endParaRPr kumimoji="1" lang="es-ES" sz="1600">
                <a:latin typeface="Arial" pitchFamily="34" charset="0"/>
              </a:endParaRPr>
            </a:p>
          </p:txBody>
        </p:sp>
      </p:grpSp>
      <p:grpSp>
        <p:nvGrpSpPr>
          <p:cNvPr id="18447" name="Group 15"/>
          <p:cNvGrpSpPr>
            <a:grpSpLocks/>
          </p:cNvGrpSpPr>
          <p:nvPr/>
        </p:nvGrpSpPr>
        <p:grpSpPr bwMode="auto">
          <a:xfrm>
            <a:off x="1676400" y="4635500"/>
            <a:ext cx="7239000" cy="1917700"/>
            <a:chOff x="1056" y="2920"/>
            <a:chExt cx="4560" cy="1208"/>
          </a:xfrm>
        </p:grpSpPr>
        <p:sp>
          <p:nvSpPr>
            <p:cNvPr id="18448" name="Oval 16"/>
            <p:cNvSpPr>
              <a:spLocks noChangeArrowheads="1"/>
            </p:cNvSpPr>
            <p:nvPr/>
          </p:nvSpPr>
          <p:spPr bwMode="auto">
            <a:xfrm>
              <a:off x="2640" y="3264"/>
              <a:ext cx="1008" cy="864"/>
            </a:xfrm>
            <a:prstGeom prst="ellipse">
              <a:avLst/>
            </a:prstGeom>
            <a:solidFill>
              <a:srgbClr val="333399"/>
            </a:solidFill>
            <a:ln w="12700" cap="sq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kumimoji="1" lang="es-ES_tradnl" b="1">
                  <a:solidFill>
                    <a:schemeClr val="bg1"/>
                  </a:solidFill>
                  <a:latin typeface="Arial" pitchFamily="34" charset="0"/>
                </a:rPr>
                <a:t>Problema</a:t>
              </a:r>
              <a:endParaRPr kumimoji="1" lang="es-ES" b="1">
                <a:solidFill>
                  <a:schemeClr val="bg1"/>
                </a:solidFill>
                <a:latin typeface="Arial" pitchFamily="34" charset="0"/>
              </a:endParaRPr>
            </a:p>
            <a:p>
              <a:pPr algn="ctr"/>
              <a:endParaRPr kumimoji="1" lang="es-ES" b="1">
                <a:solidFill>
                  <a:schemeClr val="bg1"/>
                </a:solidFill>
                <a:latin typeface="Arial" pitchFamily="34" charset="0"/>
              </a:endParaRPr>
            </a:p>
          </p:txBody>
        </p:sp>
        <p:sp>
          <p:nvSpPr>
            <p:cNvPr id="18449" name="Text Box 17"/>
            <p:cNvSpPr txBox="1">
              <a:spLocks noChangeArrowheads="1"/>
            </p:cNvSpPr>
            <p:nvPr/>
          </p:nvSpPr>
          <p:spPr bwMode="auto">
            <a:xfrm>
              <a:off x="1056" y="3385"/>
              <a:ext cx="1152" cy="526"/>
            </a:xfrm>
            <a:prstGeom prst="rect">
              <a:avLst/>
            </a:prstGeom>
            <a:noFill/>
            <a:ln w="12700" cap="sq">
              <a:solidFill>
                <a:srgbClr val="333333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kumimoji="1" lang="es-ES_tradnl" b="1">
                  <a:latin typeface="Arial" pitchFamily="34" charset="0"/>
                </a:rPr>
                <a:t>Causas</a:t>
              </a:r>
              <a:r>
                <a:rPr kumimoji="1" lang="es-ES_tradnl">
                  <a:latin typeface="Arial" pitchFamily="34" charset="0"/>
                </a:rPr>
                <a:t> </a:t>
              </a:r>
            </a:p>
            <a:p>
              <a:r>
                <a:rPr kumimoji="1" lang="es-ES_tradnl" b="1" i="1">
                  <a:latin typeface="Arial" pitchFamily="34" charset="0"/>
                </a:rPr>
                <a:t>Externas</a:t>
              </a:r>
              <a:endParaRPr kumimoji="1" lang="es-ES" b="1" i="1">
                <a:latin typeface="Arial" pitchFamily="34" charset="0"/>
              </a:endParaRPr>
            </a:p>
          </p:txBody>
        </p:sp>
        <p:sp>
          <p:nvSpPr>
            <p:cNvPr id="18450" name="AutoShape 18"/>
            <p:cNvSpPr>
              <a:spLocks noChangeArrowheads="1"/>
            </p:cNvSpPr>
            <p:nvPr/>
          </p:nvSpPr>
          <p:spPr bwMode="auto">
            <a:xfrm>
              <a:off x="2208" y="3552"/>
              <a:ext cx="336" cy="192"/>
            </a:xfrm>
            <a:prstGeom prst="rightArrow">
              <a:avLst>
                <a:gd name="adj1" fmla="val 50000"/>
                <a:gd name="adj2" fmla="val 43750"/>
              </a:avLst>
            </a:prstGeom>
            <a:solidFill>
              <a:srgbClr val="333333"/>
            </a:solidFill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8451" name="AutoShape 19"/>
            <p:cNvSpPr>
              <a:spLocks noChangeArrowheads="1"/>
            </p:cNvSpPr>
            <p:nvPr/>
          </p:nvSpPr>
          <p:spPr bwMode="auto">
            <a:xfrm>
              <a:off x="3648" y="3600"/>
              <a:ext cx="336" cy="192"/>
            </a:xfrm>
            <a:prstGeom prst="rightArrow">
              <a:avLst>
                <a:gd name="adj1" fmla="val 50000"/>
                <a:gd name="adj2" fmla="val 43750"/>
              </a:avLst>
            </a:prstGeom>
            <a:solidFill>
              <a:srgbClr val="808080"/>
            </a:solidFill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8452" name="Text Box 20"/>
            <p:cNvSpPr txBox="1">
              <a:spLocks noChangeArrowheads="1"/>
            </p:cNvSpPr>
            <p:nvPr/>
          </p:nvSpPr>
          <p:spPr bwMode="auto">
            <a:xfrm>
              <a:off x="4080" y="3216"/>
              <a:ext cx="1536" cy="835"/>
            </a:xfrm>
            <a:prstGeom prst="rect">
              <a:avLst/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1" lang="es-ES_tradnl" sz="2000" b="1">
                  <a:latin typeface="Arial" pitchFamily="34" charset="0"/>
                </a:rPr>
                <a:t>Cuadro de actor social. </a:t>
              </a:r>
            </a:p>
            <a:p>
              <a:pPr>
                <a:spcBef>
                  <a:spcPct val="50000"/>
                </a:spcBef>
              </a:pPr>
              <a:r>
                <a:rPr kumimoji="1" lang="es-ES_tradnl" sz="1600">
                  <a:latin typeface="Arial" pitchFamily="34" charset="0"/>
                </a:rPr>
                <a:t>Poder. Incorporación de límites. Bienestar.</a:t>
              </a:r>
              <a:endParaRPr kumimoji="1" lang="es-ES" sz="1600">
                <a:latin typeface="Arial" pitchFamily="34" charset="0"/>
              </a:endParaRPr>
            </a:p>
          </p:txBody>
        </p:sp>
        <p:sp>
          <p:nvSpPr>
            <p:cNvPr id="18453" name="Text Box 21"/>
            <p:cNvSpPr txBox="1">
              <a:spLocks noChangeArrowheads="1"/>
            </p:cNvSpPr>
            <p:nvPr/>
          </p:nvSpPr>
          <p:spPr bwMode="auto">
            <a:xfrm>
              <a:off x="2208" y="2920"/>
              <a:ext cx="1728" cy="296"/>
            </a:xfrm>
            <a:prstGeom prst="rect">
              <a:avLst/>
            </a:prstGeom>
            <a:noFill/>
            <a:ln w="12700" cap="sq">
              <a:solidFill>
                <a:srgbClr val="333333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kumimoji="1" lang="es-ES_tradnl" b="1">
                  <a:latin typeface="Arial" pitchFamily="34" charset="0"/>
                </a:rPr>
                <a:t>Causas</a:t>
              </a:r>
              <a:r>
                <a:rPr kumimoji="1" lang="es-ES_tradnl">
                  <a:latin typeface="Arial" pitchFamily="34" charset="0"/>
                </a:rPr>
                <a:t> </a:t>
              </a:r>
              <a:r>
                <a:rPr kumimoji="1" lang="es-ES_tradnl" b="1" i="1">
                  <a:latin typeface="Arial" pitchFamily="34" charset="0"/>
                </a:rPr>
                <a:t>Internas</a:t>
              </a:r>
              <a:endParaRPr kumimoji="1" lang="es-ES" b="1" i="1">
                <a:latin typeface="Arial" pitchFamily="34" charset="0"/>
              </a:endParaRPr>
            </a:p>
          </p:txBody>
        </p:sp>
        <p:sp>
          <p:nvSpPr>
            <p:cNvPr id="18454" name="AutoShape 22"/>
            <p:cNvSpPr>
              <a:spLocks noChangeArrowheads="1"/>
            </p:cNvSpPr>
            <p:nvPr/>
          </p:nvSpPr>
          <p:spPr bwMode="auto">
            <a:xfrm rot="5400000">
              <a:off x="3000" y="3288"/>
              <a:ext cx="336" cy="192"/>
            </a:xfrm>
            <a:prstGeom prst="rightArrow">
              <a:avLst>
                <a:gd name="adj1" fmla="val 50000"/>
                <a:gd name="adj2" fmla="val 43750"/>
              </a:avLst>
            </a:prstGeom>
            <a:solidFill>
              <a:schemeClr val="bg1"/>
            </a:solidFill>
            <a:ln w="12700" cap="sq">
              <a:solidFill>
                <a:srgbClr val="4D4D4D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VIOLENCIA</a:t>
            </a:r>
            <a:endParaRPr lang="es-E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400">
                <a:latin typeface="Tahoma" pitchFamily="34" charset="0"/>
              </a:rPr>
              <a:t>USO DELIBERADO DE LA FUERZA FÍSICA O  EL PODER, EN YA SEA </a:t>
            </a:r>
            <a:r>
              <a:rPr lang="es-MX" sz="2400" b="1">
                <a:latin typeface="Tahoma" pitchFamily="34" charset="0"/>
              </a:rPr>
              <a:t>EN GRADO DE AMENAZA O</a:t>
            </a:r>
            <a:r>
              <a:rPr lang="es-MX" sz="2400">
                <a:latin typeface="Tahoma" pitchFamily="34" charset="0"/>
              </a:rPr>
              <a:t> </a:t>
            </a:r>
            <a:r>
              <a:rPr lang="es-MX" sz="2400" b="1">
                <a:latin typeface="Tahoma" pitchFamily="34" charset="0"/>
              </a:rPr>
              <a:t>EFECTIVO</a:t>
            </a:r>
            <a:r>
              <a:rPr lang="es-MX" sz="2400">
                <a:latin typeface="Tahoma" pitchFamily="34" charset="0"/>
              </a:rPr>
              <a:t>; CONTRA UNO MISMO , CONTRA UNA PERSONA, UN GRUPO O COMUNIDAD, QUE CAUSE O TENGA MUCHAS POSIBILIDADES DE CAUSAR:LESIONES, DAÑO, MUERTE, DAÑOS PSICOLÓGICOS, TRASTORNOS DEL DESARROLLO O PRIVACIONES.</a:t>
            </a:r>
            <a:endParaRPr lang="es-ES" sz="2400"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3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 autoUpdateAnimBg="0"/>
      <p:bldP spid="4710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b="1">
                <a:latin typeface="Tahoma" pitchFamily="34" charset="0"/>
              </a:rPr>
              <a:t>LA VIOLENCIA</a:t>
            </a:r>
            <a:r>
              <a:rPr lang="es-MX"/>
              <a:t> </a:t>
            </a:r>
            <a:r>
              <a:rPr lang="es-MX" b="1">
                <a:latin typeface="Tahoma" pitchFamily="34" charset="0"/>
              </a:rPr>
              <a:t>ES:</a:t>
            </a:r>
            <a:endParaRPr lang="es-ES" b="1">
              <a:latin typeface="Tahoma" pitchFamily="34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/>
              <a:t>MULTICAUSAL</a:t>
            </a:r>
          </a:p>
          <a:p>
            <a:r>
              <a:rPr lang="es-MX"/>
              <a:t>MULTICONTEXTUAL</a:t>
            </a:r>
          </a:p>
          <a:p>
            <a:r>
              <a:rPr lang="es-MX"/>
              <a:t>UN PROBLEMA DE SALUD PÚBLICA MUNDIAL</a:t>
            </a:r>
          </a:p>
          <a:p>
            <a:r>
              <a:rPr lang="es-MX"/>
              <a:t>APRENDIDA</a:t>
            </a:r>
          </a:p>
          <a:p>
            <a:endParaRPr lang="es-E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utoUpdateAnimBg="0"/>
      <p:bldP spid="48131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>
                <a:latin typeface="Tahoma" pitchFamily="34" charset="0"/>
              </a:rPr>
              <a:t>TIPOS DE VIOLENCIA</a:t>
            </a:r>
            <a:endParaRPr lang="es-ES">
              <a:latin typeface="Tahoma" pitchFamily="34" charset="0"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400" b="1">
                <a:latin typeface="Tahoma" pitchFamily="34" charset="0"/>
              </a:rPr>
              <a:t>FÍSICA</a:t>
            </a:r>
            <a:r>
              <a:rPr lang="es-MX" sz="2400">
                <a:latin typeface="Tahoma" pitchFamily="34" charset="0"/>
              </a:rPr>
              <a:t>: puede tomar la forma de pelea, agresión con algún objeto o simplemente daño físico.</a:t>
            </a:r>
          </a:p>
          <a:p>
            <a:pPr>
              <a:buFont typeface="Wingdings" pitchFamily="2" charset="2"/>
              <a:buNone/>
            </a:pPr>
            <a:endParaRPr lang="es-MX" sz="2400">
              <a:latin typeface="Tahoma" pitchFamily="34" charset="0"/>
            </a:endParaRPr>
          </a:p>
          <a:p>
            <a:r>
              <a:rPr lang="es-MX" sz="2400" b="1">
                <a:latin typeface="Tahoma" pitchFamily="34" charset="0"/>
              </a:rPr>
              <a:t>VERBAL</a:t>
            </a:r>
            <a:r>
              <a:rPr lang="es-MX" sz="2400">
                <a:latin typeface="Tahoma" pitchFamily="34" charset="0"/>
              </a:rPr>
              <a:t>: burlas, insultos, frases dañinas.</a:t>
            </a:r>
          </a:p>
          <a:p>
            <a:pPr>
              <a:buFont typeface="Wingdings" pitchFamily="2" charset="2"/>
              <a:buNone/>
            </a:pPr>
            <a:endParaRPr lang="es-MX" sz="2400">
              <a:latin typeface="Tahoma" pitchFamily="34" charset="0"/>
            </a:endParaRPr>
          </a:p>
          <a:p>
            <a:r>
              <a:rPr lang="es-MX" sz="2400" b="1">
                <a:latin typeface="Tahoma" pitchFamily="34" charset="0"/>
              </a:rPr>
              <a:t>PSICOLÓGICA</a:t>
            </a:r>
            <a:r>
              <a:rPr lang="es-MX" sz="2400">
                <a:latin typeface="Tahoma" pitchFamily="34" charset="0"/>
              </a:rPr>
              <a:t>:a menudo pasa desapercibida y se refiere a “juegos psicológicos”, chantajes, reirse de, sembrar rumores, rechazar y aislar.</a:t>
            </a:r>
            <a:endParaRPr lang="es-ES" sz="2400"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utoUpdateAnimBg="0"/>
      <p:bldP spid="49155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>
                <a:latin typeface="Tahoma" pitchFamily="34" charset="0"/>
              </a:rPr>
              <a:t>VIOLENCIA EN LA ESCUELA</a:t>
            </a:r>
            <a:br>
              <a:rPr lang="es-MX">
                <a:latin typeface="Tahoma" pitchFamily="34" charset="0"/>
              </a:rPr>
            </a:br>
            <a:r>
              <a:rPr lang="es-MX" sz="4000">
                <a:latin typeface="Tahoma" pitchFamily="34" charset="0"/>
              </a:rPr>
              <a:t>Niveles de Análisis</a:t>
            </a:r>
            <a:endParaRPr lang="es-ES" sz="4000">
              <a:latin typeface="Tahoma" pitchFamily="34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MX" sz="2800">
                <a:latin typeface="Tahoma" pitchFamily="34" charset="0"/>
              </a:rPr>
              <a:t>NIVEL ESTRUCTURAL</a:t>
            </a:r>
            <a:r>
              <a:rPr lang="es-MX" sz="2800" b="1">
                <a:latin typeface="Tahoma" pitchFamily="34" charset="0"/>
              </a:rPr>
              <a:t>: </a:t>
            </a:r>
            <a:r>
              <a:rPr lang="es-MX" sz="2000" b="1">
                <a:latin typeface="Tahoma" pitchFamily="34" charset="0"/>
              </a:rPr>
              <a:t>hace referencia a la mirada socio-política centrada en el avance de los procesos de exclusión social, pérdida del ideario de inclusión y ascenso social y las imágenes de futuro que hacían valioso el esfuerzo de transitar por la escolaridad</a:t>
            </a:r>
            <a:r>
              <a:rPr lang="es-MX" sz="2400" b="1">
                <a:latin typeface="Tahoma" pitchFamily="34" charset="0"/>
              </a:rPr>
              <a:t>.</a:t>
            </a:r>
            <a:endParaRPr lang="es-MX" sz="2800" b="1">
              <a:latin typeface="Tahoma" pitchFamily="34" charset="0"/>
            </a:endParaRPr>
          </a:p>
          <a:p>
            <a:pPr>
              <a:lnSpc>
                <a:spcPct val="90000"/>
              </a:lnSpc>
            </a:pPr>
            <a:r>
              <a:rPr lang="es-MX" sz="2800">
                <a:latin typeface="Tahoma" pitchFamily="34" charset="0"/>
              </a:rPr>
              <a:t>NIVEL INSTITUCIONAL: </a:t>
            </a:r>
            <a:r>
              <a:rPr lang="es-MX" sz="2000" b="1">
                <a:latin typeface="Tahoma" pitchFamily="34" charset="0"/>
              </a:rPr>
              <a:t>mecanismos escolares que se constituyen en prácticas violentas. Dinámica y clima institucional. Capacidad de la institución para resolver conflictos.</a:t>
            </a:r>
          </a:p>
          <a:p>
            <a:pPr>
              <a:lnSpc>
                <a:spcPct val="90000"/>
              </a:lnSpc>
            </a:pPr>
            <a:r>
              <a:rPr lang="es-MX" sz="2800">
                <a:latin typeface="Tahoma" pitchFamily="34" charset="0"/>
              </a:rPr>
              <a:t>NIVEL INTERPERSONAL:</a:t>
            </a:r>
            <a:r>
              <a:rPr lang="es-MX" sz="2000" b="1">
                <a:latin typeface="Tahoma" pitchFamily="34" charset="0"/>
              </a:rPr>
              <a:t>dirigido a dar cuenta de quiénes llevan a cabo los comportamientos violentos y sus posibles causas</a:t>
            </a:r>
            <a:endParaRPr lang="es-ES" sz="2000" b="1"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 autoUpdateAnimBg="0"/>
      <p:bldP spid="50179" grpId="0" build="p" bldLvl="2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772400" cy="1143000"/>
          </a:xfrm>
        </p:spPr>
        <p:txBody>
          <a:bodyPr/>
          <a:lstStyle/>
          <a:p>
            <a:r>
              <a:rPr lang="es-MX" sz="3600" b="1" u="sng">
                <a:latin typeface="Tahoma" pitchFamily="34" charset="0"/>
              </a:rPr>
              <a:t>CARACTERÍSTICAS DE LOS ALUMNOS INVOLUCRADOS</a:t>
            </a:r>
            <a:endParaRPr lang="es-ES" sz="3600" b="1" u="sng">
              <a:latin typeface="Tahoma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1447800"/>
            <a:ext cx="3810000" cy="4114800"/>
          </a:xfrm>
        </p:spPr>
        <p:txBody>
          <a:bodyPr/>
          <a:lstStyle/>
          <a:p>
            <a:r>
              <a:rPr lang="es-MX" sz="2400" b="1" i="1">
                <a:latin typeface="Tahoma" pitchFamily="34" charset="0"/>
              </a:rPr>
              <a:t>VÍCTIMA </a:t>
            </a:r>
            <a:r>
              <a:rPr lang="es-MX" sz="2000" b="1" i="1">
                <a:latin typeface="Tahoma" pitchFamily="34" charset="0"/>
              </a:rPr>
              <a:t>(AGREDIDO)</a:t>
            </a:r>
          </a:p>
          <a:p>
            <a:endParaRPr lang="es-MX" sz="2000" b="1" i="1">
              <a:latin typeface="Tahoma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s-MX">
                <a:latin typeface="Tahoma" pitchFamily="34" charset="0"/>
              </a:rPr>
              <a:t>*</a:t>
            </a:r>
            <a:r>
              <a:rPr lang="es-MX" sz="1800" b="1" i="1">
                <a:latin typeface="Tahoma" pitchFamily="34" charset="0"/>
              </a:rPr>
              <a:t>Tiene baja popularidad entre sus compañeros</a:t>
            </a:r>
          </a:p>
          <a:p>
            <a:pPr>
              <a:buFont typeface="Wingdings" pitchFamily="2" charset="2"/>
              <a:buNone/>
            </a:pPr>
            <a:r>
              <a:rPr lang="es-MX" sz="1800" b="1" i="1">
                <a:latin typeface="Tahoma" pitchFamily="34" charset="0"/>
              </a:rPr>
              <a:t>* Provoca el rechazo suficiente en los demás como para no ser ayudada</a:t>
            </a:r>
            <a:endParaRPr lang="es-ES" sz="1800" b="1" i="1">
              <a:latin typeface="Tahoma" pitchFamily="34" charset="0"/>
            </a:endParaRP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371600"/>
            <a:ext cx="38100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MX" sz="2400" b="1" i="1">
                <a:latin typeface="Tahoma" pitchFamily="34" charset="0"/>
              </a:rPr>
              <a:t>VICTIMARIO </a:t>
            </a:r>
            <a:r>
              <a:rPr lang="es-MX" sz="2000" b="1" i="1">
                <a:latin typeface="Tahoma" pitchFamily="34" charset="0"/>
              </a:rPr>
              <a:t>(AGRESOR)</a:t>
            </a:r>
            <a:r>
              <a:rPr lang="es-MX" sz="2400" b="1" i="1">
                <a:latin typeface="Tahoma" pitchFamily="34" charset="0"/>
              </a:rPr>
              <a:t> </a:t>
            </a:r>
            <a:r>
              <a:rPr lang="es-MX" sz="1800" b="1" i="1">
                <a:latin typeface="Tahoma" pitchFamily="34" charset="0"/>
              </a:rPr>
              <a:t>Es más popular que la víctima.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MX" sz="1800" b="1" i="1">
                <a:latin typeface="Tahoma" pitchFamily="34" charset="0"/>
              </a:rPr>
              <a:t>Causa miedo y respeto en sus compañeros.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MX" sz="1800" b="1" i="1">
                <a:latin typeface="Tahoma" pitchFamily="34" charset="0"/>
              </a:rPr>
              <a:t>Interpreta que puede obtener el poder a través de la fuerza.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MX" sz="1800" b="1" i="1">
                <a:latin typeface="Tahoma" pitchFamily="34" charset="0"/>
              </a:rPr>
              <a:t>Poco cooperativo,desobediente, combativo, irresponsable.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MX" sz="1800" b="1" i="1">
                <a:latin typeface="Tahoma" pitchFamily="34" charset="0"/>
              </a:rPr>
              <a:t>Tiende a violar los derechos ajenos y a desafiar la autoridad.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MX" sz="1800" b="1" i="1">
                <a:latin typeface="Tahoma" pitchFamily="34" charset="0"/>
              </a:rPr>
              <a:t>Justifica sus actos en la provocación de los demás.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MX" sz="1800" b="1" i="1">
                <a:latin typeface="Tahoma" pitchFamily="34" charset="0"/>
              </a:rPr>
              <a:t>Tiene dificultades para controlarse, comunicar y negociar sus deseos.</a:t>
            </a:r>
            <a:endParaRPr lang="es-ES" sz="1800" b="1" i="1"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 autoUpdateAnimBg="0"/>
      <p:bldP spid="51203" grpId="0" build="p" bldLvl="2" autoUpdateAnimBg="0"/>
      <p:bldP spid="51204" grpId="0" build="p" bldLvl="2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800">
                <a:latin typeface="Tahoma" pitchFamily="34" charset="0"/>
              </a:rPr>
              <a:t>AGRESIVIDAD:Característica intrínseca del sujeto, cualidad vital imprescindible para la supervivencia de los seres vivos.Condición de adaptación que no conlleva necesariamente destrucción o violencia. Se manifiesta por medio de actos constructivos o destructivos.</a:t>
            </a:r>
          </a:p>
          <a:p>
            <a:r>
              <a:rPr lang="es-MX" sz="2800">
                <a:latin typeface="Tahoma" pitchFamily="34" charset="0"/>
              </a:rPr>
              <a:t>BULLYNG: Violencia persistente y sistemática entre pares en el ámbito escolar.</a:t>
            </a:r>
            <a:endParaRPr lang="es-ES" sz="2800"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sz="2400" b="1">
                <a:latin typeface="Tahoma" pitchFamily="34" charset="0"/>
              </a:rPr>
              <a:t>INDISCIPLINA</a:t>
            </a:r>
            <a:r>
              <a:rPr lang="es-MX" sz="2400">
                <a:latin typeface="Tahoma" pitchFamily="34" charset="0"/>
              </a:rPr>
              <a:t>: Comportamiento que atenta contra las normas, tiene que ver con la incapacidad para aprender las reglas que rigen las relaciones y asumir convenciones sociales.</a:t>
            </a:r>
          </a:p>
          <a:p>
            <a:r>
              <a:rPr lang="es-MX" sz="2400" b="1">
                <a:latin typeface="Tahoma" pitchFamily="34" charset="0"/>
              </a:rPr>
              <a:t>DISRUPCIÓN</a:t>
            </a:r>
            <a:r>
              <a:rPr lang="es-MX" sz="2400">
                <a:latin typeface="Tahoma" pitchFamily="34" charset="0"/>
              </a:rPr>
              <a:t>: comportamiento de los alumnos que no encaja con los valores, motivaciones u objetivos del proceso educativo. Implica dificultad de instruir por parte del docente y/o imposibilidad del alumnado de aprender, debido a desmotivación, apatía, desórdenes.</a:t>
            </a:r>
            <a:endParaRPr lang="es-ES" sz="2400"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581400" y="457200"/>
            <a:ext cx="2636838" cy="1143000"/>
          </a:xfrm>
        </p:spPr>
        <p:txBody>
          <a:bodyPr/>
          <a:lstStyle/>
          <a:p>
            <a:r>
              <a:rPr lang="es-MX"/>
              <a:t>Seminario</a:t>
            </a:r>
            <a:endParaRPr lang="es-E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MX" sz="5400"/>
              <a:t>Resolución de Conflictos</a:t>
            </a:r>
          </a:p>
          <a:p>
            <a:endParaRPr lang="es-MX" sz="5400"/>
          </a:p>
          <a:p>
            <a:pPr>
              <a:buFont typeface="Wingdings" pitchFamily="2" charset="2"/>
              <a:buNone/>
            </a:pPr>
            <a:r>
              <a:rPr lang="es-MX" sz="3600"/>
              <a:t>Lic. María del Carmen Sanchez</a:t>
            </a:r>
          </a:p>
          <a:p>
            <a:pPr>
              <a:buFont typeface="Wingdings" pitchFamily="2" charset="2"/>
              <a:buNone/>
            </a:pPr>
            <a:r>
              <a:rPr lang="es-MX" sz="3600"/>
              <a:t>Prof. Daniel Gallardo</a:t>
            </a:r>
            <a:endParaRPr lang="es-ES" sz="3600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MX" sz="2400" b="1">
                <a:latin typeface="Tahoma" pitchFamily="34" charset="0"/>
              </a:rPr>
              <a:t>JUEGO RUDO</a:t>
            </a:r>
            <a:r>
              <a:rPr lang="es-MX" sz="2400">
                <a:latin typeface="Tahoma" pitchFamily="34" charset="0"/>
              </a:rPr>
              <a:t>: se da en parejas o en grupos y se caracteriza porque hay contacto físico o simulación de peleas pero siempre se reconoce una actitud y un gesto lúdicos.</a:t>
            </a:r>
          </a:p>
          <a:p>
            <a:pPr>
              <a:lnSpc>
                <a:spcPct val="90000"/>
              </a:lnSpc>
            </a:pPr>
            <a:r>
              <a:rPr lang="es-MX" sz="2400" b="1">
                <a:latin typeface="Tahoma" pitchFamily="34" charset="0"/>
              </a:rPr>
              <a:t>MALTRATO ESCOLAR</a:t>
            </a:r>
            <a:r>
              <a:rPr lang="es-MX" sz="2400">
                <a:latin typeface="Tahoma" pitchFamily="34" charset="0"/>
              </a:rPr>
              <a:t>: Situaciones en las que uno o más escolares toman como objeto de su actuación injusta y agresiva a otro compañero/a y lo somenten por un </a:t>
            </a:r>
            <a:r>
              <a:rPr lang="es-MX" sz="2400" b="1" i="1">
                <a:latin typeface="Tahoma" pitchFamily="34" charset="0"/>
              </a:rPr>
              <a:t>tiempo prolongado</a:t>
            </a:r>
            <a:r>
              <a:rPr lang="es-MX" sz="2400">
                <a:latin typeface="Tahoma" pitchFamily="34" charset="0"/>
              </a:rPr>
              <a:t> a agresiones físicas, burlas,hostigamientos, amenazas, aislamiento, etc. Y se aprovechan de su miedo, inseguridad y dificultades para pedir ayuda o defenderse.Abuso sistemático de poder.</a:t>
            </a:r>
            <a:endParaRPr lang="es-ES" sz="2400">
              <a:latin typeface="Tahom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bldLvl="2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457200"/>
            <a:ext cx="7970837" cy="1600200"/>
          </a:xfrm>
        </p:spPr>
        <p:txBody>
          <a:bodyPr/>
          <a:lstStyle/>
          <a:p>
            <a:pPr algn="ctr"/>
            <a:r>
              <a:rPr lang="es-ES">
                <a:latin typeface="Arial" pitchFamily="34" charset="0"/>
                <a:cs typeface="Arial" pitchFamily="34" charset="0"/>
              </a:rPr>
              <a:t>Percepción</a:t>
            </a:r>
            <a:r>
              <a:rPr lang="es-MX">
                <a:latin typeface="Arial" pitchFamily="34" charset="0"/>
                <a:cs typeface="Arial" pitchFamily="34" charset="0"/>
              </a:rPr>
              <a:t>: </a:t>
            </a:r>
            <a:r>
              <a:rPr lang="es-ES">
                <a:latin typeface="Arial" pitchFamily="34" charset="0"/>
                <a:cs typeface="Arial" pitchFamily="34" charset="0"/>
              </a:rPr>
              <a:t>factores determinantes </a:t>
            </a:r>
            <a:br>
              <a:rPr lang="es-ES">
                <a:latin typeface="Arial" pitchFamily="34" charset="0"/>
                <a:cs typeface="Arial" pitchFamily="34" charset="0"/>
              </a:rPr>
            </a:b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5105400"/>
            <a:ext cx="7772400" cy="9144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s-ES" sz="2800"/>
              <a:t>Socio – culturales (estereotipos, creencias, mitos, prejuicios) </a:t>
            </a:r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1371600" y="1828800"/>
            <a:ext cx="68580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</a:pPr>
            <a:r>
              <a:rPr lang="es-MX" sz="2800">
                <a:latin typeface="Arial" pitchFamily="34" charset="0"/>
              </a:rPr>
              <a:t>   </a:t>
            </a:r>
            <a:r>
              <a:rPr lang="es-ES" sz="2800">
                <a:latin typeface="Arial" pitchFamily="34" charset="0"/>
              </a:rPr>
              <a:t>Cognitivos (conocimientos previos, datos, hechos situaciones que aportan elementos capaces de ser relacionados)</a:t>
            </a:r>
            <a:endParaRPr lang="es-ES"/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1371600" y="3048000"/>
            <a:ext cx="6629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</a:pPr>
            <a:r>
              <a:rPr lang="es-MX" sz="2800">
                <a:latin typeface="Arial" pitchFamily="34" charset="0"/>
              </a:rPr>
              <a:t>   </a:t>
            </a:r>
            <a:r>
              <a:rPr lang="es-ES" sz="2800">
                <a:latin typeface="Arial" pitchFamily="34" charset="0"/>
              </a:rPr>
              <a:t>Motivacionales (gustos , intereses, elecciones personales) </a:t>
            </a: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1295400" y="4038600"/>
            <a:ext cx="67818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§"/>
            </a:pPr>
            <a:r>
              <a:rPr lang="es-MX" sz="2800">
                <a:latin typeface="Arial" pitchFamily="34" charset="0"/>
              </a:rPr>
              <a:t>   </a:t>
            </a:r>
            <a:r>
              <a:rPr lang="es-ES" sz="2800">
                <a:latin typeface="Arial" pitchFamily="34" charset="0"/>
              </a:rPr>
              <a:t>Estructurales (factores físicos, biológicos, temporales)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autoUpdateAnimBg="0"/>
      <p:bldP spid="38915" grpId="0" build="p" autoUpdateAnimBg="0"/>
      <p:bldP spid="38918" grpId="0" autoUpdateAnimBg="0"/>
      <p:bldP spid="38919" grpId="0" autoUpdateAnimBg="0"/>
      <p:bldP spid="38920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2362200" y="914400"/>
            <a:ext cx="5181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MX" sz="4800"/>
              <a:t>COMUNICACIÓN</a:t>
            </a:r>
            <a:endParaRPr lang="es-ES" sz="4800"/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905000" y="2590800"/>
            <a:ext cx="6096000" cy="313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3200"/>
              <a:t>Toda conducta o comportamiento humano, en situación de interacción, adquiere el valor de un mensaje: es Comunicación</a:t>
            </a:r>
          </a:p>
          <a:p>
            <a:pPr algn="r">
              <a:spcBef>
                <a:spcPct val="50000"/>
              </a:spcBef>
            </a:pPr>
            <a:r>
              <a:rPr lang="es-MX"/>
              <a:t>Paul Watzlawick,</a:t>
            </a:r>
            <a:endParaRPr lang="es-ES"/>
          </a:p>
          <a:p>
            <a:pPr algn="r">
              <a:spcBef>
                <a:spcPct val="50000"/>
              </a:spcBef>
            </a:pPr>
            <a:r>
              <a:rPr lang="es-MX"/>
              <a:t>Teoría de la comunicación humana</a:t>
            </a:r>
            <a:endParaRPr lang="es-E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utoUpdateAnimBg="0"/>
      <p:bldP spid="43012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3600"/>
              <a:t>AXIOMAS DE LA COMUNICACIÓN HUMANA</a:t>
            </a:r>
            <a:endParaRPr lang="es-ES" sz="360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772400" cy="4114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MX" sz="2800"/>
              <a:t>No es posible no comunicarse.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MX" sz="2800"/>
              <a:t>Toda comunicación tiene un aspecto de contenido y un aspecto relacional, de modo tal que el segundo califica al primero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MX" sz="2800"/>
              <a:t>La naturaleza de una relación depende de la puntuación de las secuencias de comunicación entre los comunicantes.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MX" sz="2800"/>
              <a:t>Los seres humanos se comunican tanto digital como analógicamente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s-MX" sz="2800"/>
              <a:t>Todos los intercambios comunicacionales son simétricos o complementarios, según estén basados en la igualdad o en la diferencia</a:t>
            </a:r>
            <a:endParaRPr lang="es-ES" sz="28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utoUpdateAnimBg="0"/>
      <p:bldP spid="44035" grpId="0" build="p" bldLvl="2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600" b="1"/>
              <a:t>Comunicación organizacional educativa</a:t>
            </a:r>
            <a:endParaRPr lang="es-ES" sz="3600" b="1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752600"/>
            <a:ext cx="1905000" cy="1066800"/>
          </a:xfrm>
          <a:solidFill>
            <a:schemeClr val="folHlink"/>
          </a:solidFill>
          <a:ln>
            <a:solidFill>
              <a:schemeClr val="folHlink"/>
            </a:solidFill>
          </a:ln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s-ES_tradnl" sz="2800">
                <a:solidFill>
                  <a:schemeClr val="accent1"/>
                </a:solidFill>
              </a:rPr>
              <a:t>Sistema</a:t>
            </a:r>
          </a:p>
          <a:p>
            <a:pPr algn="ctr">
              <a:buFont typeface="Wingdings" pitchFamily="2" charset="2"/>
              <a:buNone/>
            </a:pPr>
            <a:r>
              <a:rPr lang="es-ES_tradnl" sz="2800">
                <a:solidFill>
                  <a:schemeClr val="accent1"/>
                </a:solidFill>
              </a:rPr>
              <a:t>educativo</a:t>
            </a:r>
            <a:endParaRPr lang="es-ES" sz="2800">
              <a:solidFill>
                <a:schemeClr val="accent1"/>
              </a:solidFill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916363" y="2020888"/>
            <a:ext cx="3398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 b="1">
                <a:latin typeface="Arial" pitchFamily="34" charset="0"/>
              </a:rPr>
              <a:t>Organización vertical</a:t>
            </a:r>
            <a:endParaRPr lang="es-ES" b="1">
              <a:latin typeface="Arial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038600" y="3063875"/>
            <a:ext cx="3040063" cy="52863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2800" b="1">
                <a:solidFill>
                  <a:schemeClr val="accent1"/>
                </a:solidFill>
                <a:latin typeface="Arial" pitchFamily="34" charset="0"/>
              </a:rPr>
              <a:t>COMUNICACIÓN</a:t>
            </a:r>
            <a:endParaRPr lang="es-ES" sz="2800" b="1">
              <a:solidFill>
                <a:schemeClr val="accent1"/>
              </a:solidFill>
              <a:latin typeface="Arial" pitchFamily="34" charset="0"/>
            </a:endParaRP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3429000" y="1981200"/>
            <a:ext cx="381000" cy="485775"/>
          </a:xfrm>
          <a:prstGeom prst="rightArrow">
            <a:avLst>
              <a:gd name="adj1" fmla="val 41833"/>
              <a:gd name="adj2" fmla="val 4131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4953000" y="2514600"/>
            <a:ext cx="1593850" cy="522288"/>
            <a:chOff x="2976" y="1536"/>
            <a:chExt cx="1004" cy="329"/>
          </a:xfrm>
        </p:grpSpPr>
        <p:sp>
          <p:nvSpPr>
            <p:cNvPr id="3080" name="AutoShape 8"/>
            <p:cNvSpPr>
              <a:spLocks noChangeArrowheads="1"/>
            </p:cNvSpPr>
            <p:nvPr/>
          </p:nvSpPr>
          <p:spPr bwMode="auto">
            <a:xfrm>
              <a:off x="3216" y="1536"/>
              <a:ext cx="432" cy="329"/>
            </a:xfrm>
            <a:prstGeom prst="downArrow">
              <a:avLst>
                <a:gd name="adj1" fmla="val 50000"/>
                <a:gd name="adj2" fmla="val 2765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/>
              <a:endParaRPr lang="es-MX" sz="2000" b="1">
                <a:solidFill>
                  <a:schemeClr val="bg2"/>
                </a:solidFill>
                <a:latin typeface="Arial" pitchFamily="34" charset="0"/>
              </a:endParaRPr>
            </a:p>
          </p:txBody>
        </p:sp>
        <p:sp>
          <p:nvSpPr>
            <p:cNvPr id="3081" name="Text Box 9"/>
            <p:cNvSpPr txBox="1">
              <a:spLocks noChangeArrowheads="1"/>
            </p:cNvSpPr>
            <p:nvPr/>
          </p:nvSpPr>
          <p:spPr bwMode="auto">
            <a:xfrm>
              <a:off x="2976" y="1536"/>
              <a:ext cx="100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2000" b="1">
                  <a:latin typeface="Arial" pitchFamily="34" charset="0"/>
                </a:rPr>
                <a:t>reflejada en</a:t>
              </a:r>
              <a:endParaRPr lang="es-ES" sz="2000" b="1">
                <a:latin typeface="Arial" pitchFamily="34" charset="0"/>
              </a:endParaRPr>
            </a:p>
          </p:txBody>
        </p:sp>
      </p:grp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4038600" y="4162425"/>
            <a:ext cx="4876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s-ES_tradnl" b="1">
                <a:solidFill>
                  <a:schemeClr val="bg2"/>
                </a:solidFill>
                <a:latin typeface="Arial" pitchFamily="34" charset="0"/>
              </a:rPr>
              <a:t> siempre asimétrica</a:t>
            </a:r>
          </a:p>
          <a:p>
            <a:pPr>
              <a:buFontTx/>
              <a:buChar char="•"/>
            </a:pPr>
            <a:r>
              <a:rPr lang="es-ES_tradnl" b="1">
                <a:solidFill>
                  <a:schemeClr val="bg2"/>
                </a:solidFill>
                <a:latin typeface="Arial" pitchFamily="34" charset="0"/>
              </a:rPr>
              <a:t> dinámica radial</a:t>
            </a:r>
          </a:p>
          <a:p>
            <a:pPr>
              <a:buFontTx/>
              <a:buChar char="•"/>
            </a:pPr>
            <a:r>
              <a:rPr lang="es-ES_tradnl" b="1">
                <a:solidFill>
                  <a:schemeClr val="bg2"/>
                </a:solidFill>
                <a:latin typeface="Arial" pitchFamily="34" charset="0"/>
              </a:rPr>
              <a:t> formato </a:t>
            </a:r>
            <a:r>
              <a:rPr lang="es-ES_tradnl" b="1">
                <a:solidFill>
                  <a:schemeClr val="bg2"/>
                </a:solidFill>
                <a:latin typeface="Arial" pitchFamily="34" charset="0"/>
                <a:sym typeface="Wingdings" pitchFamily="2" charset="2"/>
              </a:rPr>
              <a:t> parte esencial del </a:t>
            </a:r>
          </a:p>
          <a:p>
            <a:r>
              <a:rPr lang="es-ES_tradnl" b="1">
                <a:solidFill>
                  <a:schemeClr val="bg2"/>
                </a:solidFill>
                <a:latin typeface="Arial" pitchFamily="34" charset="0"/>
                <a:sym typeface="Wingdings" pitchFamily="2" charset="2"/>
              </a:rPr>
              <a:t>  mensaje</a:t>
            </a:r>
            <a:endParaRPr lang="es-ES" b="1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3083" name="AutoShape 11"/>
          <p:cNvSpPr>
            <a:spLocks/>
          </p:cNvSpPr>
          <p:nvPr/>
        </p:nvSpPr>
        <p:spPr bwMode="auto">
          <a:xfrm>
            <a:off x="3675063" y="3886200"/>
            <a:ext cx="363537" cy="2162175"/>
          </a:xfrm>
          <a:prstGeom prst="leftBrace">
            <a:avLst>
              <a:gd name="adj1" fmla="val 49563"/>
              <a:gd name="adj2" fmla="val 50000"/>
            </a:avLst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084" name="AutoShape 12"/>
          <p:cNvSpPr>
            <a:spLocks noChangeArrowheads="1"/>
          </p:cNvSpPr>
          <p:nvPr/>
        </p:nvSpPr>
        <p:spPr bwMode="auto">
          <a:xfrm>
            <a:off x="5257800" y="3733800"/>
            <a:ext cx="457200" cy="304800"/>
          </a:xfrm>
          <a:prstGeom prst="downArrow">
            <a:avLst>
              <a:gd name="adj1" fmla="val 50694"/>
              <a:gd name="adj2" fmla="val 591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431925" y="3613150"/>
            <a:ext cx="20732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_tradnl" b="1">
                <a:solidFill>
                  <a:schemeClr val="hlink"/>
                </a:solidFill>
                <a:latin typeface="Arial" pitchFamily="34" charset="0"/>
              </a:rPr>
              <a:t>Válido como </a:t>
            </a:r>
          </a:p>
          <a:p>
            <a:pPr algn="ctr"/>
            <a:r>
              <a:rPr lang="es-ES_tradnl" b="1">
                <a:solidFill>
                  <a:schemeClr val="hlink"/>
                </a:solidFill>
                <a:latin typeface="Arial" pitchFamily="34" charset="0"/>
              </a:rPr>
              <a:t>propósito normativo</a:t>
            </a:r>
            <a:endParaRPr lang="es-ES" b="1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1427163" y="5002213"/>
            <a:ext cx="2039937" cy="11969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s-ES_tradnl" b="1">
                <a:solidFill>
                  <a:schemeClr val="accent1"/>
                </a:solidFill>
                <a:latin typeface="Arial" pitchFamily="34" charset="0"/>
              </a:rPr>
              <a:t>Ineficaz para</a:t>
            </a:r>
          </a:p>
          <a:p>
            <a:pPr algn="ctr"/>
            <a:r>
              <a:rPr lang="es-ES_tradnl" b="1">
                <a:solidFill>
                  <a:schemeClr val="accent1"/>
                </a:solidFill>
                <a:latin typeface="Arial" pitchFamily="34" charset="0"/>
              </a:rPr>
              <a:t>otro tipo de </a:t>
            </a:r>
          </a:p>
          <a:p>
            <a:pPr algn="ctr"/>
            <a:r>
              <a:rPr lang="es-ES_tradnl" b="1">
                <a:solidFill>
                  <a:schemeClr val="accent1"/>
                </a:solidFill>
                <a:latin typeface="Arial" pitchFamily="34" charset="0"/>
              </a:rPr>
              <a:t>mensajes</a:t>
            </a:r>
            <a:endParaRPr lang="es-ES" b="1">
              <a:solidFill>
                <a:schemeClr val="accent1"/>
              </a:solidFill>
              <a:latin typeface="Arial" pitchFamily="34" charset="0"/>
            </a:endParaRPr>
          </a:p>
        </p:txBody>
      </p:sp>
      <p:sp>
        <p:nvSpPr>
          <p:cNvPr id="3087" name="AutoShape 15"/>
          <p:cNvSpPr>
            <a:spLocks noChangeArrowheads="1"/>
          </p:cNvSpPr>
          <p:nvPr/>
        </p:nvSpPr>
        <p:spPr bwMode="auto">
          <a:xfrm rot="5476387" flipV="1">
            <a:off x="6481762" y="4868863"/>
            <a:ext cx="976313" cy="1906588"/>
          </a:xfrm>
          <a:custGeom>
            <a:avLst/>
            <a:gdLst>
              <a:gd name="G0" fmla="+- 0 0 0"/>
              <a:gd name="G1" fmla="+- -5492850 0 0"/>
              <a:gd name="G2" fmla="+- 0 0 -549285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549285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5492850"/>
              <a:gd name="G36" fmla="sin G34 -5492850"/>
              <a:gd name="G37" fmla="+/ -549285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8837 w 21600"/>
              <a:gd name="T5" fmla="*/ 3586 h 21600"/>
              <a:gd name="T6" fmla="*/ 11672 w 21600"/>
              <a:gd name="T7" fmla="*/ 2747 h 21600"/>
              <a:gd name="T8" fmla="*/ 14818 w 21600"/>
              <a:gd name="T9" fmla="*/ 7193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8042"/>
                  <a:pt x="14122" y="5728"/>
                  <a:pt x="11381" y="5431"/>
                </a:cubicBezTo>
                <a:lnTo>
                  <a:pt x="11963" y="62"/>
                </a:lnTo>
                <a:cubicBezTo>
                  <a:pt x="17445" y="657"/>
                  <a:pt x="21599" y="528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utoUpdateAnimBg="0"/>
      <p:bldP spid="3075" grpId="0" build="p" autoUpdateAnimBg="0"/>
      <p:bldP spid="3076" grpId="0" autoUpdateAnimBg="0"/>
      <p:bldP spid="3077" grpId="0" animBg="1" autoUpdateAnimBg="0"/>
      <p:bldP spid="3078" grpId="0" animBg="1"/>
      <p:bldP spid="3082" grpId="0" autoUpdateAnimBg="0"/>
      <p:bldP spid="3083" grpId="0" animBg="1"/>
      <p:bldP spid="3084" grpId="0" animBg="1"/>
      <p:bldP spid="3085" grpId="0" autoUpdateAnimBg="0"/>
      <p:bldP spid="3086" grpId="0" animBg="1" autoUpdateAnimBg="0"/>
      <p:bldP spid="308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 rot="5476387" flipV="1">
            <a:off x="1989137" y="525463"/>
            <a:ext cx="976313" cy="1906588"/>
          </a:xfrm>
          <a:custGeom>
            <a:avLst/>
            <a:gdLst>
              <a:gd name="G0" fmla="+- 0 0 0"/>
              <a:gd name="G1" fmla="+- -5492850 0 0"/>
              <a:gd name="G2" fmla="+- 0 0 -5492850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5492850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5492850"/>
              <a:gd name="G36" fmla="sin G34 -5492850"/>
              <a:gd name="G37" fmla="+/ -5492850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8837 w 21600"/>
              <a:gd name="T5" fmla="*/ 3586 h 21600"/>
              <a:gd name="T6" fmla="*/ 11672 w 21600"/>
              <a:gd name="T7" fmla="*/ 2747 h 21600"/>
              <a:gd name="T8" fmla="*/ 14818 w 21600"/>
              <a:gd name="T9" fmla="*/ 7193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8042"/>
                  <a:pt x="14122" y="5728"/>
                  <a:pt x="11381" y="5431"/>
                </a:cubicBezTo>
                <a:lnTo>
                  <a:pt x="11963" y="62"/>
                </a:lnTo>
                <a:cubicBezTo>
                  <a:pt x="17445" y="657"/>
                  <a:pt x="21599" y="528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200400" y="1550988"/>
            <a:ext cx="3763963" cy="58896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3200" b="1">
                <a:solidFill>
                  <a:schemeClr val="accent1"/>
                </a:solidFill>
                <a:latin typeface="Arial" pitchFamily="34" charset="0"/>
              </a:rPr>
              <a:t>CONSECUENCIAS</a:t>
            </a:r>
            <a:endParaRPr lang="es-ES" sz="3200" b="1">
              <a:solidFill>
                <a:schemeClr val="accent1"/>
              </a:solidFill>
              <a:latin typeface="Arial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797050" y="2970213"/>
            <a:ext cx="71183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_tradnl" sz="2800">
                <a:solidFill>
                  <a:schemeClr val="bg2"/>
                </a:solidFill>
                <a:latin typeface="Arial" pitchFamily="34" charset="0"/>
              </a:rPr>
              <a:t> </a:t>
            </a:r>
            <a:r>
              <a:rPr lang="es-ES_tradnl" sz="2600">
                <a:solidFill>
                  <a:schemeClr val="bg2"/>
                </a:solidFill>
                <a:latin typeface="Arial" pitchFamily="34" charset="0"/>
              </a:rPr>
              <a:t>Se reasegura el aspecto formal de los</a:t>
            </a:r>
          </a:p>
          <a:p>
            <a:r>
              <a:rPr lang="es-ES_tradnl" sz="2600">
                <a:solidFill>
                  <a:schemeClr val="bg2"/>
                </a:solidFill>
                <a:latin typeface="Arial" pitchFamily="34" charset="0"/>
              </a:rPr>
              <a:t>    mensajes</a:t>
            </a:r>
            <a:endParaRPr lang="es-ES" sz="260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797050" y="4114800"/>
            <a:ext cx="71183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_tradnl" sz="2800">
                <a:solidFill>
                  <a:schemeClr val="bg2"/>
                </a:solidFill>
                <a:latin typeface="Arial" pitchFamily="34" charset="0"/>
              </a:rPr>
              <a:t> </a:t>
            </a:r>
            <a:r>
              <a:rPr lang="es-ES_tradnl" sz="2600">
                <a:solidFill>
                  <a:schemeClr val="bg2"/>
                </a:solidFill>
                <a:latin typeface="Arial" pitchFamily="34" charset="0"/>
              </a:rPr>
              <a:t>No hay comunicación transversal entre los </a:t>
            </a:r>
          </a:p>
          <a:p>
            <a:pPr>
              <a:buFont typeface="Wingdings" pitchFamily="2" charset="2"/>
              <a:buNone/>
            </a:pPr>
            <a:r>
              <a:rPr lang="es-ES_tradnl" sz="2600">
                <a:solidFill>
                  <a:schemeClr val="bg2"/>
                </a:solidFill>
                <a:latin typeface="Arial" pitchFamily="34" charset="0"/>
              </a:rPr>
              <a:t>    actores educativos</a:t>
            </a:r>
            <a:endParaRPr lang="es-ES" sz="260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797050" y="5195888"/>
            <a:ext cx="7118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_tradnl" sz="2800">
                <a:solidFill>
                  <a:schemeClr val="bg2"/>
                </a:solidFill>
                <a:latin typeface="Arial" pitchFamily="34" charset="0"/>
              </a:rPr>
              <a:t> </a:t>
            </a:r>
            <a:r>
              <a:rPr lang="es-ES_tradnl" sz="2600">
                <a:solidFill>
                  <a:schemeClr val="bg2"/>
                </a:solidFill>
                <a:latin typeface="Arial" pitchFamily="34" charset="0"/>
              </a:rPr>
              <a:t>No hay interacción entre los mensajes</a:t>
            </a:r>
            <a:endParaRPr lang="es-ES" sz="260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797050" y="5867400"/>
            <a:ext cx="7118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_tradnl" sz="2800">
                <a:solidFill>
                  <a:schemeClr val="bg2"/>
                </a:solidFill>
                <a:latin typeface="Arial" pitchFamily="34" charset="0"/>
              </a:rPr>
              <a:t> </a:t>
            </a:r>
            <a:r>
              <a:rPr lang="es-ES_tradnl" sz="2600">
                <a:solidFill>
                  <a:schemeClr val="bg2"/>
                </a:solidFill>
                <a:latin typeface="Arial" pitchFamily="34" charset="0"/>
              </a:rPr>
              <a:t>Burocratización</a:t>
            </a:r>
            <a:endParaRPr lang="es-ES" sz="2600">
              <a:solidFill>
                <a:schemeClr val="bg2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099" grpId="0" animBg="1" autoUpdateAnimBg="0"/>
      <p:bldP spid="4100" grpId="0" autoUpdateAnimBg="0"/>
      <p:bldP spid="4101" grpId="0" autoUpdateAnimBg="0"/>
      <p:bldP spid="4102" grpId="0" autoUpdateAnimBg="0"/>
      <p:bldP spid="4103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609600"/>
            <a:ext cx="7772400" cy="914400"/>
          </a:xfrm>
        </p:spPr>
        <p:txBody>
          <a:bodyPr/>
          <a:lstStyle/>
          <a:p>
            <a:r>
              <a:rPr lang="es-ES_tradnl" sz="3000" b="1"/>
              <a:t>Estructura del discurso pedagógico</a:t>
            </a:r>
            <a:r>
              <a:rPr lang="es-ES_tradnl" sz="3600" b="1"/>
              <a:t/>
            </a:r>
            <a:br>
              <a:rPr lang="es-ES_tradnl" sz="3600" b="1"/>
            </a:br>
            <a:r>
              <a:rPr lang="es-ES_tradnl" sz="3400" b="1"/>
              <a:t>Comunicación y relaciones de poder</a:t>
            </a:r>
            <a:endParaRPr lang="es-ES" sz="3400" b="1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524000" y="2078038"/>
            <a:ext cx="3444875" cy="58896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3200" b="1">
                <a:solidFill>
                  <a:schemeClr val="accent1"/>
                </a:solidFill>
                <a:latin typeface="Arial" pitchFamily="34" charset="0"/>
              </a:rPr>
              <a:t>COMUNICACIÓN</a:t>
            </a:r>
            <a:endParaRPr lang="es-ES" sz="3200" b="1">
              <a:solidFill>
                <a:schemeClr val="accent1"/>
              </a:solidFill>
              <a:latin typeface="Arial" pitchFamily="34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791200" y="2109788"/>
            <a:ext cx="28130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2800">
                <a:solidFill>
                  <a:schemeClr val="bg2"/>
                </a:solidFill>
                <a:latin typeface="Arial" pitchFamily="34" charset="0"/>
              </a:rPr>
              <a:t>su </a:t>
            </a:r>
            <a:r>
              <a:rPr lang="es-ES_tradnl" sz="3000">
                <a:latin typeface="Arial" pitchFamily="34" charset="0"/>
              </a:rPr>
              <a:t>organización</a:t>
            </a:r>
            <a:endParaRPr lang="es-ES" sz="3000">
              <a:latin typeface="Arial" pitchFamily="34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562600" y="3352800"/>
            <a:ext cx="2574925" cy="1562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b="1">
                <a:latin typeface="Arial" pitchFamily="34" charset="0"/>
              </a:rPr>
              <a:t>RELACIONES</a:t>
            </a:r>
            <a:r>
              <a:rPr lang="es-ES_tradnl" b="1">
                <a:solidFill>
                  <a:schemeClr val="hlink"/>
                </a:solidFill>
                <a:latin typeface="Arial" pitchFamily="34" charset="0"/>
              </a:rPr>
              <a:t> </a:t>
            </a:r>
          </a:p>
          <a:p>
            <a:r>
              <a:rPr lang="es-ES_tradnl" b="1">
                <a:latin typeface="Arial" pitchFamily="34" charset="0"/>
              </a:rPr>
              <a:t>HUMANAS</a:t>
            </a:r>
          </a:p>
          <a:p>
            <a:pPr>
              <a:buFont typeface="Wingdings" pitchFamily="2" charset="2"/>
              <a:buChar char="à"/>
            </a:pPr>
            <a:r>
              <a:rPr lang="es-ES_tradnl" b="1">
                <a:solidFill>
                  <a:schemeClr val="bg2"/>
                </a:solidFill>
                <a:latin typeface="Arial" pitchFamily="34" charset="0"/>
                <a:sym typeface="Wingdings" pitchFamily="2" charset="2"/>
              </a:rPr>
              <a:t> RELACIONES</a:t>
            </a:r>
          </a:p>
          <a:p>
            <a:pPr>
              <a:buFont typeface="Wingdings" pitchFamily="2" charset="2"/>
              <a:buNone/>
            </a:pPr>
            <a:r>
              <a:rPr lang="es-ES_tradnl" b="1">
                <a:solidFill>
                  <a:schemeClr val="bg2"/>
                </a:solidFill>
                <a:latin typeface="Arial" pitchFamily="34" charset="0"/>
                <a:sym typeface="Wingdings" pitchFamily="2" charset="2"/>
              </a:rPr>
              <a:t>     DE PODER</a:t>
            </a:r>
            <a:endParaRPr lang="es-ES" b="1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257800" y="2181225"/>
            <a:ext cx="381000" cy="485775"/>
          </a:xfrm>
          <a:prstGeom prst="rightArrow">
            <a:avLst>
              <a:gd name="adj1" fmla="val 49676"/>
              <a:gd name="adj2" fmla="val 541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grpSp>
        <p:nvGrpSpPr>
          <p:cNvPr id="5127" name="Group 7"/>
          <p:cNvGrpSpPr>
            <a:grpSpLocks/>
          </p:cNvGrpSpPr>
          <p:nvPr/>
        </p:nvGrpSpPr>
        <p:grpSpPr bwMode="auto">
          <a:xfrm>
            <a:off x="6448425" y="2514600"/>
            <a:ext cx="1552575" cy="762000"/>
            <a:chOff x="4062" y="1507"/>
            <a:chExt cx="978" cy="317"/>
          </a:xfrm>
        </p:grpSpPr>
        <p:sp>
          <p:nvSpPr>
            <p:cNvPr id="5128" name="AutoShape 8"/>
            <p:cNvSpPr>
              <a:spLocks noChangeArrowheads="1"/>
            </p:cNvSpPr>
            <p:nvPr/>
          </p:nvSpPr>
          <p:spPr bwMode="auto">
            <a:xfrm>
              <a:off x="4368" y="1584"/>
              <a:ext cx="306" cy="240"/>
            </a:xfrm>
            <a:prstGeom prst="downArrow">
              <a:avLst>
                <a:gd name="adj1" fmla="val 49676"/>
                <a:gd name="adj2" fmla="val 3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5129" name="Text Box 9"/>
            <p:cNvSpPr txBox="1">
              <a:spLocks noChangeArrowheads="1"/>
            </p:cNvSpPr>
            <p:nvPr/>
          </p:nvSpPr>
          <p:spPr bwMode="auto">
            <a:xfrm>
              <a:off x="4062" y="1507"/>
              <a:ext cx="978" cy="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s-ES_tradnl" sz="2200" b="1">
                  <a:latin typeface="Arial" pitchFamily="34" charset="0"/>
                </a:rPr>
                <a:t>reproduce</a:t>
              </a:r>
              <a:endParaRPr lang="es-ES" sz="2200" b="1">
                <a:latin typeface="Arial" pitchFamily="34" charset="0"/>
              </a:endParaRPr>
            </a:p>
          </p:txBody>
        </p:sp>
      </p:grp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1981200" y="3509963"/>
            <a:ext cx="2230438" cy="52863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2800">
                <a:solidFill>
                  <a:schemeClr val="accent1"/>
                </a:solidFill>
                <a:latin typeface="Arial" pitchFamily="34" charset="0"/>
              </a:rPr>
              <a:t>de CALIDAD</a:t>
            </a:r>
            <a:endParaRPr lang="es-ES" sz="2800">
              <a:solidFill>
                <a:schemeClr val="accent1"/>
              </a:solidFill>
              <a:latin typeface="Arial" pitchFamily="34" charset="0"/>
            </a:endParaRP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3124200" y="4953000"/>
            <a:ext cx="1905000" cy="528638"/>
          </a:xfrm>
          <a:prstGeom prst="rect">
            <a:avLst/>
          </a:prstGeom>
          <a:solidFill>
            <a:schemeClr val="bg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_tradnl" sz="2800" b="1" i="1">
                <a:solidFill>
                  <a:srgbClr val="6A6964"/>
                </a:solidFill>
                <a:latin typeface="Arial" pitchFamily="34" charset="0"/>
              </a:rPr>
              <a:t>RECREA</a:t>
            </a:r>
            <a:endParaRPr lang="es-ES" sz="2800" b="1" i="1">
              <a:solidFill>
                <a:srgbClr val="6A6964"/>
              </a:solidFill>
              <a:latin typeface="Arial" pitchFamily="34" charset="0"/>
            </a:endParaRPr>
          </a:p>
        </p:txBody>
      </p:sp>
      <p:sp>
        <p:nvSpPr>
          <p:cNvPr id="5132" name="AutoShape 12"/>
          <p:cNvSpPr>
            <a:spLocks noChangeArrowheads="1"/>
          </p:cNvSpPr>
          <p:nvPr/>
        </p:nvSpPr>
        <p:spPr bwMode="auto">
          <a:xfrm>
            <a:off x="2895600" y="2895600"/>
            <a:ext cx="485775" cy="381000"/>
          </a:xfrm>
          <a:prstGeom prst="downArrow">
            <a:avLst>
              <a:gd name="adj1" fmla="val 49676"/>
              <a:gd name="adj2" fmla="val 3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5133" name="AutoShape 13"/>
          <p:cNvSpPr>
            <a:spLocks noChangeArrowheads="1"/>
          </p:cNvSpPr>
          <p:nvPr/>
        </p:nvSpPr>
        <p:spPr bwMode="auto">
          <a:xfrm rot="5775985" flipV="1">
            <a:off x="1900238" y="3686175"/>
            <a:ext cx="1633538" cy="1423987"/>
          </a:xfrm>
          <a:custGeom>
            <a:avLst/>
            <a:gdLst>
              <a:gd name="G0" fmla="+- 131202 0 0"/>
              <a:gd name="G1" fmla="+- -6856403 0 0"/>
              <a:gd name="G2" fmla="+- 131202 0 -6856403"/>
              <a:gd name="G3" fmla="+- 10800 0 0"/>
              <a:gd name="G4" fmla="+- 0 0 131202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6641 0 0"/>
              <a:gd name="G9" fmla="+- 0 0 -6856403"/>
              <a:gd name="G10" fmla="+- 6641 0 2700"/>
              <a:gd name="G11" fmla="cos G10 131202"/>
              <a:gd name="G12" fmla="sin G10 131202"/>
              <a:gd name="G13" fmla="cos 13500 131202"/>
              <a:gd name="G14" fmla="sin 13500 131202"/>
              <a:gd name="G15" fmla="+- G11 10800 0"/>
              <a:gd name="G16" fmla="+- G12 10800 0"/>
              <a:gd name="G17" fmla="+- G13 10800 0"/>
              <a:gd name="G18" fmla="+- G14 10800 0"/>
              <a:gd name="G19" fmla="*/ 6641 1 2"/>
              <a:gd name="G20" fmla="+- G19 5400 0"/>
              <a:gd name="G21" fmla="cos G20 131202"/>
              <a:gd name="G22" fmla="sin G20 131202"/>
              <a:gd name="G23" fmla="+- G21 10800 0"/>
              <a:gd name="G24" fmla="+- G12 G23 G22"/>
              <a:gd name="G25" fmla="+- G22 G23 G11"/>
              <a:gd name="G26" fmla="cos 10800 131202"/>
              <a:gd name="G27" fmla="sin 10800 131202"/>
              <a:gd name="G28" fmla="cos 6641 131202"/>
              <a:gd name="G29" fmla="sin 6641 131202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6856403"/>
              <a:gd name="G36" fmla="sin G34 -6856403"/>
              <a:gd name="G37" fmla="+/ -6856403 131202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6641 G39"/>
              <a:gd name="G43" fmla="sin 6641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7551 w 21600"/>
              <a:gd name="T5" fmla="*/ 2370 h 21600"/>
              <a:gd name="T6" fmla="*/ 8598 w 21600"/>
              <a:gd name="T7" fmla="*/ 2361 h 21600"/>
              <a:gd name="T8" fmla="*/ 14951 w 21600"/>
              <a:gd name="T9" fmla="*/ 5616 h 21600"/>
              <a:gd name="T10" fmla="*/ 24291 w 21600"/>
              <a:gd name="T11" fmla="*/ 11271 h 21600"/>
              <a:gd name="T12" fmla="*/ 19348 w 21600"/>
              <a:gd name="T13" fmla="*/ 15881 h 21600"/>
              <a:gd name="T14" fmla="*/ 14738 w 21600"/>
              <a:gd name="T15" fmla="*/ 10937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7436" y="11031"/>
                </a:moveTo>
                <a:cubicBezTo>
                  <a:pt x="17439" y="10954"/>
                  <a:pt x="17441" y="10877"/>
                  <a:pt x="17441" y="10800"/>
                </a:cubicBezTo>
                <a:cubicBezTo>
                  <a:pt x="17441" y="7132"/>
                  <a:pt x="14467" y="4159"/>
                  <a:pt x="10800" y="4159"/>
                </a:cubicBezTo>
                <a:cubicBezTo>
                  <a:pt x="10234" y="4158"/>
                  <a:pt x="9671" y="4231"/>
                  <a:pt x="9123" y="4374"/>
                </a:cubicBezTo>
                <a:lnTo>
                  <a:pt x="8073" y="349"/>
                </a:lnTo>
                <a:cubicBezTo>
                  <a:pt x="8964" y="117"/>
                  <a:pt x="9880" y="-1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0925"/>
                  <a:pt x="21597" y="11051"/>
                  <a:pt x="21593" y="11177"/>
                </a:cubicBezTo>
                <a:lnTo>
                  <a:pt x="24291" y="11271"/>
                </a:lnTo>
                <a:lnTo>
                  <a:pt x="19348" y="15881"/>
                </a:lnTo>
                <a:lnTo>
                  <a:pt x="14738" y="10937"/>
                </a:lnTo>
                <a:lnTo>
                  <a:pt x="17436" y="11031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5134" name="AutoShape 14"/>
          <p:cNvSpPr>
            <a:spLocks noChangeArrowheads="1"/>
          </p:cNvSpPr>
          <p:nvPr/>
        </p:nvSpPr>
        <p:spPr bwMode="auto">
          <a:xfrm rot="681805" flipV="1">
            <a:off x="5029200" y="4876800"/>
            <a:ext cx="976313" cy="1143000"/>
          </a:xfrm>
          <a:custGeom>
            <a:avLst/>
            <a:gdLst>
              <a:gd name="G0" fmla="+- 0 0 0"/>
              <a:gd name="G1" fmla="+- -9515971 0 0"/>
              <a:gd name="G2" fmla="+- 0 0 -9515971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9515971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9515971"/>
              <a:gd name="G36" fmla="sin G34 -9515971"/>
              <a:gd name="G37" fmla="+/ -9515971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4029 w 21600"/>
              <a:gd name="T5" fmla="*/ 494 h 21600"/>
              <a:gd name="T6" fmla="*/ 4148 w 21600"/>
              <a:gd name="T7" fmla="*/ 6177 h 21600"/>
              <a:gd name="T8" fmla="*/ 12414 w 21600"/>
              <a:gd name="T9" fmla="*/ 5647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6200" y="10800"/>
                </a:moveTo>
                <a:cubicBezTo>
                  <a:pt x="16200" y="7817"/>
                  <a:pt x="13782" y="5400"/>
                  <a:pt x="10800" y="5400"/>
                </a:cubicBezTo>
                <a:cubicBezTo>
                  <a:pt x="9031" y="5399"/>
                  <a:pt x="7374" y="6266"/>
                  <a:pt x="6365" y="7718"/>
                </a:cubicBezTo>
                <a:lnTo>
                  <a:pt x="1931" y="4636"/>
                </a:lnTo>
                <a:cubicBezTo>
                  <a:pt x="3949" y="1732"/>
                  <a:pt x="7262" y="-1"/>
                  <a:pt x="10800" y="0"/>
                </a:cubicBezTo>
                <a:cubicBezTo>
                  <a:pt x="16764" y="0"/>
                  <a:pt x="21599" y="4835"/>
                  <a:pt x="21600" y="10799"/>
                </a:cubicBezTo>
                <a:lnTo>
                  <a:pt x="21600" y="10800"/>
                </a:lnTo>
                <a:lnTo>
                  <a:pt x="24300" y="10800"/>
                </a:lnTo>
                <a:lnTo>
                  <a:pt x="18900" y="16200"/>
                </a:lnTo>
                <a:lnTo>
                  <a:pt x="13500" y="10800"/>
                </a:lnTo>
                <a:lnTo>
                  <a:pt x="16200" y="108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animBg="1" autoUpdateAnimBg="0"/>
      <p:bldP spid="5124" grpId="0" autoUpdateAnimBg="0"/>
      <p:bldP spid="5125" grpId="0" animBg="1" autoUpdateAnimBg="0"/>
      <p:bldP spid="5126" grpId="0" animBg="1"/>
      <p:bldP spid="5130" grpId="0" animBg="1" autoUpdateAnimBg="0"/>
      <p:bldP spid="5131" grpId="0" animBg="1" autoUpdateAnimBg="0"/>
      <p:bldP spid="5132" grpId="0" animBg="1"/>
      <p:bldP spid="5133" grpId="0" animBg="1"/>
      <p:bldP spid="513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3600" b="1"/>
              <a:t>Comunicación en situaciones de conflicto grave o crisis</a:t>
            </a:r>
            <a:endParaRPr lang="es-ES" sz="3600" b="1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519238" y="2149475"/>
            <a:ext cx="2536825" cy="15636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s-ES_tradnl" sz="3200" b="1">
                <a:solidFill>
                  <a:schemeClr val="accent1"/>
                </a:solidFill>
                <a:latin typeface="Arial" pitchFamily="34" charset="0"/>
              </a:rPr>
              <a:t>Contexto de</a:t>
            </a:r>
          </a:p>
          <a:p>
            <a:pPr algn="ctr"/>
            <a:r>
              <a:rPr lang="es-ES_tradnl" sz="3200" b="1">
                <a:solidFill>
                  <a:schemeClr val="accent1"/>
                </a:solidFill>
                <a:latin typeface="Arial" pitchFamily="34" charset="0"/>
              </a:rPr>
              <a:t>dificultad</a:t>
            </a:r>
          </a:p>
          <a:p>
            <a:pPr algn="ctr"/>
            <a:r>
              <a:rPr lang="es-ES_tradnl" sz="3200" b="1">
                <a:solidFill>
                  <a:schemeClr val="accent1"/>
                </a:solidFill>
                <a:latin typeface="Arial" pitchFamily="34" charset="0"/>
              </a:rPr>
              <a:t>social</a:t>
            </a:r>
            <a:endParaRPr lang="es-ES" sz="3200" b="1">
              <a:solidFill>
                <a:schemeClr val="accent1"/>
              </a:solidFill>
              <a:latin typeface="Arial" pitchFamily="34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724400" y="2160588"/>
            <a:ext cx="3851275" cy="6508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3600" b="1">
                <a:solidFill>
                  <a:schemeClr val="accent1"/>
                </a:solidFill>
                <a:latin typeface="Arial" pitchFamily="34" charset="0"/>
              </a:rPr>
              <a:t>COMUNICACIÓN</a:t>
            </a:r>
            <a:endParaRPr lang="es-ES" sz="3600" b="1">
              <a:solidFill>
                <a:schemeClr val="accent1"/>
              </a:solidFill>
              <a:latin typeface="Arial" pitchFamily="34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181600" y="3098800"/>
            <a:ext cx="3733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 b="1">
                <a:solidFill>
                  <a:schemeClr val="bg2"/>
                </a:solidFill>
                <a:latin typeface="Arial" pitchFamily="34" charset="0"/>
              </a:rPr>
              <a:t>Reforzar o sostener</a:t>
            </a:r>
          </a:p>
          <a:p>
            <a:r>
              <a:rPr lang="es-ES_tradnl" b="1">
                <a:solidFill>
                  <a:schemeClr val="bg2"/>
                </a:solidFill>
                <a:latin typeface="Arial" pitchFamily="34" charset="0"/>
              </a:rPr>
              <a:t>parámetros del contexto</a:t>
            </a:r>
            <a:endParaRPr lang="es-ES" b="1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181600" y="3994150"/>
            <a:ext cx="37496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 b="1">
                <a:solidFill>
                  <a:schemeClr val="bg2"/>
                </a:solidFill>
                <a:latin typeface="Arial" pitchFamily="34" charset="0"/>
              </a:rPr>
              <a:t>Proponer vínculos </a:t>
            </a:r>
          </a:p>
          <a:p>
            <a:r>
              <a:rPr lang="es-ES_tradnl" b="1">
                <a:solidFill>
                  <a:schemeClr val="bg2"/>
                </a:solidFill>
                <a:latin typeface="Arial" pitchFamily="34" charset="0"/>
              </a:rPr>
              <a:t>diferenciados de la </a:t>
            </a:r>
          </a:p>
          <a:p>
            <a:r>
              <a:rPr lang="es-ES_tradnl" b="1">
                <a:solidFill>
                  <a:schemeClr val="bg2"/>
                </a:solidFill>
                <a:latin typeface="Arial" pitchFamily="34" charset="0"/>
              </a:rPr>
              <a:t>tendencia del contexto</a:t>
            </a:r>
            <a:endParaRPr lang="es-ES" b="1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4191000" y="2209800"/>
            <a:ext cx="457200" cy="533400"/>
          </a:xfrm>
          <a:prstGeom prst="rightArrow">
            <a:avLst>
              <a:gd name="adj1" fmla="val 50000"/>
              <a:gd name="adj2" fmla="val 55556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grpSp>
        <p:nvGrpSpPr>
          <p:cNvPr id="6152" name="Group 8"/>
          <p:cNvGrpSpPr>
            <a:grpSpLocks/>
          </p:cNvGrpSpPr>
          <p:nvPr/>
        </p:nvGrpSpPr>
        <p:grpSpPr bwMode="auto">
          <a:xfrm>
            <a:off x="4876800" y="2971800"/>
            <a:ext cx="304800" cy="1219200"/>
            <a:chOff x="3072" y="1728"/>
            <a:chExt cx="240" cy="816"/>
          </a:xfrm>
        </p:grpSpPr>
        <p:sp>
          <p:nvSpPr>
            <p:cNvPr id="6153" name="Line 9"/>
            <p:cNvSpPr>
              <a:spLocks noChangeShapeType="1"/>
            </p:cNvSpPr>
            <p:nvPr/>
          </p:nvSpPr>
          <p:spPr bwMode="auto">
            <a:xfrm>
              <a:off x="3072" y="1728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s-MX"/>
            </a:p>
          </p:txBody>
        </p:sp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 flipV="1">
              <a:off x="3072" y="2016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s-MX"/>
            </a:p>
          </p:txBody>
        </p:sp>
        <p:sp>
          <p:nvSpPr>
            <p:cNvPr id="6155" name="Line 11"/>
            <p:cNvSpPr>
              <a:spLocks noChangeShapeType="1"/>
            </p:cNvSpPr>
            <p:nvPr/>
          </p:nvSpPr>
          <p:spPr bwMode="auto">
            <a:xfrm flipV="1">
              <a:off x="3072" y="2544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156" name="AutoShape 12"/>
          <p:cNvSpPr>
            <a:spLocks/>
          </p:cNvSpPr>
          <p:nvPr/>
        </p:nvSpPr>
        <p:spPr bwMode="auto">
          <a:xfrm rot="5359827">
            <a:off x="5028407" y="1677193"/>
            <a:ext cx="381000" cy="7389813"/>
          </a:xfrm>
          <a:prstGeom prst="rightBrace">
            <a:avLst>
              <a:gd name="adj1" fmla="val 161632"/>
              <a:gd name="adj2" fmla="val 50000"/>
            </a:avLst>
          </a:prstGeom>
          <a:noFill/>
          <a:ln w="31750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4038600" y="5715000"/>
            <a:ext cx="2530475" cy="6508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3600" b="1">
                <a:solidFill>
                  <a:schemeClr val="accent1"/>
                </a:solidFill>
                <a:latin typeface="Arial" pitchFamily="34" charset="0"/>
              </a:rPr>
              <a:t>DESAFÍOS</a:t>
            </a:r>
            <a:endParaRPr lang="es-ES" sz="3600" b="1">
              <a:solidFill>
                <a:schemeClr val="accent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animBg="1" autoUpdateAnimBg="0"/>
      <p:bldP spid="6148" grpId="0" animBg="1" autoUpdateAnimBg="0"/>
      <p:bldP spid="6149" grpId="0" autoUpdateAnimBg="0"/>
      <p:bldP spid="6150" grpId="0" autoUpdateAnimBg="0"/>
      <p:bldP spid="6151" grpId="0" animBg="1"/>
      <p:bldP spid="6156" grpId="0" animBg="1"/>
      <p:bldP spid="6157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24200" y="685800"/>
            <a:ext cx="2530475" cy="6508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3600" b="1">
                <a:solidFill>
                  <a:schemeClr val="accent1"/>
                </a:solidFill>
                <a:latin typeface="Arial" pitchFamily="34" charset="0"/>
              </a:rPr>
              <a:t>DESAFÍOS</a:t>
            </a:r>
            <a:endParaRPr lang="es-ES" sz="3600" b="1">
              <a:solidFill>
                <a:schemeClr val="accent1"/>
              </a:solidFill>
              <a:latin typeface="Arial" pitchFamily="34" charset="0"/>
            </a:endParaRPr>
          </a:p>
        </p:txBody>
      </p:sp>
      <p:sp>
        <p:nvSpPr>
          <p:cNvPr id="7171" name="AutoShape 3"/>
          <p:cNvSpPr>
            <a:spLocks noChangeArrowheads="1"/>
          </p:cNvSpPr>
          <p:nvPr/>
        </p:nvSpPr>
        <p:spPr bwMode="auto">
          <a:xfrm>
            <a:off x="1066800" y="4724400"/>
            <a:ext cx="457200" cy="533400"/>
          </a:xfrm>
          <a:prstGeom prst="rightArrow">
            <a:avLst>
              <a:gd name="adj1" fmla="val 50000"/>
              <a:gd name="adj2" fmla="val 55556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1219200" y="1981200"/>
            <a:ext cx="457200" cy="533400"/>
          </a:xfrm>
          <a:prstGeom prst="rightArrow">
            <a:avLst>
              <a:gd name="adj1" fmla="val 50000"/>
              <a:gd name="adj2" fmla="val 55556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173" name="AutoShape 5"/>
          <p:cNvSpPr>
            <a:spLocks noChangeArrowheads="1"/>
          </p:cNvSpPr>
          <p:nvPr/>
        </p:nvSpPr>
        <p:spPr bwMode="auto">
          <a:xfrm>
            <a:off x="1143000" y="3810000"/>
            <a:ext cx="457200" cy="533400"/>
          </a:xfrm>
          <a:prstGeom prst="rightArrow">
            <a:avLst>
              <a:gd name="adj1" fmla="val 50000"/>
              <a:gd name="adj2" fmla="val 55556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1219200" y="2819400"/>
            <a:ext cx="457200" cy="533400"/>
          </a:xfrm>
          <a:prstGeom prst="rightArrow">
            <a:avLst>
              <a:gd name="adj1" fmla="val 50000"/>
              <a:gd name="adj2" fmla="val 55556"/>
            </a:avLst>
          </a:prstGeom>
          <a:solidFill>
            <a:schemeClr val="accent1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133600" y="1981200"/>
            <a:ext cx="59769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3200" b="1">
                <a:solidFill>
                  <a:schemeClr val="bg2"/>
                </a:solidFill>
                <a:latin typeface="Arial" pitchFamily="34" charset="0"/>
              </a:rPr>
              <a:t>Comunicación antibeligerante</a:t>
            </a:r>
            <a:endParaRPr lang="es-ES" sz="3200" b="1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2133600" y="2667000"/>
            <a:ext cx="47386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3200" b="1">
                <a:solidFill>
                  <a:schemeClr val="bg2"/>
                </a:solidFill>
                <a:latin typeface="Arial" pitchFamily="34" charset="0"/>
              </a:rPr>
              <a:t>Construir credibilidad y</a:t>
            </a:r>
          </a:p>
          <a:p>
            <a:r>
              <a:rPr lang="es-ES_tradnl" sz="3200" b="1">
                <a:solidFill>
                  <a:schemeClr val="bg2"/>
                </a:solidFill>
                <a:latin typeface="Arial" pitchFamily="34" charset="0"/>
              </a:rPr>
              <a:t>establecer confianza</a:t>
            </a:r>
            <a:endParaRPr lang="es-ES" sz="3200" b="1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133600" y="3886200"/>
            <a:ext cx="5549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3200" b="1">
                <a:solidFill>
                  <a:schemeClr val="bg2"/>
                </a:solidFill>
                <a:latin typeface="Arial" pitchFamily="34" charset="0"/>
              </a:rPr>
              <a:t>Sostener el rol de autoridad</a:t>
            </a:r>
            <a:endParaRPr lang="es-ES" sz="3200" b="1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2057400" y="4648200"/>
            <a:ext cx="56165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_tradnl" sz="3200" b="1">
                <a:solidFill>
                  <a:schemeClr val="bg2"/>
                </a:solidFill>
                <a:latin typeface="Arial" pitchFamily="34" charset="0"/>
              </a:rPr>
              <a:t>Construcción de escenarios</a:t>
            </a:r>
          </a:p>
          <a:p>
            <a:r>
              <a:rPr lang="es-ES_tradnl" sz="3200" b="1">
                <a:solidFill>
                  <a:schemeClr val="bg2"/>
                </a:solidFill>
                <a:latin typeface="Arial" pitchFamily="34" charset="0"/>
              </a:rPr>
              <a:t>sociales alternativos</a:t>
            </a:r>
            <a:endParaRPr lang="es-ES" sz="3200" b="1">
              <a:solidFill>
                <a:schemeClr val="bg2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 autoUpdateAnimBg="0"/>
      <p:bldP spid="7171" grpId="0" animBg="1"/>
      <p:bldP spid="7172" grpId="0" animBg="1"/>
      <p:bldP spid="7173" grpId="0" animBg="1"/>
      <p:bldP spid="7174" grpId="0" animBg="1"/>
      <p:bldP spid="7175" grpId="0" autoUpdateAnimBg="0"/>
      <p:bldP spid="7176" grpId="0" autoUpdateAnimBg="0"/>
      <p:bldP spid="7177" grpId="0" autoUpdateAnimBg="0"/>
      <p:bldP spid="7178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3013" y="704850"/>
            <a:ext cx="4192587" cy="1352550"/>
          </a:xfrm>
        </p:spPr>
        <p:txBody>
          <a:bodyPr/>
          <a:lstStyle/>
          <a:p>
            <a:r>
              <a:rPr lang="es-ES_tradnl" sz="5400" b="1">
                <a:solidFill>
                  <a:schemeClr val="tx1"/>
                </a:solidFill>
              </a:rPr>
              <a:t>SOLUCIÓN</a:t>
            </a:r>
            <a:endParaRPr lang="es-ES" sz="5400" b="1">
              <a:solidFill>
                <a:schemeClr val="tx1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4953000" y="3295650"/>
            <a:ext cx="4192588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r>
              <a:rPr lang="es-ES_tradnl" sz="6000" b="1">
                <a:solidFill>
                  <a:srgbClr val="008000"/>
                </a:solidFill>
                <a:latin typeface="Britannic Bold" pitchFamily="34" charset="0"/>
              </a:rPr>
              <a:t>MEJORA</a:t>
            </a:r>
            <a:endParaRPr lang="es-ES" sz="6000" b="1">
              <a:solidFill>
                <a:srgbClr val="008000"/>
              </a:solidFill>
              <a:latin typeface="Britannic Bold" pitchFamily="34" charset="0"/>
            </a:endParaRPr>
          </a:p>
        </p:txBody>
      </p:sp>
      <p:grpSp>
        <p:nvGrpSpPr>
          <p:cNvPr id="20484" name="Group 4"/>
          <p:cNvGrpSpPr>
            <a:grpSpLocks/>
          </p:cNvGrpSpPr>
          <p:nvPr/>
        </p:nvGrpSpPr>
        <p:grpSpPr bwMode="auto">
          <a:xfrm>
            <a:off x="4343400" y="533400"/>
            <a:ext cx="228600" cy="2193925"/>
            <a:chOff x="2112" y="1427"/>
            <a:chExt cx="144" cy="1382"/>
          </a:xfrm>
        </p:grpSpPr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 rot="-2353607">
              <a:off x="2112" y="1440"/>
              <a:ext cx="144" cy="1369"/>
            </a:xfrm>
            <a:prstGeom prst="rect">
              <a:avLst/>
            </a:prstGeom>
            <a:solidFill>
              <a:srgbClr val="6600CC"/>
            </a:solidFill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20486" name="Rectangle 6"/>
            <p:cNvSpPr>
              <a:spLocks noChangeArrowheads="1"/>
            </p:cNvSpPr>
            <p:nvPr/>
          </p:nvSpPr>
          <p:spPr bwMode="auto">
            <a:xfrm rot="2525870">
              <a:off x="2112" y="1427"/>
              <a:ext cx="144" cy="1369"/>
            </a:xfrm>
            <a:prstGeom prst="rect">
              <a:avLst/>
            </a:prstGeom>
            <a:solidFill>
              <a:srgbClr val="6600CC"/>
            </a:solidFill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</p:grpSp>
      <p:sp>
        <p:nvSpPr>
          <p:cNvPr id="20487" name="AutoShape 7"/>
          <p:cNvSpPr>
            <a:spLocks noChangeArrowheads="1"/>
          </p:cNvSpPr>
          <p:nvPr/>
        </p:nvSpPr>
        <p:spPr bwMode="auto">
          <a:xfrm rot="16194328" flipH="1">
            <a:off x="2513806" y="908844"/>
            <a:ext cx="2586038" cy="4121150"/>
          </a:xfrm>
          <a:custGeom>
            <a:avLst/>
            <a:gdLst>
              <a:gd name="G0" fmla="+- -2132 0 0"/>
              <a:gd name="G1" fmla="+- -9370411 0 0"/>
              <a:gd name="G2" fmla="+- -2132 0 -9370411"/>
              <a:gd name="G3" fmla="+- 10800 0 0"/>
              <a:gd name="G4" fmla="+- 0 0 -2132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7047 0 0"/>
              <a:gd name="G9" fmla="+- 0 0 -9370411"/>
              <a:gd name="G10" fmla="+- 7047 0 2700"/>
              <a:gd name="G11" fmla="cos G10 -2132"/>
              <a:gd name="G12" fmla="sin G10 -2132"/>
              <a:gd name="G13" fmla="cos 13500 -2132"/>
              <a:gd name="G14" fmla="sin 13500 -2132"/>
              <a:gd name="G15" fmla="+- G11 10800 0"/>
              <a:gd name="G16" fmla="+- G12 10800 0"/>
              <a:gd name="G17" fmla="+- G13 10800 0"/>
              <a:gd name="G18" fmla="+- G14 10800 0"/>
              <a:gd name="G19" fmla="*/ 7047 1 2"/>
              <a:gd name="G20" fmla="+- G19 5400 0"/>
              <a:gd name="G21" fmla="cos G20 -2132"/>
              <a:gd name="G22" fmla="sin G20 -2132"/>
              <a:gd name="G23" fmla="+- G21 10800 0"/>
              <a:gd name="G24" fmla="+- G12 G23 G22"/>
              <a:gd name="G25" fmla="+- G22 G23 G11"/>
              <a:gd name="G26" fmla="cos 10800 -2132"/>
              <a:gd name="G27" fmla="sin 10800 -2132"/>
              <a:gd name="G28" fmla="cos 7047 -2132"/>
              <a:gd name="G29" fmla="sin 7047 -2132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9370411"/>
              <a:gd name="G36" fmla="sin G34 -9370411"/>
              <a:gd name="G37" fmla="+/ -9370411 -2132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7047 G39"/>
              <a:gd name="G43" fmla="sin 7047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4225 w 21600"/>
              <a:gd name="T5" fmla="*/ 557 h 21600"/>
              <a:gd name="T6" fmla="*/ 3674 w 21600"/>
              <a:gd name="T7" fmla="*/ 5427 h 21600"/>
              <a:gd name="T8" fmla="*/ 13035 w 21600"/>
              <a:gd name="T9" fmla="*/ 4116 h 21600"/>
              <a:gd name="T10" fmla="*/ 24299 w 21600"/>
              <a:gd name="T11" fmla="*/ 10792 h 21600"/>
              <a:gd name="T12" fmla="*/ 19726 w 21600"/>
              <a:gd name="T13" fmla="*/ 15371 h 21600"/>
              <a:gd name="T14" fmla="*/ 15146 w 21600"/>
              <a:gd name="T15" fmla="*/ 10797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7846" y="10795"/>
                </a:moveTo>
                <a:cubicBezTo>
                  <a:pt x="17844" y="6905"/>
                  <a:pt x="14690" y="3753"/>
                  <a:pt x="10800" y="3753"/>
                </a:cubicBezTo>
                <a:cubicBezTo>
                  <a:pt x="8588" y="3752"/>
                  <a:pt x="6504" y="4791"/>
                  <a:pt x="5173" y="6557"/>
                </a:cubicBezTo>
                <a:lnTo>
                  <a:pt x="2176" y="4297"/>
                </a:lnTo>
                <a:cubicBezTo>
                  <a:pt x="4217" y="1591"/>
                  <a:pt x="7410" y="-1"/>
                  <a:pt x="10800" y="0"/>
                </a:cubicBezTo>
                <a:cubicBezTo>
                  <a:pt x="16762" y="0"/>
                  <a:pt x="21596" y="4831"/>
                  <a:pt x="21599" y="10793"/>
                </a:cubicBezTo>
                <a:lnTo>
                  <a:pt x="24299" y="10792"/>
                </a:lnTo>
                <a:lnTo>
                  <a:pt x="19726" y="15371"/>
                </a:lnTo>
                <a:lnTo>
                  <a:pt x="15146" y="10797"/>
                </a:lnTo>
                <a:lnTo>
                  <a:pt x="17846" y="10795"/>
                </a:lnTo>
                <a:close/>
              </a:path>
            </a:pathLst>
          </a:custGeom>
          <a:solidFill>
            <a:srgbClr val="008000">
              <a:alpha val="50000"/>
            </a:srgbClr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utoUpdateAnimBg="0"/>
      <p:bldP spid="20483" grpId="0" autoUpdateAnimBg="0"/>
      <p:bldP spid="2048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762000" y="762000"/>
            <a:ext cx="8382000" cy="563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ES" sz="3600" b="1">
                <a:latin typeface="BremenBT-Bold"/>
                <a:cs typeface="Times New Roman" pitchFamily="18" charset="0"/>
              </a:rPr>
              <a:t>H</a:t>
            </a:r>
            <a:r>
              <a:rPr lang="es-ES" sz="2900" b="1">
                <a:latin typeface="BremenBT-Bold"/>
                <a:cs typeface="Times New Roman" pitchFamily="18" charset="0"/>
              </a:rPr>
              <a:t>ABILIDADES PARA LA VIDA</a:t>
            </a:r>
            <a:endParaRPr lang="es-ES" sz="1200">
              <a:cs typeface="Times New Roman" pitchFamily="18" charset="0"/>
            </a:endParaRPr>
          </a:p>
          <a:p>
            <a:pPr lvl="1" eaLnBrk="0" hangingPunct="0">
              <a:buFontTx/>
              <a:buChar char="•"/>
            </a:pPr>
            <a:r>
              <a:rPr lang="es-MX" sz="4000" b="1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  </a:t>
            </a:r>
            <a:r>
              <a:rPr lang="es-ES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Pensamiento crítico y creativo</a:t>
            </a:r>
            <a:endParaRPr lang="es-ES" sz="3200">
              <a:solidFill>
                <a:schemeClr val="tx2"/>
              </a:solidFill>
              <a:cs typeface="Times New Roman" pitchFamily="18" charset="0"/>
            </a:endParaRPr>
          </a:p>
          <a:p>
            <a:pPr lvl="1" eaLnBrk="0" hangingPunct="0">
              <a:buFontTx/>
              <a:buChar char="•"/>
            </a:pPr>
            <a:r>
              <a:rPr lang="es-ES" sz="320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320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Comunicación eficaz</a:t>
            </a:r>
            <a:endParaRPr lang="es-ES" sz="3200">
              <a:solidFill>
                <a:schemeClr val="tx2"/>
              </a:solidFill>
              <a:cs typeface="Times New Roman" pitchFamily="18" charset="0"/>
            </a:endParaRPr>
          </a:p>
          <a:p>
            <a:pPr lvl="1" eaLnBrk="0" hangingPunct="0">
              <a:buFontTx/>
              <a:buChar char="•"/>
            </a:pPr>
            <a:r>
              <a:rPr lang="es-MX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  </a:t>
            </a:r>
            <a:r>
              <a:rPr lang="es-ES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Habilidad para establecer</a:t>
            </a:r>
            <a:r>
              <a:rPr lang="es-MX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, </a:t>
            </a:r>
            <a:r>
              <a:rPr lang="es-ES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mantener</a:t>
            </a:r>
            <a:r>
              <a:rPr lang="es-MX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  y  	concluir</a:t>
            </a:r>
            <a:r>
              <a:rPr lang="es-ES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 relaciones</a:t>
            </a:r>
            <a:r>
              <a:rPr lang="es-MX" sz="3200">
                <a:solidFill>
                  <a:schemeClr val="tx2"/>
                </a:solidFill>
                <a:cs typeface="Times New Roman" pitchFamily="18" charset="0"/>
              </a:rPr>
              <a:t>  </a:t>
            </a:r>
            <a:r>
              <a:rPr lang="es-ES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interpersonales</a:t>
            </a:r>
            <a:endParaRPr lang="es-ES" sz="3200">
              <a:solidFill>
                <a:schemeClr val="tx2"/>
              </a:solidFill>
              <a:cs typeface="Times New Roman" pitchFamily="18" charset="0"/>
            </a:endParaRPr>
          </a:p>
          <a:p>
            <a:pPr lvl="1" eaLnBrk="0" hangingPunct="0">
              <a:buFontTx/>
              <a:buChar char="•"/>
            </a:pPr>
            <a:r>
              <a:rPr lang="es-ES" sz="320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Capacidad para tomar</a:t>
            </a:r>
            <a:r>
              <a:rPr lang="es-MX" sz="3200">
                <a:solidFill>
                  <a:schemeClr val="tx2"/>
                </a:solidFill>
                <a:cs typeface="Times New Roman" pitchFamily="18" charset="0"/>
              </a:rPr>
              <a:t>   </a:t>
            </a:r>
            <a:r>
              <a:rPr lang="es-ES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decisiones</a:t>
            </a:r>
            <a:endParaRPr lang="es-ES" sz="3200">
              <a:solidFill>
                <a:schemeClr val="tx2"/>
              </a:solidFill>
              <a:cs typeface="Times New Roman" pitchFamily="18" charset="0"/>
            </a:endParaRPr>
          </a:p>
          <a:p>
            <a:pPr lvl="1" eaLnBrk="0" hangingPunct="0">
              <a:buFontTx/>
              <a:buChar char="•"/>
            </a:pPr>
            <a:r>
              <a:rPr lang="es-ES" sz="320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Conocimiento de sí mismo</a:t>
            </a:r>
            <a:endParaRPr lang="es-ES" sz="3200">
              <a:solidFill>
                <a:schemeClr val="tx2"/>
              </a:solidFill>
              <a:cs typeface="Times New Roman" pitchFamily="18" charset="0"/>
            </a:endParaRPr>
          </a:p>
          <a:p>
            <a:pPr lvl="1" eaLnBrk="0" hangingPunct="0">
              <a:buFontTx/>
              <a:buChar char="•"/>
            </a:pPr>
            <a:r>
              <a:rPr lang="es-MX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  </a:t>
            </a:r>
            <a:r>
              <a:rPr lang="es-ES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Manejo adecuado de las</a:t>
            </a:r>
            <a:r>
              <a:rPr lang="es-MX" sz="3200">
                <a:solidFill>
                  <a:schemeClr val="tx2"/>
                </a:solidFill>
                <a:cs typeface="Times New Roman" pitchFamily="18" charset="0"/>
              </a:rPr>
              <a:t>  </a:t>
            </a:r>
            <a:r>
              <a:rPr lang="es-ES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emociones y la </a:t>
            </a:r>
            <a:r>
              <a:rPr lang="es-MX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	</a:t>
            </a:r>
            <a:r>
              <a:rPr lang="es-ES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tensión</a:t>
            </a:r>
            <a:endParaRPr lang="es-ES" sz="3200">
              <a:solidFill>
                <a:schemeClr val="tx2"/>
              </a:solidFill>
              <a:cs typeface="Times New Roman" pitchFamily="18" charset="0"/>
            </a:endParaRPr>
          </a:p>
          <a:p>
            <a:pPr lvl="1" eaLnBrk="0" hangingPunct="0">
              <a:buFontTx/>
              <a:buChar char="•"/>
            </a:pPr>
            <a:r>
              <a:rPr lang="es-MX" sz="320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320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Capacidad de empatía</a:t>
            </a:r>
            <a:endParaRPr lang="es-ES" sz="3200">
              <a:solidFill>
                <a:schemeClr val="tx2"/>
              </a:solidFill>
              <a:cs typeface="Times New Roman" pitchFamily="18" charset="0"/>
            </a:endParaRPr>
          </a:p>
          <a:p>
            <a:pPr lvl="1" eaLnBrk="0" hangingPunct="0">
              <a:buFontTx/>
              <a:buChar char="•"/>
            </a:pPr>
            <a:r>
              <a:rPr lang="es-MX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  </a:t>
            </a:r>
            <a:r>
              <a:rPr lang="es-ES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Capacidad para la resolución</a:t>
            </a:r>
            <a:r>
              <a:rPr lang="es-MX" sz="320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s-ES" sz="3200">
                <a:solidFill>
                  <a:schemeClr val="tx2"/>
                </a:solidFill>
                <a:latin typeface="ArialRoundedMTBold"/>
                <a:cs typeface="Times New Roman" pitchFamily="18" charset="0"/>
              </a:rPr>
              <a:t>de conflictos</a:t>
            </a:r>
            <a:r>
              <a:rPr lang="es-ES" sz="320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2514600"/>
            <a:ext cx="7772400" cy="1143000"/>
          </a:xfrm>
        </p:spPr>
        <p:txBody>
          <a:bodyPr/>
          <a:lstStyle/>
          <a:p>
            <a:r>
              <a:rPr lang="es-MX" sz="6600" b="1"/>
              <a:t>Mediación Escolar</a:t>
            </a:r>
            <a:endParaRPr lang="es-ES" sz="6600" b="1"/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3600" b="1" i="1">
                <a:solidFill>
                  <a:schemeClr val="tx1"/>
                </a:solidFill>
                <a:latin typeface="Garamond (W1)" pitchFamily="18" charset="0"/>
              </a:rPr>
              <a:t>La Mediación</a:t>
            </a:r>
            <a:r>
              <a:rPr lang="es-MX" b="1">
                <a:solidFill>
                  <a:srgbClr val="CCECFF"/>
                </a:solidFill>
              </a:rPr>
              <a:t>	</a:t>
            </a:r>
            <a:endParaRPr lang="es-ES" b="1">
              <a:solidFill>
                <a:srgbClr val="CCECFF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MX">
                <a:latin typeface="Garamond (W1)" pitchFamily="18" charset="0"/>
              </a:rPr>
              <a:t>La mediación es un método de resolución de disputas aplicable a las situaciones en que las partes en conflicto han llegado a un punto donde la comunicación entre ambas está bloqueada o es muy dificultosa . No pueden entonces resolver las desavenencias por negociación directa.</a:t>
            </a:r>
            <a:endParaRPr lang="es-ES">
              <a:latin typeface="Garamond (W1)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4000" b="1" i="1">
                <a:solidFill>
                  <a:schemeClr val="tx1"/>
                </a:solidFill>
                <a:latin typeface="Garamond (W1)" pitchFamily="18" charset="0"/>
              </a:rPr>
              <a:t>Etapas del proceso de mediación</a:t>
            </a:r>
            <a:endParaRPr lang="es-ES" sz="4000" b="1" i="1">
              <a:solidFill>
                <a:schemeClr val="tx1"/>
              </a:solidFill>
              <a:latin typeface="Garamond (W1)" pitchFamily="18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s-MX">
                <a:latin typeface="Garamond (W1)" pitchFamily="18" charset="0"/>
              </a:rPr>
              <a:t>Apertura de la mediación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s-MX">
                <a:latin typeface="Garamond (W1)" pitchFamily="18" charset="0"/>
              </a:rPr>
              <a:t>Exposición de la situación desde la perspectiva de cada parte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s-MX">
                <a:latin typeface="Garamond (W1)" pitchFamily="18" charset="0"/>
              </a:rPr>
              <a:t>Reformulación o replanteo de la situación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s-MX">
                <a:latin typeface="Garamond (W1)" pitchFamily="18" charset="0"/>
              </a:rPr>
              <a:t>Evaluación y selección de opciones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s-MX">
                <a:latin typeface="Garamond (W1)" pitchFamily="18" charset="0"/>
              </a:rPr>
              <a:t>Elaboración de una propuesta de acuerdo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s-MX">
                <a:latin typeface="Garamond (W1)" pitchFamily="18" charset="0"/>
              </a:rPr>
              <a:t>Seguimiento del cumplimiento del acuerdo</a:t>
            </a:r>
            <a:endParaRPr lang="es-ES">
              <a:latin typeface="Garamond (W1)" pitchFamily="18" charset="0"/>
            </a:endParaRP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sz="4000" b="1" i="1">
                <a:solidFill>
                  <a:schemeClr val="tx1"/>
                </a:solidFill>
                <a:latin typeface="Garamond (W1)" pitchFamily="18" charset="0"/>
              </a:rPr>
              <a:t>Características de la Negociación</a:t>
            </a:r>
            <a:endParaRPr lang="es-ES" sz="4000" b="1" i="1">
              <a:solidFill>
                <a:schemeClr val="tx1"/>
              </a:solidFill>
              <a:latin typeface="Garamond (W1)" pitchFamily="18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None/>
            </a:pPr>
            <a:endParaRPr lang="es-MX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s-MX">
                <a:latin typeface="Garamond (W1)" pitchFamily="18" charset="0"/>
              </a:rPr>
              <a:t>   Proceso informal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s-MX">
                <a:latin typeface="Garamond (W1)" pitchFamily="18" charset="0"/>
              </a:rPr>
              <a:t>   Estructurado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s-MX">
                <a:latin typeface="Garamond (W1)" pitchFamily="18" charset="0"/>
              </a:rPr>
              <a:t>   Es voluntaria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s-MX">
                <a:latin typeface="Garamond (W1)" pitchFamily="18" charset="0"/>
              </a:rPr>
              <a:t>   Es confidencial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s-MX">
                <a:latin typeface="Garamond (W1)" pitchFamily="18" charset="0"/>
              </a:rPr>
              <a:t>   Es cooperativa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es-MX">
                <a:latin typeface="Garamond (W1)" pitchFamily="18" charset="0"/>
              </a:rPr>
              <a:t>   Confiere protagonismo a las partes</a:t>
            </a:r>
            <a:endParaRPr lang="es-ES">
              <a:latin typeface="Garamond (W1)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>
                <a:latin typeface="Tahoma" pitchFamily="34" charset="0"/>
              </a:rPr>
              <a:t>BIBLIOGRAFIA</a:t>
            </a:r>
            <a:endParaRPr lang="es-ES">
              <a:latin typeface="Tahoma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MX" sz="2000">
                <a:latin typeface="Tahoma" pitchFamily="34" charset="0"/>
              </a:rPr>
              <a:t>Moore,C.:</a:t>
            </a:r>
            <a:r>
              <a:rPr lang="es-MX" sz="2000" b="1" i="1">
                <a:latin typeface="Tahoma" pitchFamily="34" charset="0"/>
              </a:rPr>
              <a:t>El proceso de mediación</a:t>
            </a:r>
            <a:r>
              <a:rPr lang="es-MX" sz="2000">
                <a:latin typeface="Tahoma" pitchFamily="34" charset="0"/>
              </a:rPr>
              <a:t>,Granica,Bs.As., 1995.</a:t>
            </a:r>
          </a:p>
          <a:p>
            <a:pPr>
              <a:lnSpc>
                <a:spcPct val="90000"/>
              </a:lnSpc>
            </a:pPr>
            <a:r>
              <a:rPr lang="es-MX" sz="2000">
                <a:latin typeface="Tahoma" pitchFamily="34" charset="0"/>
              </a:rPr>
              <a:t>Baruch Busch, R.A.y Folger, J. P.:</a:t>
            </a:r>
            <a:r>
              <a:rPr lang="es-MX" sz="2000" b="1" i="1">
                <a:latin typeface="Tahoma" pitchFamily="34" charset="0"/>
              </a:rPr>
              <a:t>La promesa de mediación,</a:t>
            </a:r>
            <a:r>
              <a:rPr lang="es-MX" sz="2000">
                <a:latin typeface="Tahoma" pitchFamily="34" charset="0"/>
              </a:rPr>
              <a:t> Granica, Barcelona 1996.</a:t>
            </a:r>
          </a:p>
          <a:p>
            <a:pPr>
              <a:lnSpc>
                <a:spcPct val="90000"/>
              </a:lnSpc>
            </a:pPr>
            <a:r>
              <a:rPr lang="es-MX" sz="2000">
                <a:latin typeface="Tahoma" pitchFamily="34" charset="0"/>
              </a:rPr>
              <a:t>Fischer, R., Ury, W y Patton, B.: </a:t>
            </a:r>
            <a:r>
              <a:rPr lang="es-MX" sz="2000" b="1" i="1">
                <a:latin typeface="Tahoma" pitchFamily="34" charset="0"/>
              </a:rPr>
              <a:t>Sí....¡de acuerdo!,</a:t>
            </a:r>
            <a:r>
              <a:rPr lang="es-MX" sz="2000">
                <a:latin typeface="Tahoma" pitchFamily="34" charset="0"/>
              </a:rPr>
              <a:t> Grupo Editorial Tesis – Norma, Bs.As., 1994.</a:t>
            </a:r>
          </a:p>
          <a:p>
            <a:pPr>
              <a:lnSpc>
                <a:spcPct val="90000"/>
              </a:lnSpc>
            </a:pPr>
            <a:r>
              <a:rPr lang="es-MX" sz="2000">
                <a:latin typeface="Tahoma" pitchFamily="34" charset="0"/>
              </a:rPr>
              <a:t>Folberg, J. Y Taylor, A.:  </a:t>
            </a:r>
            <a:r>
              <a:rPr lang="es-MX" sz="2000" b="1" i="1">
                <a:latin typeface="Tahoma" pitchFamily="34" charset="0"/>
              </a:rPr>
              <a:t>Mediación. Resolución de Conflictos sin litigio,</a:t>
            </a:r>
            <a:r>
              <a:rPr lang="es-MX" sz="2000">
                <a:latin typeface="Tahoma" pitchFamily="34" charset="0"/>
              </a:rPr>
              <a:t> Limusa-Grupo Noriega Editores, Mexico, 1992.</a:t>
            </a:r>
          </a:p>
          <a:p>
            <a:pPr>
              <a:lnSpc>
                <a:spcPct val="90000"/>
              </a:lnSpc>
            </a:pPr>
            <a:r>
              <a:rPr lang="es-MX" sz="2000">
                <a:latin typeface="Tahoma" pitchFamily="34" charset="0"/>
              </a:rPr>
              <a:t>Suares, Marinés: </a:t>
            </a:r>
            <a:r>
              <a:rPr lang="es-MX" sz="2000" b="1" i="1">
                <a:latin typeface="Tahoma" pitchFamily="34" charset="0"/>
              </a:rPr>
              <a:t>Mediación. Conducción de disputas, comunicación y técnicas.</a:t>
            </a:r>
            <a:r>
              <a:rPr lang="es-MX" sz="2000">
                <a:latin typeface="Tahoma" pitchFamily="34" charset="0"/>
              </a:rPr>
              <a:t> Paidós, Bs, As., 1996.</a:t>
            </a:r>
          </a:p>
          <a:p>
            <a:pPr>
              <a:lnSpc>
                <a:spcPct val="90000"/>
              </a:lnSpc>
            </a:pPr>
            <a:r>
              <a:rPr lang="es-MX" sz="2000">
                <a:latin typeface="Tahoma" pitchFamily="34" charset="0"/>
              </a:rPr>
              <a:t>Culotta C., Fox M., Duo A.:</a:t>
            </a:r>
            <a:r>
              <a:rPr lang="es-MX" sz="2000" b="1" i="1">
                <a:latin typeface="Tahoma" pitchFamily="34" charset="0"/>
              </a:rPr>
              <a:t>Avances en Mediación y Resolución de Conflictos-</a:t>
            </a:r>
          </a:p>
          <a:p>
            <a:pPr>
              <a:lnSpc>
                <a:spcPct val="90000"/>
              </a:lnSpc>
            </a:pPr>
            <a:r>
              <a:rPr lang="es-MX" sz="2000" b="1" i="1">
                <a:latin typeface="Tahoma" pitchFamily="34" charset="0"/>
              </a:rPr>
              <a:t>Programa Nacional de Convivencia Escolar. </a:t>
            </a:r>
            <a:r>
              <a:rPr lang="es-MX" sz="2000" i="1">
                <a:latin typeface="Tahoma" pitchFamily="34" charset="0"/>
              </a:rPr>
              <a:t>Ministerio de Cultura Ciencia y Tecnologia de la Nación 2005</a:t>
            </a:r>
            <a:endParaRPr lang="es-ES" sz="2000" i="1">
              <a:latin typeface="Tahoma" pitchFamily="34" charset="0"/>
            </a:endParaRP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52600" y="1524000"/>
            <a:ext cx="1714500" cy="5334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s-ES_tradnl" sz="2800"/>
              <a:t>Alumno</a:t>
            </a:r>
            <a:endParaRPr lang="es-ES" sz="2800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848100" y="4572000"/>
            <a:ext cx="26289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</a:pPr>
            <a:r>
              <a:rPr lang="es-ES_tradnl" sz="2800" b="1">
                <a:latin typeface="Arial" pitchFamily="34" charset="0"/>
              </a:rPr>
              <a:t>Conocimiento</a:t>
            </a:r>
            <a:endParaRPr lang="es-ES" sz="2800" b="1">
              <a:latin typeface="Arial" pitchFamily="34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6934200" y="1524000"/>
            <a:ext cx="17145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</a:pPr>
            <a:r>
              <a:rPr lang="es-ES_tradnl" sz="2800" b="1">
                <a:latin typeface="Arial" pitchFamily="34" charset="0"/>
              </a:rPr>
              <a:t>Maestro</a:t>
            </a:r>
            <a:endParaRPr lang="es-ES" sz="2800" b="1">
              <a:latin typeface="Arial" pitchFamily="34" charset="0"/>
            </a:endParaRP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 flipV="1">
            <a:off x="3429000" y="1828800"/>
            <a:ext cx="3505200" cy="2667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191000" y="2201863"/>
            <a:ext cx="1828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kumimoji="1" lang="es-MX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419600" y="2286000"/>
            <a:ext cx="1676400" cy="8223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es-ES_tradnl" b="1">
                <a:latin typeface="Tahoma" pitchFamily="34" charset="0"/>
              </a:rPr>
              <a:t>Relación humana</a:t>
            </a:r>
            <a:endParaRPr kumimoji="1" lang="es-ES" b="1">
              <a:latin typeface="Tahoma" pitchFamily="34" charset="0"/>
            </a:endParaRP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079625" y="4419600"/>
            <a:ext cx="1841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kumimoji="1" lang="es-MX"/>
          </a:p>
        </p:txBody>
      </p:sp>
      <p:grpSp>
        <p:nvGrpSpPr>
          <p:cNvPr id="13321" name="Group 9"/>
          <p:cNvGrpSpPr>
            <a:grpSpLocks/>
          </p:cNvGrpSpPr>
          <p:nvPr/>
        </p:nvGrpSpPr>
        <p:grpSpPr bwMode="auto">
          <a:xfrm>
            <a:off x="2041525" y="609600"/>
            <a:ext cx="6111875" cy="4176713"/>
            <a:chOff x="1286" y="384"/>
            <a:chExt cx="3850" cy="2631"/>
          </a:xfrm>
        </p:grpSpPr>
        <p:sp>
          <p:nvSpPr>
            <p:cNvPr id="13322" name="AutoShape 10"/>
            <p:cNvSpPr>
              <a:spLocks noChangeArrowheads="1"/>
            </p:cNvSpPr>
            <p:nvPr/>
          </p:nvSpPr>
          <p:spPr bwMode="auto">
            <a:xfrm>
              <a:off x="1498" y="384"/>
              <a:ext cx="3174" cy="2631"/>
            </a:xfrm>
            <a:custGeom>
              <a:avLst/>
              <a:gdLst>
                <a:gd name="G0" fmla="+- 0 0 0"/>
                <a:gd name="G1" fmla="+- 2718405 0 0"/>
                <a:gd name="G2" fmla="+- 0 0 2718405"/>
                <a:gd name="G3" fmla="+- 10800 0 0"/>
                <a:gd name="G4" fmla="+- 0 0 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5400 0 0"/>
                <a:gd name="G9" fmla="+- 0 0 2718405"/>
                <a:gd name="G10" fmla="+- 5400 0 2700"/>
                <a:gd name="G11" fmla="cos G10 0"/>
                <a:gd name="G12" fmla="sin G10 0"/>
                <a:gd name="G13" fmla="cos 13500 0"/>
                <a:gd name="G14" fmla="sin 13500 0"/>
                <a:gd name="G15" fmla="+- G11 10800 0"/>
                <a:gd name="G16" fmla="+- G12 10800 0"/>
                <a:gd name="G17" fmla="+- G13 10800 0"/>
                <a:gd name="G18" fmla="+- G14 10800 0"/>
                <a:gd name="G19" fmla="*/ 5400 1 2"/>
                <a:gd name="G20" fmla="+- G19 5400 0"/>
                <a:gd name="G21" fmla="cos G20 0"/>
                <a:gd name="G22" fmla="sin G20 0"/>
                <a:gd name="G23" fmla="+- G21 10800 0"/>
                <a:gd name="G24" fmla="+- G12 G23 G22"/>
                <a:gd name="G25" fmla="+- G22 G23 G11"/>
                <a:gd name="G26" fmla="cos 10800 0"/>
                <a:gd name="G27" fmla="sin 10800 0"/>
                <a:gd name="G28" fmla="cos 5400 0"/>
                <a:gd name="G29" fmla="sin 5400 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2718405"/>
                <a:gd name="G36" fmla="sin G34 2718405"/>
                <a:gd name="G37" fmla="+/ 2718405 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5400 G39"/>
                <a:gd name="G43" fmla="sin 54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699 w 21600"/>
                <a:gd name="T5" fmla="*/ 6975 h 21600"/>
                <a:gd name="T6" fmla="*/ 16868 w 21600"/>
                <a:gd name="T7" fmla="*/ 16165 h 21600"/>
                <a:gd name="T8" fmla="*/ 5749 w 21600"/>
                <a:gd name="T9" fmla="*/ 8887 h 21600"/>
                <a:gd name="T10" fmla="*/ 24300 w 21600"/>
                <a:gd name="T11" fmla="*/ 10800 h 21600"/>
                <a:gd name="T12" fmla="*/ 18900 w 21600"/>
                <a:gd name="T13" fmla="*/ 16200 h 21600"/>
                <a:gd name="T14" fmla="*/ 13500 w 21600"/>
                <a:gd name="T15" fmla="*/ 108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6200" y="10800"/>
                  </a:moveTo>
                  <a:cubicBezTo>
                    <a:pt x="16200" y="7817"/>
                    <a:pt x="13782" y="5400"/>
                    <a:pt x="10800" y="5400"/>
                  </a:cubicBezTo>
                  <a:cubicBezTo>
                    <a:pt x="7817" y="5400"/>
                    <a:pt x="5400" y="7817"/>
                    <a:pt x="5400" y="10800"/>
                  </a:cubicBezTo>
                  <a:cubicBezTo>
                    <a:pt x="5400" y="13782"/>
                    <a:pt x="7817" y="16200"/>
                    <a:pt x="10800" y="16200"/>
                  </a:cubicBezTo>
                  <a:cubicBezTo>
                    <a:pt x="12347" y="16200"/>
                    <a:pt x="13820" y="15536"/>
                    <a:pt x="14845" y="14376"/>
                  </a:cubicBezTo>
                  <a:lnTo>
                    <a:pt x="18891" y="17953"/>
                  </a:lnTo>
                  <a:cubicBezTo>
                    <a:pt x="16841" y="20272"/>
                    <a:pt x="13895" y="21599"/>
                    <a:pt x="10800" y="21600"/>
                  </a:cubicBezTo>
                  <a:cubicBezTo>
                    <a:pt x="4835" y="21600"/>
                    <a:pt x="0" y="16764"/>
                    <a:pt x="0" y="10800"/>
                  </a:cubicBezTo>
                  <a:cubicBezTo>
                    <a:pt x="0" y="4835"/>
                    <a:pt x="4835" y="0"/>
                    <a:pt x="10800" y="0"/>
                  </a:cubicBezTo>
                  <a:cubicBezTo>
                    <a:pt x="16764" y="-1"/>
                    <a:pt x="21599" y="4835"/>
                    <a:pt x="21600" y="10799"/>
                  </a:cubicBezTo>
                  <a:lnTo>
                    <a:pt x="21600" y="10800"/>
                  </a:lnTo>
                  <a:lnTo>
                    <a:pt x="24300" y="10800"/>
                  </a:lnTo>
                  <a:lnTo>
                    <a:pt x="18900" y="16200"/>
                  </a:lnTo>
                  <a:lnTo>
                    <a:pt x="13500" y="10800"/>
                  </a:lnTo>
                  <a:lnTo>
                    <a:pt x="16200" y="10800"/>
                  </a:lnTo>
                  <a:close/>
                </a:path>
              </a:pathLst>
            </a:custGeom>
            <a:solidFill>
              <a:srgbClr val="99CC00">
                <a:alpha val="50000"/>
              </a:srgbClr>
            </a:solidFill>
            <a:ln w="12700" cap="sq">
              <a:solidFill>
                <a:srgbClr val="339966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kumimoji="1" lang="es-MX"/>
            </a:p>
          </p:txBody>
        </p:sp>
        <p:sp>
          <p:nvSpPr>
            <p:cNvPr id="13323" name="Text Box 11"/>
            <p:cNvSpPr txBox="1">
              <a:spLocks noChangeArrowheads="1"/>
            </p:cNvSpPr>
            <p:nvPr/>
          </p:nvSpPr>
          <p:spPr bwMode="auto">
            <a:xfrm>
              <a:off x="1286" y="576"/>
              <a:ext cx="3578" cy="519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1" lang="es-ES_tradnl" sz="4800" b="1">
                  <a:solidFill>
                    <a:srgbClr val="006600"/>
                  </a:solidFill>
                  <a:latin typeface="Britannic Bold" pitchFamily="34" charset="0"/>
                </a:rPr>
                <a:t>Bienestar </a:t>
              </a:r>
              <a:endParaRPr kumimoji="1" lang="es-ES" sz="4800" b="1">
                <a:solidFill>
                  <a:srgbClr val="006600"/>
                </a:solidFill>
                <a:latin typeface="Britannic Bold" pitchFamily="34" charset="0"/>
              </a:endParaRPr>
            </a:p>
          </p:txBody>
        </p:sp>
        <p:sp>
          <p:nvSpPr>
            <p:cNvPr id="13324" name="Text Box 12"/>
            <p:cNvSpPr txBox="1">
              <a:spLocks noChangeArrowheads="1"/>
            </p:cNvSpPr>
            <p:nvPr/>
          </p:nvSpPr>
          <p:spPr bwMode="auto">
            <a:xfrm>
              <a:off x="1959" y="1420"/>
              <a:ext cx="788" cy="40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kumimoji="1" lang="es-ES_tradnl" sz="3600" b="1">
                  <a:solidFill>
                    <a:srgbClr val="006600"/>
                  </a:solidFill>
                  <a:latin typeface="Britannic Bold" pitchFamily="34" charset="0"/>
                </a:rPr>
                <a:t>ético</a:t>
              </a:r>
              <a:endParaRPr kumimoji="1" lang="es-ES" sz="3600" b="1">
                <a:solidFill>
                  <a:srgbClr val="006600"/>
                </a:solidFill>
                <a:latin typeface="Britannic Bold" pitchFamily="34" charset="0"/>
              </a:endParaRPr>
            </a:p>
          </p:txBody>
        </p:sp>
        <p:sp>
          <p:nvSpPr>
            <p:cNvPr id="13325" name="Text Box 13"/>
            <p:cNvSpPr txBox="1">
              <a:spLocks noChangeArrowheads="1"/>
            </p:cNvSpPr>
            <p:nvPr/>
          </p:nvSpPr>
          <p:spPr bwMode="auto">
            <a:xfrm>
              <a:off x="2253" y="2284"/>
              <a:ext cx="1716" cy="40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kumimoji="1" lang="es-ES_tradnl" sz="3600" b="1">
                  <a:solidFill>
                    <a:srgbClr val="006600"/>
                  </a:solidFill>
                  <a:latin typeface="Britannic Bold" pitchFamily="34" charset="0"/>
                </a:rPr>
                <a:t>psicológico</a:t>
              </a:r>
              <a:endParaRPr kumimoji="1" lang="es-ES" sz="3600" b="1">
                <a:solidFill>
                  <a:srgbClr val="006600"/>
                </a:solidFill>
                <a:latin typeface="Britannic Bold" pitchFamily="34" charset="0"/>
              </a:endParaRPr>
            </a:p>
          </p:txBody>
        </p:sp>
        <p:sp>
          <p:nvSpPr>
            <p:cNvPr id="13326" name="Text Box 14"/>
            <p:cNvSpPr txBox="1">
              <a:spLocks noChangeArrowheads="1"/>
            </p:cNvSpPr>
            <p:nvPr/>
          </p:nvSpPr>
          <p:spPr bwMode="auto">
            <a:xfrm>
              <a:off x="3424" y="1756"/>
              <a:ext cx="1712" cy="404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kumimoji="1" lang="es-ES_tradnl" sz="3600" b="1">
                  <a:solidFill>
                    <a:srgbClr val="006600"/>
                  </a:solidFill>
                  <a:latin typeface="Britannic Bold" pitchFamily="34" charset="0"/>
                </a:rPr>
                <a:t>emocional</a:t>
              </a:r>
              <a:endParaRPr kumimoji="1" lang="es-ES" sz="3600" b="1">
                <a:solidFill>
                  <a:srgbClr val="006600"/>
                </a:solidFill>
                <a:latin typeface="Britannic Bold" pitchFamily="34" charset="0"/>
              </a:endParaRPr>
            </a:p>
          </p:txBody>
        </p:sp>
      </p:grp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1524000" y="5106988"/>
            <a:ext cx="7315200" cy="13731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kumimoji="1" lang="es-ES_tradnl" sz="2800">
                <a:latin typeface="Arial Black" pitchFamily="34" charset="0"/>
              </a:rPr>
              <a:t>Mirar la escuela </a:t>
            </a:r>
          </a:p>
          <a:p>
            <a:pPr algn="r"/>
            <a:r>
              <a:rPr kumimoji="1" lang="es-ES_tradnl" sz="2800">
                <a:latin typeface="Arial Black" pitchFamily="34" charset="0"/>
              </a:rPr>
              <a:t>desde la expectativa externa </a:t>
            </a:r>
          </a:p>
          <a:p>
            <a:r>
              <a:rPr kumimoji="1" lang="es-ES_tradnl" sz="2800">
                <a:latin typeface="Arial Black" pitchFamily="34" charset="0"/>
              </a:rPr>
              <a:t>y desde la expectativa interna</a:t>
            </a:r>
            <a:endParaRPr kumimoji="1" lang="es-ES" sz="2800">
              <a:latin typeface="Arial Black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 autoUpdateAnimBg="0"/>
      <p:bldP spid="13315" grpId="0" autoUpdateAnimBg="0"/>
      <p:bldP spid="13316" grpId="0" autoUpdateAnimBg="0"/>
      <p:bldP spid="13317" grpId="0" animBg="1"/>
      <p:bldP spid="13319" grpId="0" autoUpdateAnimBg="0"/>
      <p:bldP spid="13327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762000"/>
            <a:ext cx="7285038" cy="5486400"/>
          </a:xfrm>
        </p:spPr>
        <p:txBody>
          <a:bodyPr/>
          <a:lstStyle/>
          <a:p>
            <a:r>
              <a:rPr lang="es-ES" sz="3600" b="1">
                <a:latin typeface="Arial" pitchFamily="34" charset="0"/>
                <a:cs typeface="Arial" pitchFamily="34" charset="0"/>
              </a:rPr>
              <a:t>CONFLICTO</a:t>
            </a:r>
            <a:br>
              <a:rPr lang="es-ES" sz="3600" b="1">
                <a:latin typeface="Arial" pitchFamily="34" charset="0"/>
                <a:cs typeface="Arial" pitchFamily="34" charset="0"/>
              </a:rPr>
            </a:br>
            <a:r>
              <a:rPr lang="es-ES" sz="3600">
                <a:latin typeface="Arial" pitchFamily="34" charset="0"/>
                <a:cs typeface="Arial" pitchFamily="34" charset="0"/>
              </a:rPr>
              <a:t> </a:t>
            </a:r>
            <a:br>
              <a:rPr lang="es-ES" sz="3600">
                <a:latin typeface="Arial" pitchFamily="34" charset="0"/>
                <a:cs typeface="Arial" pitchFamily="34" charset="0"/>
              </a:rPr>
            </a:br>
            <a:r>
              <a:rPr lang="es-ES" sz="3600">
                <a:latin typeface="Arial" pitchFamily="34" charset="0"/>
                <a:cs typeface="Arial" pitchFamily="34" charset="0"/>
              </a:rPr>
              <a:t>SITUACIÓN QUE SE PLANTEA ENTRE DOS O MÁS, POR DISCREPANCIA DE INTERESES, PROPÓSITOS, OBJETIVOS, NECESIDADES Y QUE AL MENOS ASÍ</a:t>
            </a:r>
            <a:br>
              <a:rPr lang="es-ES" sz="3600">
                <a:latin typeface="Arial" pitchFamily="34" charset="0"/>
                <a:cs typeface="Arial" pitchFamily="34" charset="0"/>
              </a:rPr>
            </a:br>
            <a:r>
              <a:rPr lang="es-ES" sz="3600">
                <a:latin typeface="Arial" pitchFamily="34" charset="0"/>
                <a:cs typeface="Arial" pitchFamily="34" charset="0"/>
              </a:rPr>
              <a:t>ES PERCIBIDA POR LAS PARTES.</a:t>
            </a:r>
            <a:r>
              <a:rPr lang="es-ES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>
                <a:latin typeface="Arial" pitchFamily="34" charset="0"/>
                <a:cs typeface="Arial" pitchFamily="34" charset="0"/>
              </a:rPr>
              <a:t>Clasificación</a:t>
            </a:r>
            <a:r>
              <a:rPr lang="es-ES"/>
              <a:t> </a:t>
            </a:r>
            <a:r>
              <a:rPr lang="es-MX">
                <a:latin typeface="Arial" pitchFamily="34" charset="0"/>
                <a:cs typeface="Arial" pitchFamily="34" charset="0"/>
              </a:rPr>
              <a:t>de los conflictos</a:t>
            </a:r>
            <a:endParaRPr lang="es-ES">
              <a:latin typeface="Arial" pitchFamily="34" charset="0"/>
              <a:cs typeface="Arial" pitchFamily="34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s-ES" sz="4000"/>
              <a:t>Verídicos</a:t>
            </a:r>
          </a:p>
          <a:p>
            <a:pPr>
              <a:buFont typeface="Wingdings" pitchFamily="2" charset="2"/>
              <a:buChar char="§"/>
            </a:pPr>
            <a:r>
              <a:rPr lang="es-ES" sz="4000"/>
              <a:t>Falsos o mal atribuidos</a:t>
            </a:r>
          </a:p>
          <a:p>
            <a:pPr>
              <a:buFont typeface="Wingdings" pitchFamily="2" charset="2"/>
              <a:buChar char="§"/>
            </a:pPr>
            <a:r>
              <a:rPr lang="es-ES" sz="4000"/>
              <a:t>Contingentes</a:t>
            </a:r>
          </a:p>
          <a:p>
            <a:pPr>
              <a:buFont typeface="Wingdings" pitchFamily="2" charset="2"/>
              <a:buChar char="§"/>
            </a:pPr>
            <a:r>
              <a:rPr lang="es-ES" sz="4000"/>
              <a:t>Latentes</a:t>
            </a:r>
          </a:p>
          <a:p>
            <a:pPr>
              <a:buFont typeface="Wingdings" pitchFamily="2" charset="2"/>
              <a:buChar char="§"/>
            </a:pPr>
            <a:r>
              <a:rPr lang="es-ES" sz="4000">
                <a:cs typeface="Times New Roman" pitchFamily="18" charset="0"/>
              </a:rPr>
              <a:t>Desplazados</a:t>
            </a:r>
            <a:r>
              <a:rPr lang="es-ES" sz="400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autoUpdateAnimBg="0"/>
      <p:bldP spid="4096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762000"/>
            <a:ext cx="7772400" cy="1143000"/>
          </a:xfrm>
        </p:spPr>
        <p:txBody>
          <a:bodyPr/>
          <a:lstStyle/>
          <a:p>
            <a:r>
              <a:rPr lang="es-MX" b="1">
                <a:effectLst>
                  <a:outerShdw blurRad="38100" dist="38100" dir="2700000" algn="tl">
                    <a:srgbClr val="C0C0C0"/>
                  </a:outerShdw>
                </a:effectLst>
                <a:latin typeface="Garamond (W1)" pitchFamily="18" charset="0"/>
              </a:rPr>
              <a:t>¿POR QUÉ MANEJAR EL CONFLICTO?</a:t>
            </a:r>
            <a:endParaRPr lang="es-ES" b="1">
              <a:effectLst>
                <a:outerShdw blurRad="38100" dist="38100" dir="2700000" algn="tl">
                  <a:srgbClr val="C0C0C0"/>
                </a:outerShdw>
              </a:effectLst>
              <a:latin typeface="Garamond (W1)" pitchFamily="18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  <a:buClr>
                <a:schemeClr val="tx1"/>
              </a:buClr>
              <a:buSzPct val="130000"/>
              <a:buFont typeface="Wingdings" pitchFamily="2" charset="2"/>
              <a:buNone/>
            </a:pPr>
            <a:r>
              <a:rPr lang="es-MX">
                <a:latin typeface="Garamond (W1)" pitchFamily="18" charset="0"/>
              </a:rPr>
              <a:t>Habilidad interpersonal clave para:</a:t>
            </a:r>
          </a:p>
          <a:p>
            <a:pPr>
              <a:spcBef>
                <a:spcPct val="0"/>
              </a:spcBef>
              <a:buClr>
                <a:schemeClr val="tx1"/>
              </a:buClr>
              <a:buSzPct val="130000"/>
              <a:buFont typeface="Wingdings" pitchFamily="2" charset="2"/>
              <a:buChar char="Ø"/>
            </a:pPr>
            <a:endParaRPr lang="es-MX" b="1">
              <a:latin typeface="Garamond (W1)" pitchFamily="18" charset="0"/>
            </a:endParaRPr>
          </a:p>
          <a:p>
            <a:pPr>
              <a:spcBef>
                <a:spcPct val="0"/>
              </a:spcBef>
              <a:buClr>
                <a:schemeClr val="tx1"/>
              </a:buClr>
              <a:buSzPct val="130000"/>
              <a:buFont typeface="Wingdings" pitchFamily="2" charset="2"/>
              <a:buChar char="Ø"/>
            </a:pPr>
            <a:r>
              <a:rPr lang="es-MX" b="1">
                <a:latin typeface="Garamond (W1)" pitchFamily="18" charset="0"/>
              </a:rPr>
              <a:t>Manejar el cambio.</a:t>
            </a:r>
          </a:p>
          <a:p>
            <a:pPr>
              <a:spcBef>
                <a:spcPct val="0"/>
              </a:spcBef>
              <a:buClr>
                <a:schemeClr val="tx1"/>
              </a:buClr>
              <a:buSzPct val="130000"/>
              <a:buFont typeface="Wingdings" pitchFamily="2" charset="2"/>
              <a:buChar char="Ø"/>
            </a:pPr>
            <a:r>
              <a:rPr lang="es-MX" b="1">
                <a:latin typeface="Garamond (W1)" pitchFamily="18" charset="0"/>
              </a:rPr>
              <a:t>Comprender las diferencias interpersonales.</a:t>
            </a:r>
          </a:p>
          <a:p>
            <a:pPr>
              <a:spcBef>
                <a:spcPct val="0"/>
              </a:spcBef>
              <a:buClr>
                <a:schemeClr val="tx1"/>
              </a:buClr>
              <a:buSzPct val="130000"/>
              <a:buFont typeface="Wingdings" pitchFamily="2" charset="2"/>
              <a:buChar char="Ø"/>
            </a:pPr>
            <a:r>
              <a:rPr lang="es-MX" b="1">
                <a:latin typeface="Garamond (W1)" pitchFamily="18" charset="0"/>
              </a:rPr>
              <a:t>Mejorar el trabajo en equipo y el liderazgo.</a:t>
            </a:r>
            <a:endParaRPr lang="es-ES" b="1">
              <a:latin typeface="Garamond (W1)" pitchFamily="18" charset="0"/>
            </a:endParaRPr>
          </a:p>
          <a:p>
            <a:pPr>
              <a:buFont typeface="Wingdings" pitchFamily="2" charset="2"/>
              <a:buNone/>
            </a:pPr>
            <a:endParaRPr lang="es-E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autoUpdateAnimBg="0"/>
      <p:bldP spid="4505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370013" y="685800"/>
            <a:ext cx="7772400" cy="1066800"/>
          </a:xfrm>
        </p:spPr>
        <p:txBody>
          <a:bodyPr/>
          <a:lstStyle/>
          <a:p>
            <a:r>
              <a:rPr lang="es-ES_tradnl" sz="2800">
                <a:solidFill>
                  <a:schemeClr val="tx2"/>
                </a:solidFill>
              </a:rPr>
              <a:t>Lo más grave de los CONFLICTOS no es su INTENSIDAD sino su CRONICIDAD</a:t>
            </a:r>
            <a:endParaRPr lang="es-ES" sz="2800">
              <a:solidFill>
                <a:schemeClr val="tx2"/>
              </a:solidFill>
            </a:endParaRPr>
          </a:p>
        </p:txBody>
      </p:sp>
      <p:grpSp>
        <p:nvGrpSpPr>
          <p:cNvPr id="16387" name="Group 3"/>
          <p:cNvGrpSpPr>
            <a:grpSpLocks/>
          </p:cNvGrpSpPr>
          <p:nvPr/>
        </p:nvGrpSpPr>
        <p:grpSpPr bwMode="auto">
          <a:xfrm>
            <a:off x="1981200" y="5029200"/>
            <a:ext cx="6172200" cy="1470025"/>
            <a:chOff x="1248" y="3168"/>
            <a:chExt cx="3888" cy="926"/>
          </a:xfrm>
        </p:grpSpPr>
        <p:grpSp>
          <p:nvGrpSpPr>
            <p:cNvPr id="16388" name="Group 4"/>
            <p:cNvGrpSpPr>
              <a:grpSpLocks/>
            </p:cNvGrpSpPr>
            <p:nvPr/>
          </p:nvGrpSpPr>
          <p:grpSpPr bwMode="auto">
            <a:xfrm>
              <a:off x="3120" y="3168"/>
              <a:ext cx="1227" cy="533"/>
              <a:chOff x="1948" y="2672"/>
              <a:chExt cx="2783" cy="1029"/>
            </a:xfrm>
          </p:grpSpPr>
          <p:sp>
            <p:nvSpPr>
              <p:cNvPr id="16389" name="Freeform 5"/>
              <p:cNvSpPr>
                <a:spLocks noChangeAspect="1"/>
              </p:cNvSpPr>
              <p:nvPr/>
            </p:nvSpPr>
            <p:spPr bwMode="auto">
              <a:xfrm>
                <a:off x="2179" y="3264"/>
                <a:ext cx="701" cy="437"/>
              </a:xfrm>
              <a:custGeom>
                <a:avLst/>
                <a:gdLst/>
                <a:ahLst/>
                <a:cxnLst>
                  <a:cxn ang="0">
                    <a:pos x="0" y="300"/>
                  </a:cxn>
                  <a:cxn ang="0">
                    <a:pos x="0" y="480"/>
                  </a:cxn>
                  <a:cxn ang="0">
                    <a:pos x="816" y="480"/>
                  </a:cxn>
                  <a:cxn ang="0">
                    <a:pos x="816" y="0"/>
                  </a:cxn>
                  <a:cxn ang="0">
                    <a:pos x="738" y="51"/>
                  </a:cxn>
                  <a:cxn ang="0">
                    <a:pos x="645" y="102"/>
                  </a:cxn>
                  <a:cxn ang="0">
                    <a:pos x="573" y="129"/>
                  </a:cxn>
                  <a:cxn ang="0">
                    <a:pos x="456" y="165"/>
                  </a:cxn>
                  <a:cxn ang="0">
                    <a:pos x="339" y="201"/>
                  </a:cxn>
                  <a:cxn ang="0">
                    <a:pos x="207" y="243"/>
                  </a:cxn>
                  <a:cxn ang="0">
                    <a:pos x="81" y="279"/>
                  </a:cxn>
                  <a:cxn ang="0">
                    <a:pos x="0" y="300"/>
                  </a:cxn>
                </a:cxnLst>
                <a:rect l="0" t="0" r="r" b="b"/>
                <a:pathLst>
                  <a:path w="816" h="480">
                    <a:moveTo>
                      <a:pt x="0" y="300"/>
                    </a:moveTo>
                    <a:lnTo>
                      <a:pt x="0" y="480"/>
                    </a:lnTo>
                    <a:lnTo>
                      <a:pt x="816" y="480"/>
                    </a:lnTo>
                    <a:lnTo>
                      <a:pt x="816" y="0"/>
                    </a:lnTo>
                    <a:lnTo>
                      <a:pt x="738" y="51"/>
                    </a:lnTo>
                    <a:lnTo>
                      <a:pt x="645" y="102"/>
                    </a:lnTo>
                    <a:lnTo>
                      <a:pt x="573" y="129"/>
                    </a:lnTo>
                    <a:lnTo>
                      <a:pt x="456" y="165"/>
                    </a:lnTo>
                    <a:lnTo>
                      <a:pt x="339" y="201"/>
                    </a:lnTo>
                    <a:lnTo>
                      <a:pt x="207" y="243"/>
                    </a:lnTo>
                    <a:lnTo>
                      <a:pt x="81" y="279"/>
                    </a:lnTo>
                    <a:lnTo>
                      <a:pt x="0" y="300"/>
                    </a:lnTo>
                    <a:close/>
                  </a:path>
                </a:pathLst>
              </a:custGeom>
              <a:solidFill>
                <a:srgbClr val="333399"/>
              </a:solidFill>
              <a:ln w="12700" cap="sq" cmpd="sng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16390" name="Freeform 6"/>
              <p:cNvSpPr>
                <a:spLocks noChangeAspect="1"/>
              </p:cNvSpPr>
              <p:nvPr/>
            </p:nvSpPr>
            <p:spPr bwMode="auto">
              <a:xfrm>
                <a:off x="2815" y="2672"/>
                <a:ext cx="689" cy="1029"/>
              </a:xfrm>
              <a:custGeom>
                <a:avLst/>
                <a:gdLst/>
                <a:ahLst/>
                <a:cxnLst>
                  <a:cxn ang="0">
                    <a:pos x="867" y="0"/>
                  </a:cxn>
                  <a:cxn ang="0">
                    <a:pos x="866" y="1418"/>
                  </a:cxn>
                  <a:cxn ang="0">
                    <a:pos x="0" y="1416"/>
                  </a:cxn>
                  <a:cxn ang="0">
                    <a:pos x="0" y="882"/>
                  </a:cxn>
                  <a:cxn ang="0">
                    <a:pos x="84" y="804"/>
                  </a:cxn>
                  <a:cxn ang="0">
                    <a:pos x="156" y="735"/>
                  </a:cxn>
                  <a:cxn ang="0">
                    <a:pos x="222" y="657"/>
                  </a:cxn>
                  <a:cxn ang="0">
                    <a:pos x="297" y="558"/>
                  </a:cxn>
                  <a:cxn ang="0">
                    <a:pos x="381" y="453"/>
                  </a:cxn>
                  <a:cxn ang="0">
                    <a:pos x="486" y="318"/>
                  </a:cxn>
                  <a:cxn ang="0">
                    <a:pos x="543" y="240"/>
                  </a:cxn>
                  <a:cxn ang="0">
                    <a:pos x="630" y="129"/>
                  </a:cxn>
                  <a:cxn ang="0">
                    <a:pos x="687" y="72"/>
                  </a:cxn>
                  <a:cxn ang="0">
                    <a:pos x="753" y="27"/>
                  </a:cxn>
                  <a:cxn ang="0">
                    <a:pos x="801" y="16"/>
                  </a:cxn>
                  <a:cxn ang="0">
                    <a:pos x="867" y="0"/>
                  </a:cxn>
                </a:cxnLst>
                <a:rect l="0" t="0" r="r" b="b"/>
                <a:pathLst>
                  <a:path w="867" h="1418">
                    <a:moveTo>
                      <a:pt x="867" y="0"/>
                    </a:moveTo>
                    <a:lnTo>
                      <a:pt x="866" y="1418"/>
                    </a:lnTo>
                    <a:lnTo>
                      <a:pt x="0" y="1416"/>
                    </a:lnTo>
                    <a:lnTo>
                      <a:pt x="0" y="882"/>
                    </a:lnTo>
                    <a:lnTo>
                      <a:pt x="84" y="804"/>
                    </a:lnTo>
                    <a:lnTo>
                      <a:pt x="156" y="735"/>
                    </a:lnTo>
                    <a:lnTo>
                      <a:pt x="222" y="657"/>
                    </a:lnTo>
                    <a:lnTo>
                      <a:pt x="297" y="558"/>
                    </a:lnTo>
                    <a:lnTo>
                      <a:pt x="381" y="453"/>
                    </a:lnTo>
                    <a:lnTo>
                      <a:pt x="486" y="318"/>
                    </a:lnTo>
                    <a:lnTo>
                      <a:pt x="543" y="240"/>
                    </a:lnTo>
                    <a:lnTo>
                      <a:pt x="630" y="129"/>
                    </a:lnTo>
                    <a:lnTo>
                      <a:pt x="687" y="72"/>
                    </a:lnTo>
                    <a:lnTo>
                      <a:pt x="753" y="27"/>
                    </a:lnTo>
                    <a:lnTo>
                      <a:pt x="801" y="16"/>
                    </a:lnTo>
                    <a:lnTo>
                      <a:pt x="867" y="0"/>
                    </a:lnTo>
                    <a:close/>
                  </a:path>
                </a:pathLst>
              </a:custGeom>
              <a:solidFill>
                <a:srgbClr val="333399"/>
              </a:solidFill>
              <a:ln w="12700" cap="sq" cmpd="sng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16391" name="Freeform 7"/>
              <p:cNvSpPr>
                <a:spLocks noChangeAspect="1"/>
              </p:cNvSpPr>
              <p:nvPr/>
            </p:nvSpPr>
            <p:spPr bwMode="auto">
              <a:xfrm>
                <a:off x="1948" y="3504"/>
                <a:ext cx="308" cy="197"/>
              </a:xfrm>
              <a:custGeom>
                <a:avLst/>
                <a:gdLst/>
                <a:ahLst/>
                <a:cxnLst>
                  <a:cxn ang="0">
                    <a:pos x="0" y="123"/>
                  </a:cxn>
                  <a:cxn ang="0">
                    <a:pos x="0" y="174"/>
                  </a:cxn>
                  <a:cxn ang="0">
                    <a:pos x="366" y="174"/>
                  </a:cxn>
                  <a:cxn ang="0">
                    <a:pos x="366" y="0"/>
                  </a:cxn>
                  <a:cxn ang="0">
                    <a:pos x="320" y="18"/>
                  </a:cxn>
                  <a:cxn ang="0">
                    <a:pos x="267" y="39"/>
                  </a:cxn>
                  <a:cxn ang="0">
                    <a:pos x="198" y="61"/>
                  </a:cxn>
                  <a:cxn ang="0">
                    <a:pos x="132" y="86"/>
                  </a:cxn>
                  <a:cxn ang="0">
                    <a:pos x="74" y="106"/>
                  </a:cxn>
                  <a:cxn ang="0">
                    <a:pos x="0" y="123"/>
                  </a:cxn>
                </a:cxnLst>
                <a:rect l="0" t="0" r="r" b="b"/>
                <a:pathLst>
                  <a:path w="366" h="174">
                    <a:moveTo>
                      <a:pt x="0" y="123"/>
                    </a:moveTo>
                    <a:lnTo>
                      <a:pt x="0" y="174"/>
                    </a:lnTo>
                    <a:lnTo>
                      <a:pt x="366" y="174"/>
                    </a:lnTo>
                    <a:lnTo>
                      <a:pt x="366" y="0"/>
                    </a:lnTo>
                    <a:lnTo>
                      <a:pt x="320" y="18"/>
                    </a:lnTo>
                    <a:lnTo>
                      <a:pt x="267" y="39"/>
                    </a:lnTo>
                    <a:lnTo>
                      <a:pt x="198" y="61"/>
                    </a:lnTo>
                    <a:lnTo>
                      <a:pt x="132" y="86"/>
                    </a:lnTo>
                    <a:lnTo>
                      <a:pt x="74" y="106"/>
                    </a:lnTo>
                    <a:lnTo>
                      <a:pt x="0" y="123"/>
                    </a:lnTo>
                    <a:close/>
                  </a:path>
                </a:pathLst>
              </a:custGeom>
              <a:solidFill>
                <a:srgbClr val="333399"/>
              </a:solidFill>
              <a:ln w="12700" cap="sq" cmpd="sng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16392" name="Freeform 8"/>
              <p:cNvSpPr>
                <a:spLocks noChangeAspect="1"/>
              </p:cNvSpPr>
              <p:nvPr/>
            </p:nvSpPr>
            <p:spPr bwMode="auto">
              <a:xfrm flipH="1">
                <a:off x="4080" y="3312"/>
                <a:ext cx="651" cy="389"/>
              </a:xfrm>
              <a:custGeom>
                <a:avLst/>
                <a:gdLst/>
                <a:ahLst/>
                <a:cxnLst>
                  <a:cxn ang="0">
                    <a:pos x="0" y="300"/>
                  </a:cxn>
                  <a:cxn ang="0">
                    <a:pos x="0" y="480"/>
                  </a:cxn>
                  <a:cxn ang="0">
                    <a:pos x="816" y="480"/>
                  </a:cxn>
                  <a:cxn ang="0">
                    <a:pos x="816" y="0"/>
                  </a:cxn>
                  <a:cxn ang="0">
                    <a:pos x="738" y="51"/>
                  </a:cxn>
                  <a:cxn ang="0">
                    <a:pos x="645" y="102"/>
                  </a:cxn>
                  <a:cxn ang="0">
                    <a:pos x="573" y="129"/>
                  </a:cxn>
                  <a:cxn ang="0">
                    <a:pos x="456" y="165"/>
                  </a:cxn>
                  <a:cxn ang="0">
                    <a:pos x="339" y="201"/>
                  </a:cxn>
                  <a:cxn ang="0">
                    <a:pos x="207" y="243"/>
                  </a:cxn>
                  <a:cxn ang="0">
                    <a:pos x="81" y="279"/>
                  </a:cxn>
                  <a:cxn ang="0">
                    <a:pos x="0" y="300"/>
                  </a:cxn>
                </a:cxnLst>
                <a:rect l="0" t="0" r="r" b="b"/>
                <a:pathLst>
                  <a:path w="816" h="480">
                    <a:moveTo>
                      <a:pt x="0" y="300"/>
                    </a:moveTo>
                    <a:lnTo>
                      <a:pt x="0" y="480"/>
                    </a:lnTo>
                    <a:lnTo>
                      <a:pt x="816" y="480"/>
                    </a:lnTo>
                    <a:lnTo>
                      <a:pt x="816" y="0"/>
                    </a:lnTo>
                    <a:lnTo>
                      <a:pt x="738" y="51"/>
                    </a:lnTo>
                    <a:lnTo>
                      <a:pt x="645" y="102"/>
                    </a:lnTo>
                    <a:lnTo>
                      <a:pt x="573" y="129"/>
                    </a:lnTo>
                    <a:lnTo>
                      <a:pt x="456" y="165"/>
                    </a:lnTo>
                    <a:lnTo>
                      <a:pt x="339" y="201"/>
                    </a:lnTo>
                    <a:lnTo>
                      <a:pt x="207" y="243"/>
                    </a:lnTo>
                    <a:lnTo>
                      <a:pt x="81" y="279"/>
                    </a:lnTo>
                    <a:lnTo>
                      <a:pt x="0" y="300"/>
                    </a:lnTo>
                    <a:close/>
                  </a:path>
                </a:pathLst>
              </a:custGeom>
              <a:solidFill>
                <a:srgbClr val="333399"/>
              </a:solidFill>
              <a:ln w="12700" cap="sq" cmpd="sng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16393" name="Freeform 9"/>
              <p:cNvSpPr>
                <a:spLocks noChangeAspect="1"/>
              </p:cNvSpPr>
              <p:nvPr/>
            </p:nvSpPr>
            <p:spPr bwMode="auto">
              <a:xfrm flipH="1">
                <a:off x="3476" y="2672"/>
                <a:ext cx="629" cy="1029"/>
              </a:xfrm>
              <a:custGeom>
                <a:avLst/>
                <a:gdLst/>
                <a:ahLst/>
                <a:cxnLst>
                  <a:cxn ang="0">
                    <a:pos x="867" y="0"/>
                  </a:cxn>
                  <a:cxn ang="0">
                    <a:pos x="866" y="1418"/>
                  </a:cxn>
                  <a:cxn ang="0">
                    <a:pos x="0" y="1416"/>
                  </a:cxn>
                  <a:cxn ang="0">
                    <a:pos x="0" y="882"/>
                  </a:cxn>
                  <a:cxn ang="0">
                    <a:pos x="84" y="804"/>
                  </a:cxn>
                  <a:cxn ang="0">
                    <a:pos x="156" y="735"/>
                  </a:cxn>
                  <a:cxn ang="0">
                    <a:pos x="222" y="657"/>
                  </a:cxn>
                  <a:cxn ang="0">
                    <a:pos x="297" y="558"/>
                  </a:cxn>
                  <a:cxn ang="0">
                    <a:pos x="381" y="453"/>
                  </a:cxn>
                  <a:cxn ang="0">
                    <a:pos x="486" y="318"/>
                  </a:cxn>
                  <a:cxn ang="0">
                    <a:pos x="543" y="240"/>
                  </a:cxn>
                  <a:cxn ang="0">
                    <a:pos x="630" y="129"/>
                  </a:cxn>
                  <a:cxn ang="0">
                    <a:pos x="687" y="72"/>
                  </a:cxn>
                  <a:cxn ang="0">
                    <a:pos x="753" y="27"/>
                  </a:cxn>
                  <a:cxn ang="0">
                    <a:pos x="801" y="16"/>
                  </a:cxn>
                  <a:cxn ang="0">
                    <a:pos x="867" y="0"/>
                  </a:cxn>
                </a:cxnLst>
                <a:rect l="0" t="0" r="r" b="b"/>
                <a:pathLst>
                  <a:path w="867" h="1418">
                    <a:moveTo>
                      <a:pt x="867" y="0"/>
                    </a:moveTo>
                    <a:lnTo>
                      <a:pt x="866" y="1418"/>
                    </a:lnTo>
                    <a:lnTo>
                      <a:pt x="0" y="1416"/>
                    </a:lnTo>
                    <a:lnTo>
                      <a:pt x="0" y="882"/>
                    </a:lnTo>
                    <a:lnTo>
                      <a:pt x="84" y="804"/>
                    </a:lnTo>
                    <a:lnTo>
                      <a:pt x="156" y="735"/>
                    </a:lnTo>
                    <a:lnTo>
                      <a:pt x="222" y="657"/>
                    </a:lnTo>
                    <a:lnTo>
                      <a:pt x="297" y="558"/>
                    </a:lnTo>
                    <a:lnTo>
                      <a:pt x="381" y="453"/>
                    </a:lnTo>
                    <a:lnTo>
                      <a:pt x="486" y="318"/>
                    </a:lnTo>
                    <a:lnTo>
                      <a:pt x="543" y="240"/>
                    </a:lnTo>
                    <a:lnTo>
                      <a:pt x="630" y="129"/>
                    </a:lnTo>
                    <a:lnTo>
                      <a:pt x="687" y="72"/>
                    </a:lnTo>
                    <a:lnTo>
                      <a:pt x="753" y="27"/>
                    </a:lnTo>
                    <a:lnTo>
                      <a:pt x="801" y="16"/>
                    </a:lnTo>
                    <a:lnTo>
                      <a:pt x="867" y="0"/>
                    </a:lnTo>
                    <a:close/>
                  </a:path>
                </a:pathLst>
              </a:custGeom>
              <a:solidFill>
                <a:srgbClr val="333399"/>
              </a:solidFill>
              <a:ln w="12700" cap="sq" cmpd="sng">
                <a:noFill/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</p:grpSp>
        <p:sp>
          <p:nvSpPr>
            <p:cNvPr id="16394" name="AutoShape 10"/>
            <p:cNvSpPr>
              <a:spLocks noChangeArrowheads="1"/>
            </p:cNvSpPr>
            <p:nvPr/>
          </p:nvSpPr>
          <p:spPr bwMode="auto">
            <a:xfrm>
              <a:off x="1248" y="3696"/>
              <a:ext cx="3888" cy="192"/>
            </a:xfrm>
            <a:prstGeom prst="rightArrow">
              <a:avLst>
                <a:gd name="adj1" fmla="val 40000"/>
                <a:gd name="adj2" fmla="val 185625"/>
              </a:avLst>
            </a:prstGeom>
            <a:solidFill>
              <a:srgbClr val="C0C0C0"/>
            </a:solidFill>
            <a:ln w="12700" cap="sq">
              <a:solidFill>
                <a:srgbClr val="80808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6395" name="Text Box 11"/>
            <p:cNvSpPr txBox="1">
              <a:spLocks noChangeArrowheads="1"/>
            </p:cNvSpPr>
            <p:nvPr/>
          </p:nvSpPr>
          <p:spPr bwMode="auto">
            <a:xfrm>
              <a:off x="3014" y="3863"/>
              <a:ext cx="596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kumimoji="1" lang="es-ES_tradnl" sz="1800" i="1">
                  <a:solidFill>
                    <a:srgbClr val="4D4D4D"/>
                  </a:solidFill>
                  <a:latin typeface="Arial" pitchFamily="34" charset="0"/>
                </a:rPr>
                <a:t>Tiempo</a:t>
              </a:r>
              <a:endParaRPr kumimoji="1" lang="es-ES" sz="1800" i="1">
                <a:solidFill>
                  <a:srgbClr val="4D4D4D"/>
                </a:solidFill>
                <a:latin typeface="Arial" pitchFamily="34" charset="0"/>
              </a:endParaRPr>
            </a:p>
          </p:txBody>
        </p:sp>
      </p:grpSp>
      <p:grpSp>
        <p:nvGrpSpPr>
          <p:cNvPr id="16396" name="Group 12"/>
          <p:cNvGrpSpPr>
            <a:grpSpLocks/>
          </p:cNvGrpSpPr>
          <p:nvPr/>
        </p:nvGrpSpPr>
        <p:grpSpPr bwMode="auto">
          <a:xfrm>
            <a:off x="1905000" y="3886200"/>
            <a:ext cx="1600200" cy="2195513"/>
            <a:chOff x="1200" y="2448"/>
            <a:chExt cx="1008" cy="1383"/>
          </a:xfrm>
        </p:grpSpPr>
        <p:sp>
          <p:nvSpPr>
            <p:cNvPr id="16397" name="AutoShape 13"/>
            <p:cNvSpPr>
              <a:spLocks noChangeArrowheads="1"/>
            </p:cNvSpPr>
            <p:nvPr/>
          </p:nvSpPr>
          <p:spPr bwMode="auto">
            <a:xfrm>
              <a:off x="1200" y="2448"/>
              <a:ext cx="144" cy="1383"/>
            </a:xfrm>
            <a:prstGeom prst="upArrow">
              <a:avLst>
                <a:gd name="adj1" fmla="val 50000"/>
                <a:gd name="adj2" fmla="val 240104"/>
              </a:avLst>
            </a:prstGeom>
            <a:solidFill>
              <a:srgbClr val="C0C0C0"/>
            </a:solidFill>
            <a:ln w="12700" cap="sq">
              <a:solidFill>
                <a:srgbClr val="80808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6398" name="Text Box 14"/>
            <p:cNvSpPr txBox="1">
              <a:spLocks noChangeArrowheads="1"/>
            </p:cNvSpPr>
            <p:nvPr/>
          </p:nvSpPr>
          <p:spPr bwMode="auto">
            <a:xfrm>
              <a:off x="1296" y="2832"/>
              <a:ext cx="912" cy="231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r>
                <a:rPr kumimoji="1" lang="es-ES_tradnl" sz="1800" i="1">
                  <a:solidFill>
                    <a:srgbClr val="4D4D4D"/>
                  </a:solidFill>
                  <a:latin typeface="Arial" pitchFamily="34" charset="0"/>
                </a:rPr>
                <a:t>Intensidad</a:t>
              </a:r>
              <a:endParaRPr kumimoji="1" lang="es-ES" sz="1800" i="1">
                <a:solidFill>
                  <a:srgbClr val="4D4D4D"/>
                </a:solidFill>
                <a:latin typeface="Arial" pitchFamily="34" charset="0"/>
              </a:endParaRPr>
            </a:p>
          </p:txBody>
        </p:sp>
      </p:grpSp>
      <p:grpSp>
        <p:nvGrpSpPr>
          <p:cNvPr id="16399" name="Group 15"/>
          <p:cNvGrpSpPr>
            <a:grpSpLocks/>
          </p:cNvGrpSpPr>
          <p:nvPr/>
        </p:nvGrpSpPr>
        <p:grpSpPr bwMode="auto">
          <a:xfrm>
            <a:off x="2438400" y="5013325"/>
            <a:ext cx="2438400" cy="777875"/>
            <a:chOff x="1536" y="3158"/>
            <a:chExt cx="1536" cy="490"/>
          </a:xfrm>
        </p:grpSpPr>
        <p:sp>
          <p:nvSpPr>
            <p:cNvPr id="16400" name="AutoShape 16"/>
            <p:cNvSpPr>
              <a:spLocks noChangeArrowheads="1"/>
            </p:cNvSpPr>
            <p:nvPr/>
          </p:nvSpPr>
          <p:spPr bwMode="auto">
            <a:xfrm>
              <a:off x="1536" y="3342"/>
              <a:ext cx="1536" cy="306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00CC00"/>
            </a:solidFill>
            <a:ln w="12700" cap="sq">
              <a:solidFill>
                <a:srgbClr val="339966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6401" name="Text Box 17"/>
            <p:cNvSpPr txBox="1">
              <a:spLocks noChangeArrowheads="1"/>
            </p:cNvSpPr>
            <p:nvPr/>
          </p:nvSpPr>
          <p:spPr bwMode="auto">
            <a:xfrm>
              <a:off x="1622" y="3158"/>
              <a:ext cx="1049" cy="250"/>
            </a:xfrm>
            <a:prstGeom prst="rect">
              <a:avLst/>
            </a:prstGeom>
            <a:noFill/>
            <a:ln w="12700" cap="sq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kumimoji="1" lang="es-ES_tradnl" sz="2000" b="1">
                  <a:solidFill>
                    <a:srgbClr val="006600"/>
                  </a:solidFill>
                  <a:latin typeface="Verdana" pitchFamily="34" charset="0"/>
                </a:rPr>
                <a:t>POTENCIA</a:t>
              </a:r>
              <a:endParaRPr kumimoji="1" lang="es-ES" sz="2000" b="1">
                <a:solidFill>
                  <a:srgbClr val="006600"/>
                </a:solidFill>
                <a:latin typeface="Verdana" pitchFamily="34" charset="0"/>
              </a:endParaRPr>
            </a:p>
          </p:txBody>
        </p:sp>
      </p:grpSp>
      <p:grpSp>
        <p:nvGrpSpPr>
          <p:cNvPr id="16402" name="Group 18"/>
          <p:cNvGrpSpPr>
            <a:grpSpLocks/>
          </p:cNvGrpSpPr>
          <p:nvPr/>
        </p:nvGrpSpPr>
        <p:grpSpPr bwMode="auto">
          <a:xfrm>
            <a:off x="4800600" y="4191000"/>
            <a:ext cx="3200400" cy="1752600"/>
            <a:chOff x="1948" y="2672"/>
            <a:chExt cx="2783" cy="1029"/>
          </a:xfrm>
        </p:grpSpPr>
        <p:sp>
          <p:nvSpPr>
            <p:cNvPr id="16403" name="Freeform 19"/>
            <p:cNvSpPr>
              <a:spLocks noChangeAspect="1"/>
            </p:cNvSpPr>
            <p:nvPr/>
          </p:nvSpPr>
          <p:spPr bwMode="auto">
            <a:xfrm>
              <a:off x="2179" y="3264"/>
              <a:ext cx="701" cy="437"/>
            </a:xfrm>
            <a:custGeom>
              <a:avLst/>
              <a:gdLst/>
              <a:ahLst/>
              <a:cxnLst>
                <a:cxn ang="0">
                  <a:pos x="0" y="300"/>
                </a:cxn>
                <a:cxn ang="0">
                  <a:pos x="0" y="480"/>
                </a:cxn>
                <a:cxn ang="0">
                  <a:pos x="816" y="480"/>
                </a:cxn>
                <a:cxn ang="0">
                  <a:pos x="816" y="0"/>
                </a:cxn>
                <a:cxn ang="0">
                  <a:pos x="738" y="51"/>
                </a:cxn>
                <a:cxn ang="0">
                  <a:pos x="645" y="102"/>
                </a:cxn>
                <a:cxn ang="0">
                  <a:pos x="573" y="129"/>
                </a:cxn>
                <a:cxn ang="0">
                  <a:pos x="456" y="165"/>
                </a:cxn>
                <a:cxn ang="0">
                  <a:pos x="339" y="201"/>
                </a:cxn>
                <a:cxn ang="0">
                  <a:pos x="207" y="243"/>
                </a:cxn>
                <a:cxn ang="0">
                  <a:pos x="81" y="279"/>
                </a:cxn>
                <a:cxn ang="0">
                  <a:pos x="0" y="300"/>
                </a:cxn>
              </a:cxnLst>
              <a:rect l="0" t="0" r="r" b="b"/>
              <a:pathLst>
                <a:path w="816" h="480">
                  <a:moveTo>
                    <a:pt x="0" y="300"/>
                  </a:moveTo>
                  <a:lnTo>
                    <a:pt x="0" y="480"/>
                  </a:lnTo>
                  <a:lnTo>
                    <a:pt x="816" y="480"/>
                  </a:lnTo>
                  <a:lnTo>
                    <a:pt x="816" y="0"/>
                  </a:lnTo>
                  <a:lnTo>
                    <a:pt x="738" y="51"/>
                  </a:lnTo>
                  <a:lnTo>
                    <a:pt x="645" y="102"/>
                  </a:lnTo>
                  <a:lnTo>
                    <a:pt x="573" y="129"/>
                  </a:lnTo>
                  <a:lnTo>
                    <a:pt x="456" y="165"/>
                  </a:lnTo>
                  <a:lnTo>
                    <a:pt x="339" y="201"/>
                  </a:lnTo>
                  <a:lnTo>
                    <a:pt x="207" y="243"/>
                  </a:lnTo>
                  <a:lnTo>
                    <a:pt x="81" y="279"/>
                  </a:lnTo>
                  <a:lnTo>
                    <a:pt x="0" y="300"/>
                  </a:lnTo>
                  <a:close/>
                </a:path>
              </a:pathLst>
            </a:custGeom>
            <a:solidFill>
              <a:srgbClr val="333399"/>
            </a:solidFill>
            <a:ln w="12700" cap="sq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6404" name="Freeform 20"/>
            <p:cNvSpPr>
              <a:spLocks noChangeAspect="1"/>
            </p:cNvSpPr>
            <p:nvPr/>
          </p:nvSpPr>
          <p:spPr bwMode="auto">
            <a:xfrm>
              <a:off x="2815" y="2672"/>
              <a:ext cx="689" cy="1029"/>
            </a:xfrm>
            <a:custGeom>
              <a:avLst/>
              <a:gdLst/>
              <a:ahLst/>
              <a:cxnLst>
                <a:cxn ang="0">
                  <a:pos x="867" y="0"/>
                </a:cxn>
                <a:cxn ang="0">
                  <a:pos x="866" y="1418"/>
                </a:cxn>
                <a:cxn ang="0">
                  <a:pos x="0" y="1416"/>
                </a:cxn>
                <a:cxn ang="0">
                  <a:pos x="0" y="882"/>
                </a:cxn>
                <a:cxn ang="0">
                  <a:pos x="84" y="804"/>
                </a:cxn>
                <a:cxn ang="0">
                  <a:pos x="156" y="735"/>
                </a:cxn>
                <a:cxn ang="0">
                  <a:pos x="222" y="657"/>
                </a:cxn>
                <a:cxn ang="0">
                  <a:pos x="297" y="558"/>
                </a:cxn>
                <a:cxn ang="0">
                  <a:pos x="381" y="453"/>
                </a:cxn>
                <a:cxn ang="0">
                  <a:pos x="486" y="318"/>
                </a:cxn>
                <a:cxn ang="0">
                  <a:pos x="543" y="240"/>
                </a:cxn>
                <a:cxn ang="0">
                  <a:pos x="630" y="129"/>
                </a:cxn>
                <a:cxn ang="0">
                  <a:pos x="687" y="72"/>
                </a:cxn>
                <a:cxn ang="0">
                  <a:pos x="753" y="27"/>
                </a:cxn>
                <a:cxn ang="0">
                  <a:pos x="801" y="16"/>
                </a:cxn>
                <a:cxn ang="0">
                  <a:pos x="867" y="0"/>
                </a:cxn>
              </a:cxnLst>
              <a:rect l="0" t="0" r="r" b="b"/>
              <a:pathLst>
                <a:path w="867" h="1418">
                  <a:moveTo>
                    <a:pt x="867" y="0"/>
                  </a:moveTo>
                  <a:lnTo>
                    <a:pt x="866" y="1418"/>
                  </a:lnTo>
                  <a:lnTo>
                    <a:pt x="0" y="1416"/>
                  </a:lnTo>
                  <a:lnTo>
                    <a:pt x="0" y="882"/>
                  </a:lnTo>
                  <a:lnTo>
                    <a:pt x="84" y="804"/>
                  </a:lnTo>
                  <a:lnTo>
                    <a:pt x="156" y="735"/>
                  </a:lnTo>
                  <a:lnTo>
                    <a:pt x="222" y="657"/>
                  </a:lnTo>
                  <a:lnTo>
                    <a:pt x="297" y="558"/>
                  </a:lnTo>
                  <a:lnTo>
                    <a:pt x="381" y="453"/>
                  </a:lnTo>
                  <a:lnTo>
                    <a:pt x="486" y="318"/>
                  </a:lnTo>
                  <a:lnTo>
                    <a:pt x="543" y="240"/>
                  </a:lnTo>
                  <a:lnTo>
                    <a:pt x="630" y="129"/>
                  </a:lnTo>
                  <a:lnTo>
                    <a:pt x="687" y="72"/>
                  </a:lnTo>
                  <a:lnTo>
                    <a:pt x="753" y="27"/>
                  </a:lnTo>
                  <a:lnTo>
                    <a:pt x="801" y="16"/>
                  </a:lnTo>
                  <a:lnTo>
                    <a:pt x="867" y="0"/>
                  </a:lnTo>
                  <a:close/>
                </a:path>
              </a:pathLst>
            </a:custGeom>
            <a:solidFill>
              <a:srgbClr val="333399"/>
            </a:solidFill>
            <a:ln w="12700" cap="sq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6405" name="Freeform 21"/>
            <p:cNvSpPr>
              <a:spLocks noChangeAspect="1"/>
            </p:cNvSpPr>
            <p:nvPr/>
          </p:nvSpPr>
          <p:spPr bwMode="auto">
            <a:xfrm>
              <a:off x="1948" y="3504"/>
              <a:ext cx="308" cy="197"/>
            </a:xfrm>
            <a:custGeom>
              <a:avLst/>
              <a:gdLst/>
              <a:ahLst/>
              <a:cxnLst>
                <a:cxn ang="0">
                  <a:pos x="0" y="123"/>
                </a:cxn>
                <a:cxn ang="0">
                  <a:pos x="0" y="174"/>
                </a:cxn>
                <a:cxn ang="0">
                  <a:pos x="366" y="174"/>
                </a:cxn>
                <a:cxn ang="0">
                  <a:pos x="366" y="0"/>
                </a:cxn>
                <a:cxn ang="0">
                  <a:pos x="320" y="18"/>
                </a:cxn>
                <a:cxn ang="0">
                  <a:pos x="267" y="39"/>
                </a:cxn>
                <a:cxn ang="0">
                  <a:pos x="198" y="61"/>
                </a:cxn>
                <a:cxn ang="0">
                  <a:pos x="132" y="86"/>
                </a:cxn>
                <a:cxn ang="0">
                  <a:pos x="74" y="106"/>
                </a:cxn>
                <a:cxn ang="0">
                  <a:pos x="0" y="123"/>
                </a:cxn>
              </a:cxnLst>
              <a:rect l="0" t="0" r="r" b="b"/>
              <a:pathLst>
                <a:path w="366" h="174">
                  <a:moveTo>
                    <a:pt x="0" y="123"/>
                  </a:moveTo>
                  <a:lnTo>
                    <a:pt x="0" y="174"/>
                  </a:lnTo>
                  <a:lnTo>
                    <a:pt x="366" y="174"/>
                  </a:lnTo>
                  <a:lnTo>
                    <a:pt x="366" y="0"/>
                  </a:lnTo>
                  <a:lnTo>
                    <a:pt x="320" y="18"/>
                  </a:lnTo>
                  <a:lnTo>
                    <a:pt x="267" y="39"/>
                  </a:lnTo>
                  <a:lnTo>
                    <a:pt x="198" y="61"/>
                  </a:lnTo>
                  <a:lnTo>
                    <a:pt x="132" y="86"/>
                  </a:lnTo>
                  <a:lnTo>
                    <a:pt x="74" y="106"/>
                  </a:lnTo>
                  <a:lnTo>
                    <a:pt x="0" y="123"/>
                  </a:lnTo>
                  <a:close/>
                </a:path>
              </a:pathLst>
            </a:custGeom>
            <a:solidFill>
              <a:srgbClr val="333399"/>
            </a:solidFill>
            <a:ln w="12700" cap="sq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6406" name="Freeform 22"/>
            <p:cNvSpPr>
              <a:spLocks noChangeAspect="1"/>
            </p:cNvSpPr>
            <p:nvPr/>
          </p:nvSpPr>
          <p:spPr bwMode="auto">
            <a:xfrm flipH="1">
              <a:off x="4080" y="3312"/>
              <a:ext cx="651" cy="389"/>
            </a:xfrm>
            <a:custGeom>
              <a:avLst/>
              <a:gdLst/>
              <a:ahLst/>
              <a:cxnLst>
                <a:cxn ang="0">
                  <a:pos x="0" y="300"/>
                </a:cxn>
                <a:cxn ang="0">
                  <a:pos x="0" y="480"/>
                </a:cxn>
                <a:cxn ang="0">
                  <a:pos x="816" y="480"/>
                </a:cxn>
                <a:cxn ang="0">
                  <a:pos x="816" y="0"/>
                </a:cxn>
                <a:cxn ang="0">
                  <a:pos x="738" y="51"/>
                </a:cxn>
                <a:cxn ang="0">
                  <a:pos x="645" y="102"/>
                </a:cxn>
                <a:cxn ang="0">
                  <a:pos x="573" y="129"/>
                </a:cxn>
                <a:cxn ang="0">
                  <a:pos x="456" y="165"/>
                </a:cxn>
                <a:cxn ang="0">
                  <a:pos x="339" y="201"/>
                </a:cxn>
                <a:cxn ang="0">
                  <a:pos x="207" y="243"/>
                </a:cxn>
                <a:cxn ang="0">
                  <a:pos x="81" y="279"/>
                </a:cxn>
                <a:cxn ang="0">
                  <a:pos x="0" y="300"/>
                </a:cxn>
              </a:cxnLst>
              <a:rect l="0" t="0" r="r" b="b"/>
              <a:pathLst>
                <a:path w="816" h="480">
                  <a:moveTo>
                    <a:pt x="0" y="300"/>
                  </a:moveTo>
                  <a:lnTo>
                    <a:pt x="0" y="480"/>
                  </a:lnTo>
                  <a:lnTo>
                    <a:pt x="816" y="480"/>
                  </a:lnTo>
                  <a:lnTo>
                    <a:pt x="816" y="0"/>
                  </a:lnTo>
                  <a:lnTo>
                    <a:pt x="738" y="51"/>
                  </a:lnTo>
                  <a:lnTo>
                    <a:pt x="645" y="102"/>
                  </a:lnTo>
                  <a:lnTo>
                    <a:pt x="573" y="129"/>
                  </a:lnTo>
                  <a:lnTo>
                    <a:pt x="456" y="165"/>
                  </a:lnTo>
                  <a:lnTo>
                    <a:pt x="339" y="201"/>
                  </a:lnTo>
                  <a:lnTo>
                    <a:pt x="207" y="243"/>
                  </a:lnTo>
                  <a:lnTo>
                    <a:pt x="81" y="279"/>
                  </a:lnTo>
                  <a:lnTo>
                    <a:pt x="0" y="300"/>
                  </a:lnTo>
                  <a:close/>
                </a:path>
              </a:pathLst>
            </a:custGeom>
            <a:solidFill>
              <a:srgbClr val="333399"/>
            </a:solidFill>
            <a:ln w="12700" cap="sq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6407" name="Freeform 23"/>
            <p:cNvSpPr>
              <a:spLocks noChangeAspect="1"/>
            </p:cNvSpPr>
            <p:nvPr/>
          </p:nvSpPr>
          <p:spPr bwMode="auto">
            <a:xfrm flipH="1">
              <a:off x="3476" y="2672"/>
              <a:ext cx="629" cy="1029"/>
            </a:xfrm>
            <a:custGeom>
              <a:avLst/>
              <a:gdLst/>
              <a:ahLst/>
              <a:cxnLst>
                <a:cxn ang="0">
                  <a:pos x="867" y="0"/>
                </a:cxn>
                <a:cxn ang="0">
                  <a:pos x="866" y="1418"/>
                </a:cxn>
                <a:cxn ang="0">
                  <a:pos x="0" y="1416"/>
                </a:cxn>
                <a:cxn ang="0">
                  <a:pos x="0" y="882"/>
                </a:cxn>
                <a:cxn ang="0">
                  <a:pos x="84" y="804"/>
                </a:cxn>
                <a:cxn ang="0">
                  <a:pos x="156" y="735"/>
                </a:cxn>
                <a:cxn ang="0">
                  <a:pos x="222" y="657"/>
                </a:cxn>
                <a:cxn ang="0">
                  <a:pos x="297" y="558"/>
                </a:cxn>
                <a:cxn ang="0">
                  <a:pos x="381" y="453"/>
                </a:cxn>
                <a:cxn ang="0">
                  <a:pos x="486" y="318"/>
                </a:cxn>
                <a:cxn ang="0">
                  <a:pos x="543" y="240"/>
                </a:cxn>
                <a:cxn ang="0">
                  <a:pos x="630" y="129"/>
                </a:cxn>
                <a:cxn ang="0">
                  <a:pos x="687" y="72"/>
                </a:cxn>
                <a:cxn ang="0">
                  <a:pos x="753" y="27"/>
                </a:cxn>
                <a:cxn ang="0">
                  <a:pos x="801" y="16"/>
                </a:cxn>
                <a:cxn ang="0">
                  <a:pos x="867" y="0"/>
                </a:cxn>
              </a:cxnLst>
              <a:rect l="0" t="0" r="r" b="b"/>
              <a:pathLst>
                <a:path w="867" h="1418">
                  <a:moveTo>
                    <a:pt x="867" y="0"/>
                  </a:moveTo>
                  <a:lnTo>
                    <a:pt x="866" y="1418"/>
                  </a:lnTo>
                  <a:lnTo>
                    <a:pt x="0" y="1416"/>
                  </a:lnTo>
                  <a:lnTo>
                    <a:pt x="0" y="882"/>
                  </a:lnTo>
                  <a:lnTo>
                    <a:pt x="84" y="804"/>
                  </a:lnTo>
                  <a:lnTo>
                    <a:pt x="156" y="735"/>
                  </a:lnTo>
                  <a:lnTo>
                    <a:pt x="222" y="657"/>
                  </a:lnTo>
                  <a:lnTo>
                    <a:pt x="297" y="558"/>
                  </a:lnTo>
                  <a:lnTo>
                    <a:pt x="381" y="453"/>
                  </a:lnTo>
                  <a:lnTo>
                    <a:pt x="486" y="318"/>
                  </a:lnTo>
                  <a:lnTo>
                    <a:pt x="543" y="240"/>
                  </a:lnTo>
                  <a:lnTo>
                    <a:pt x="630" y="129"/>
                  </a:lnTo>
                  <a:lnTo>
                    <a:pt x="687" y="72"/>
                  </a:lnTo>
                  <a:lnTo>
                    <a:pt x="753" y="27"/>
                  </a:lnTo>
                  <a:lnTo>
                    <a:pt x="801" y="16"/>
                  </a:lnTo>
                  <a:lnTo>
                    <a:pt x="867" y="0"/>
                  </a:lnTo>
                  <a:close/>
                </a:path>
              </a:pathLst>
            </a:custGeom>
            <a:solidFill>
              <a:srgbClr val="333399"/>
            </a:solidFill>
            <a:ln w="12700" cap="sq" cmpd="sng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</p:grp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1371600" y="19050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s-ES_tradnl" sz="2800" b="1">
                <a:solidFill>
                  <a:schemeClr val="tx2"/>
                </a:solidFill>
                <a:latin typeface="Arial" pitchFamily="34" charset="0"/>
              </a:rPr>
              <a:t>Reforzar la POTENCIA</a:t>
            </a:r>
          </a:p>
          <a:p>
            <a:pPr marL="342900" indent="-342900">
              <a:spcBef>
                <a:spcPct val="20000"/>
              </a:spcBef>
            </a:pPr>
            <a:r>
              <a:rPr lang="es-ES_tradnl" sz="2800" b="1">
                <a:solidFill>
                  <a:schemeClr val="tx2"/>
                </a:solidFill>
                <a:latin typeface="Arial" pitchFamily="34" charset="0"/>
              </a:rPr>
              <a:t>				“Se puede”</a:t>
            </a:r>
            <a:endParaRPr lang="es-ES" sz="2800" b="1">
              <a:solidFill>
                <a:schemeClr val="tx2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 autoUpdateAnimBg="0"/>
      <p:bldP spid="1640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6" name="Oval 10"/>
          <p:cNvSpPr>
            <a:spLocks noChangeArrowheads="1"/>
          </p:cNvSpPr>
          <p:nvPr/>
        </p:nvSpPr>
        <p:spPr bwMode="auto">
          <a:xfrm>
            <a:off x="3048000" y="990600"/>
            <a:ext cx="3733800" cy="2362200"/>
          </a:xfrm>
          <a:prstGeom prst="ellipse">
            <a:avLst/>
          </a:prstGeom>
          <a:solidFill>
            <a:srgbClr val="000099"/>
          </a:solidFill>
          <a:ln w="12700" cap="sq">
            <a:noFill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_tradnl" b="1"/>
              <a:t>Actitud frente a los problemas</a:t>
            </a:r>
            <a:br>
              <a:rPr lang="es-ES_tradnl" b="1"/>
            </a:br>
            <a:endParaRPr lang="es-ES"/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1219200" y="3352800"/>
            <a:ext cx="7086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_tradnl" sz="3200" i="1">
                <a:solidFill>
                  <a:schemeClr val="tx2"/>
                </a:solidFill>
              </a:rPr>
              <a:t>Resultado de la concentración en la zona de incumbencia</a:t>
            </a:r>
            <a:endParaRPr lang="es-ES" sz="3200" i="1">
              <a:solidFill>
                <a:schemeClr val="tx2"/>
              </a:solidFill>
            </a:endParaRP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3886200" y="1752600"/>
            <a:ext cx="281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MX"/>
          </a:p>
        </p:txBody>
      </p:sp>
      <p:sp>
        <p:nvSpPr>
          <p:cNvPr id="60422" name="WordArt 6"/>
          <p:cNvSpPr>
            <a:spLocks noChangeArrowheads="1" noChangeShapeType="1" noTextEdit="1"/>
          </p:cNvSpPr>
          <p:nvPr/>
        </p:nvSpPr>
        <p:spPr bwMode="auto">
          <a:xfrm>
            <a:off x="3581400" y="2362200"/>
            <a:ext cx="2819400" cy="8382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25759"/>
              </a:avLst>
            </a:prstTxWarp>
          </a:bodyPr>
          <a:lstStyle/>
          <a:p>
            <a:pPr algn="ctr"/>
            <a:r>
              <a:rPr lang="es-MX" sz="1800" b="1" kern="10">
                <a:ln w="9525" cap="sq">
                  <a:noFill/>
                  <a:round/>
                  <a:headEnd type="none" w="sm" len="sm"/>
                  <a:tailEnd type="none" w="sm" len="sm"/>
                </a:ln>
                <a:solidFill>
                  <a:schemeClr val="bg1"/>
                </a:solidFill>
                <a:latin typeface="Arial"/>
                <a:cs typeface="Arial"/>
              </a:rPr>
              <a:t>Zona de preocupación</a:t>
            </a:r>
          </a:p>
        </p:txBody>
      </p:sp>
      <p:grpSp>
        <p:nvGrpSpPr>
          <p:cNvPr id="60423" name="Group 7"/>
          <p:cNvGrpSpPr>
            <a:grpSpLocks/>
          </p:cNvGrpSpPr>
          <p:nvPr/>
        </p:nvGrpSpPr>
        <p:grpSpPr bwMode="auto">
          <a:xfrm>
            <a:off x="4038600" y="990600"/>
            <a:ext cx="1752600" cy="1600200"/>
            <a:chOff x="1968" y="672"/>
            <a:chExt cx="1104" cy="1008"/>
          </a:xfrm>
        </p:grpSpPr>
        <p:sp>
          <p:nvSpPr>
            <p:cNvPr id="60424" name="Oval 8"/>
            <p:cNvSpPr>
              <a:spLocks noChangeArrowheads="1"/>
            </p:cNvSpPr>
            <p:nvPr/>
          </p:nvSpPr>
          <p:spPr bwMode="auto">
            <a:xfrm>
              <a:off x="1968" y="672"/>
              <a:ext cx="1104" cy="816"/>
            </a:xfrm>
            <a:prstGeom prst="ellipse">
              <a:avLst/>
            </a:prstGeom>
            <a:solidFill>
              <a:schemeClr val="bg1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kumimoji="1" lang="es-ES_tradnl" sz="2000" b="1">
                  <a:latin typeface="Arial" pitchFamily="34" charset="0"/>
                </a:rPr>
                <a:t>Zona de </a:t>
              </a:r>
            </a:p>
            <a:p>
              <a:pPr algn="ctr"/>
              <a:r>
                <a:rPr kumimoji="1" lang="es-ES_tradnl" sz="2000" b="1">
                  <a:latin typeface="Arial" pitchFamily="34" charset="0"/>
                </a:rPr>
                <a:t>incumbencia</a:t>
              </a:r>
              <a:endParaRPr kumimoji="1" lang="es-ES" b="1">
                <a:latin typeface="Arial" pitchFamily="34" charset="0"/>
              </a:endParaRPr>
            </a:p>
          </p:txBody>
        </p:sp>
        <p:sp>
          <p:nvSpPr>
            <p:cNvPr id="60425" name="AutoShape 9"/>
            <p:cNvSpPr>
              <a:spLocks noChangeArrowheads="1"/>
            </p:cNvSpPr>
            <p:nvPr/>
          </p:nvSpPr>
          <p:spPr bwMode="auto">
            <a:xfrm>
              <a:off x="2334" y="1344"/>
              <a:ext cx="306" cy="336"/>
            </a:xfrm>
            <a:prstGeom prst="downArrow">
              <a:avLst>
                <a:gd name="adj1" fmla="val 42481"/>
                <a:gd name="adj2" fmla="val 38233"/>
              </a:avLst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s-MX"/>
            </a:p>
          </p:txBody>
        </p:sp>
      </p:grpSp>
      <p:grpSp>
        <p:nvGrpSpPr>
          <p:cNvPr id="60427" name="Group 11"/>
          <p:cNvGrpSpPr>
            <a:grpSpLocks/>
          </p:cNvGrpSpPr>
          <p:nvPr/>
        </p:nvGrpSpPr>
        <p:grpSpPr bwMode="auto">
          <a:xfrm>
            <a:off x="2895600" y="4191000"/>
            <a:ext cx="3733800" cy="2362200"/>
            <a:chOff x="2112" y="2592"/>
            <a:chExt cx="2352" cy="1488"/>
          </a:xfrm>
        </p:grpSpPr>
        <p:grpSp>
          <p:nvGrpSpPr>
            <p:cNvPr id="60428" name="Group 12"/>
            <p:cNvGrpSpPr>
              <a:grpSpLocks/>
            </p:cNvGrpSpPr>
            <p:nvPr/>
          </p:nvGrpSpPr>
          <p:grpSpPr bwMode="auto">
            <a:xfrm>
              <a:off x="2112" y="2592"/>
              <a:ext cx="2352" cy="1488"/>
              <a:chOff x="2112" y="2640"/>
              <a:chExt cx="2352" cy="1488"/>
            </a:xfrm>
          </p:grpSpPr>
          <p:sp>
            <p:nvSpPr>
              <p:cNvPr id="60429" name="Oval 13"/>
              <p:cNvSpPr>
                <a:spLocks noChangeArrowheads="1"/>
              </p:cNvSpPr>
              <p:nvPr/>
            </p:nvSpPr>
            <p:spPr bwMode="auto">
              <a:xfrm>
                <a:off x="2112" y="2640"/>
                <a:ext cx="2352" cy="1488"/>
              </a:xfrm>
              <a:prstGeom prst="ellipse">
                <a:avLst/>
              </a:prstGeom>
              <a:solidFill>
                <a:srgbClr val="000099"/>
              </a:solidFill>
              <a:ln w="12700" cap="sq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  <p:sp>
            <p:nvSpPr>
              <p:cNvPr id="60430" name="Oval 14"/>
              <p:cNvSpPr>
                <a:spLocks noChangeArrowheads="1"/>
              </p:cNvSpPr>
              <p:nvPr/>
            </p:nvSpPr>
            <p:spPr bwMode="auto">
              <a:xfrm>
                <a:off x="2352" y="2688"/>
                <a:ext cx="1872" cy="1056"/>
              </a:xfrm>
              <a:prstGeom prst="ellipse">
                <a:avLst/>
              </a:prstGeom>
              <a:solidFill>
                <a:schemeClr val="bg1"/>
              </a:solidFill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kumimoji="1" lang="es-ES_tradnl" b="1">
                    <a:latin typeface="Arial" pitchFamily="34" charset="0"/>
                  </a:rPr>
                  <a:t>Zona de </a:t>
                </a:r>
              </a:p>
              <a:p>
                <a:pPr algn="ctr"/>
                <a:r>
                  <a:rPr kumimoji="1" lang="es-ES_tradnl" b="1">
                    <a:latin typeface="Arial" pitchFamily="34" charset="0"/>
                  </a:rPr>
                  <a:t>incumbencia</a:t>
                </a:r>
                <a:endParaRPr kumimoji="1" lang="es-ES" b="1">
                  <a:latin typeface="Arial" pitchFamily="34" charset="0"/>
                </a:endParaRPr>
              </a:p>
            </p:txBody>
          </p:sp>
          <p:sp>
            <p:nvSpPr>
              <p:cNvPr id="60431" name="AutoShape 15"/>
              <p:cNvSpPr>
                <a:spLocks noChangeArrowheads="1"/>
              </p:cNvSpPr>
              <p:nvPr/>
            </p:nvSpPr>
            <p:spPr bwMode="auto">
              <a:xfrm>
                <a:off x="3111" y="3600"/>
                <a:ext cx="306" cy="336"/>
              </a:xfrm>
              <a:prstGeom prst="downArrow">
                <a:avLst>
                  <a:gd name="adj1" fmla="val 42481"/>
                  <a:gd name="adj2" fmla="val 38233"/>
                </a:avLst>
              </a:prstGeom>
              <a:solidFill>
                <a:schemeClr val="accent1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s-MX"/>
              </a:p>
            </p:txBody>
          </p:sp>
        </p:grpSp>
        <p:sp>
          <p:nvSpPr>
            <p:cNvPr id="60432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2448" y="3504"/>
              <a:ext cx="1680" cy="528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pPr algn="ctr"/>
              <a:r>
                <a:rPr lang="es-MX" sz="1800" b="1" kern="10">
                  <a:ln w="9525" cap="sq">
                    <a:noFill/>
                    <a:round/>
                    <a:headEnd type="none" w="sm" len="sm"/>
                    <a:tailEnd type="none" w="sm" len="sm"/>
                  </a:ln>
                  <a:solidFill>
                    <a:schemeClr val="bg1"/>
                  </a:solidFill>
                  <a:latin typeface="Arial"/>
                  <a:cs typeface="Arial"/>
                </a:rPr>
                <a:t>Zona de preocupación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0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6" grpId="0" animBg="1"/>
      <p:bldP spid="60418" grpId="0" autoUpdateAnimBg="0"/>
      <p:bldP spid="60420" grpId="0" autoUpdateAnimBg="0"/>
      <p:bldP spid="60421" grpId="0" autoUpdateAnimBg="0"/>
      <p:bldP spid="604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990600" y="1447800"/>
            <a:ext cx="54864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4800">
                <a:solidFill>
                  <a:schemeClr val="tx2"/>
                </a:solidFill>
              </a:rPr>
              <a:t>Territorio en juego</a:t>
            </a:r>
            <a:endParaRPr lang="es-ES" sz="480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524000" y="457200"/>
            <a:ext cx="62436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MX" sz="4800" b="1" u="sng">
                <a:solidFill>
                  <a:srgbClr val="FFCC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Causas</a:t>
            </a:r>
            <a:r>
              <a:rPr lang="es-MX" sz="5400" b="1" u="sng">
                <a:solidFill>
                  <a:srgbClr val="FFCC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</a:t>
            </a:r>
            <a:r>
              <a:rPr lang="es-MX" sz="4800" b="1" u="sng">
                <a:solidFill>
                  <a:srgbClr val="FFCC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del Conflicto</a:t>
            </a:r>
            <a:endParaRPr lang="es-ES" sz="4800" b="1" u="sng">
              <a:solidFill>
                <a:srgbClr val="FFCC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914400" y="2438400"/>
            <a:ext cx="6781800" cy="164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4800">
                <a:solidFill>
                  <a:schemeClr val="tx2"/>
                </a:solidFill>
              </a:rPr>
              <a:t>Bienes en juego</a:t>
            </a:r>
            <a:r>
              <a:rPr lang="es-MX" sz="5400">
                <a:solidFill>
                  <a:schemeClr val="tx2"/>
                </a:solidFill>
              </a:rPr>
              <a:t/>
            </a:r>
            <a:br>
              <a:rPr lang="es-MX" sz="5400">
                <a:solidFill>
                  <a:schemeClr val="tx2"/>
                </a:solidFill>
              </a:rPr>
            </a:br>
            <a:endParaRPr lang="es-ES" sz="5400">
              <a:solidFill>
                <a:schemeClr val="tx2"/>
              </a:solidFill>
            </a:endParaRPr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 rot="-25751">
            <a:off x="7389813" y="1290638"/>
            <a:ext cx="1373187" cy="5562600"/>
          </a:xfrm>
          <a:prstGeom prst="downArrow">
            <a:avLst>
              <a:gd name="adj1" fmla="val 52481"/>
              <a:gd name="adj2" fmla="val 102547"/>
            </a:avLst>
          </a:prstGeom>
          <a:gradFill rotWithShape="0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5715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838200" y="3276600"/>
            <a:ext cx="51816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ü"/>
            </a:pPr>
            <a:r>
              <a:rPr lang="es-MX" sz="4800">
                <a:solidFill>
                  <a:schemeClr val="tx2"/>
                </a:solidFill>
              </a:rPr>
              <a:t>Principios, gustos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s-MX" sz="4800">
                <a:solidFill>
                  <a:schemeClr val="tx2"/>
                </a:solidFill>
              </a:rPr>
              <a:t> y valores en juego</a:t>
            </a:r>
            <a:br>
              <a:rPr lang="es-MX" sz="4800">
                <a:solidFill>
                  <a:schemeClr val="tx2"/>
                </a:solidFill>
              </a:rPr>
            </a:br>
            <a:endParaRPr lang="es-ES" sz="4800">
              <a:solidFill>
                <a:schemeClr val="tx2"/>
              </a:solidFill>
            </a:endParaRP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 rot="-98366">
            <a:off x="7772400" y="1420813"/>
            <a:ext cx="688975" cy="543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s-MX" sz="5400">
                <a:solidFill>
                  <a:srgbClr val="FF0000"/>
                </a:solidFill>
              </a:rPr>
              <a:t>PODER</a:t>
            </a:r>
            <a:endParaRPr lang="es-ES" sz="540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lang="es-ES" sz="5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autoUpdateAnimBg="0"/>
      <p:bldP spid="28676" grpId="0" autoUpdateAnimBg="0"/>
      <p:bldP spid="28678" grpId="0" autoUpdateAnimBg="0"/>
      <p:bldP spid="28683" grpId="0" animBg="1"/>
      <p:bldP spid="28680" grpId="0" autoUpdateAnimBg="0"/>
      <p:bldP spid="28685" grpId="0" autoUpdateAnimBg="0"/>
    </p:bldLst>
  </p:timing>
</p:sld>
</file>

<file path=ppt/theme/theme1.xml><?xml version="1.0" encoding="utf-8"?>
<a:theme xmlns:a="http://schemas.openxmlformats.org/drawingml/2006/main" name="Corbata">
  <a:themeElements>
    <a:clrScheme name="Corbata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Corbata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rbata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bata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bat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bata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bata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bata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Office\Templates\Diseños de presentaciones\Corbata.pot</Template>
  <TotalTime>562</TotalTime>
  <Words>1315</Words>
  <Application>Microsoft Office PowerPoint</Application>
  <PresentationFormat>Presentación en pantalla (4:3)</PresentationFormat>
  <Paragraphs>216</Paragraphs>
  <Slides>35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46" baseType="lpstr">
      <vt:lpstr>Times New Roman</vt:lpstr>
      <vt:lpstr>Arial</vt:lpstr>
      <vt:lpstr>Wingdings</vt:lpstr>
      <vt:lpstr>BremenBT-Bold</vt:lpstr>
      <vt:lpstr>ArialRoundedMTBold</vt:lpstr>
      <vt:lpstr>Garamond (W1)</vt:lpstr>
      <vt:lpstr>Verdana</vt:lpstr>
      <vt:lpstr>Tahoma</vt:lpstr>
      <vt:lpstr>Britannic Bold</vt:lpstr>
      <vt:lpstr>Arial Black</vt:lpstr>
      <vt:lpstr>Corbata</vt:lpstr>
      <vt:lpstr>Diapositiva 1</vt:lpstr>
      <vt:lpstr>Seminario</vt:lpstr>
      <vt:lpstr>Diapositiva 3</vt:lpstr>
      <vt:lpstr>CONFLICTO   SITUACIÓN QUE SE PLANTEA ENTRE DOS O MÁS, POR DISCREPANCIA DE INTERESES, PROPÓSITOS, OBJETIVOS, NECESIDADES Y QUE AL MENOS ASÍ ES PERCIBIDA POR LAS PARTES. </vt:lpstr>
      <vt:lpstr>Clasificación de los conflictos</vt:lpstr>
      <vt:lpstr>¿POR QUÉ MANEJAR EL CONFLICTO?</vt:lpstr>
      <vt:lpstr>Diapositiva 7</vt:lpstr>
      <vt:lpstr>Actitud frente a los problemas </vt:lpstr>
      <vt:lpstr>Diapositiva 9</vt:lpstr>
      <vt:lpstr>Diapositiva 10</vt:lpstr>
      <vt:lpstr>Diapositiva 11</vt:lpstr>
      <vt:lpstr>Sistemas de atribuciones frente a los problemas</vt:lpstr>
      <vt:lpstr>VIOLENCIA</vt:lpstr>
      <vt:lpstr>LA VIOLENCIA ES:</vt:lpstr>
      <vt:lpstr>TIPOS DE VIOLENCIA</vt:lpstr>
      <vt:lpstr>VIOLENCIA EN LA ESCUELA Niveles de Análisis</vt:lpstr>
      <vt:lpstr>CARACTERÍSTICAS DE LOS ALUMNOS INVOLUCRADOS</vt:lpstr>
      <vt:lpstr>Diapositiva 18</vt:lpstr>
      <vt:lpstr>Diapositiva 19</vt:lpstr>
      <vt:lpstr>Diapositiva 20</vt:lpstr>
      <vt:lpstr>Percepción: factores determinantes  </vt:lpstr>
      <vt:lpstr>Diapositiva 22</vt:lpstr>
      <vt:lpstr>AXIOMAS DE LA COMUNICACIÓN HUMANA</vt:lpstr>
      <vt:lpstr>Comunicación organizacional educativa</vt:lpstr>
      <vt:lpstr>Diapositiva 25</vt:lpstr>
      <vt:lpstr>Estructura del discurso pedagógico Comunicación y relaciones de poder</vt:lpstr>
      <vt:lpstr>Comunicación en situaciones de conflicto grave o crisis</vt:lpstr>
      <vt:lpstr>Diapositiva 28</vt:lpstr>
      <vt:lpstr>SOLUCIÓN</vt:lpstr>
      <vt:lpstr>Mediación Escolar</vt:lpstr>
      <vt:lpstr>La Mediación </vt:lpstr>
      <vt:lpstr>Etapas del proceso de mediación</vt:lpstr>
      <vt:lpstr>Características de la Negociación</vt:lpstr>
      <vt:lpstr>BIBLIOGRAFIA</vt:lpstr>
      <vt:lpstr>Diapositiva 35</vt:lpstr>
    </vt:vector>
  </TitlesOfParts>
  <Company>dge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pepe</dc:creator>
  <cp:lastModifiedBy>felix23</cp:lastModifiedBy>
  <cp:revision>10</cp:revision>
  <dcterms:created xsi:type="dcterms:W3CDTF">2006-09-28T18:07:23Z</dcterms:created>
  <dcterms:modified xsi:type="dcterms:W3CDTF">2011-11-24T05:18:50Z</dcterms:modified>
</cp:coreProperties>
</file>